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6062" r:id="rId3"/>
  </p:sldMasterIdLst>
  <p:notesMasterIdLst>
    <p:notesMasterId r:id="rId42"/>
  </p:notesMasterIdLst>
  <p:handoutMasterIdLst>
    <p:handoutMasterId r:id="rId43"/>
  </p:handoutMasterIdLst>
  <p:sldIdLst>
    <p:sldId id="334" r:id="rId4"/>
    <p:sldId id="448" r:id="rId5"/>
    <p:sldId id="451" r:id="rId6"/>
    <p:sldId id="458" r:id="rId7"/>
    <p:sldId id="372" r:id="rId8"/>
    <p:sldId id="415" r:id="rId9"/>
    <p:sldId id="463" r:id="rId10"/>
    <p:sldId id="426" r:id="rId11"/>
    <p:sldId id="427" r:id="rId12"/>
    <p:sldId id="428" r:id="rId13"/>
    <p:sldId id="429" r:id="rId14"/>
    <p:sldId id="435" r:id="rId15"/>
    <p:sldId id="356" r:id="rId16"/>
    <p:sldId id="464" r:id="rId17"/>
    <p:sldId id="457" r:id="rId18"/>
    <p:sldId id="469" r:id="rId19"/>
    <p:sldId id="335" r:id="rId20"/>
    <p:sldId id="355" r:id="rId21"/>
    <p:sldId id="357" r:id="rId22"/>
    <p:sldId id="358" r:id="rId23"/>
    <p:sldId id="388" r:id="rId24"/>
    <p:sldId id="396" r:id="rId25"/>
    <p:sldId id="395" r:id="rId26"/>
    <p:sldId id="389" r:id="rId27"/>
    <p:sldId id="465" r:id="rId28"/>
    <p:sldId id="467" r:id="rId29"/>
    <p:sldId id="256" r:id="rId30"/>
    <p:sldId id="392" r:id="rId31"/>
    <p:sldId id="393" r:id="rId32"/>
    <p:sldId id="394" r:id="rId33"/>
    <p:sldId id="387" r:id="rId34"/>
    <p:sldId id="466" r:id="rId35"/>
    <p:sldId id="390" r:id="rId36"/>
    <p:sldId id="391" r:id="rId37"/>
    <p:sldId id="468" r:id="rId38"/>
    <p:sldId id="470" r:id="rId39"/>
    <p:sldId id="471" r:id="rId40"/>
    <p:sldId id="361" r:id="rId41"/>
  </p:sldIdLst>
  <p:sldSz cx="9144000" cy="5143500" type="screen16x9"/>
  <p:notesSz cx="7010400" cy="9296400"/>
  <p:custDataLst>
    <p:tags r:id="rId44"/>
  </p:custDataLst>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389672" algn="l" rtl="0" fontAlgn="base">
      <a:spcBef>
        <a:spcPct val="0"/>
      </a:spcBef>
      <a:spcAft>
        <a:spcPct val="0"/>
      </a:spcAft>
      <a:defRPr kern="1200">
        <a:solidFill>
          <a:schemeClr val="tx1"/>
        </a:solidFill>
        <a:latin typeface="Arial" charset="0"/>
        <a:ea typeface="+mn-ea"/>
        <a:cs typeface="+mn-cs"/>
      </a:defRPr>
    </a:lvl2pPr>
    <a:lvl3pPr marL="779343" algn="l" rtl="0" fontAlgn="base">
      <a:spcBef>
        <a:spcPct val="0"/>
      </a:spcBef>
      <a:spcAft>
        <a:spcPct val="0"/>
      </a:spcAft>
      <a:defRPr kern="1200">
        <a:solidFill>
          <a:schemeClr val="tx1"/>
        </a:solidFill>
        <a:latin typeface="Arial" charset="0"/>
        <a:ea typeface="+mn-ea"/>
        <a:cs typeface="+mn-cs"/>
      </a:defRPr>
    </a:lvl3pPr>
    <a:lvl4pPr marL="1169015" algn="l" rtl="0" fontAlgn="base">
      <a:spcBef>
        <a:spcPct val="0"/>
      </a:spcBef>
      <a:spcAft>
        <a:spcPct val="0"/>
      </a:spcAft>
      <a:defRPr kern="1200">
        <a:solidFill>
          <a:schemeClr val="tx1"/>
        </a:solidFill>
        <a:latin typeface="Arial" charset="0"/>
        <a:ea typeface="+mn-ea"/>
        <a:cs typeface="+mn-cs"/>
      </a:defRPr>
    </a:lvl4pPr>
    <a:lvl5pPr marL="1558686" algn="l" rtl="0" fontAlgn="base">
      <a:spcBef>
        <a:spcPct val="0"/>
      </a:spcBef>
      <a:spcAft>
        <a:spcPct val="0"/>
      </a:spcAft>
      <a:defRPr kern="1200">
        <a:solidFill>
          <a:schemeClr val="tx1"/>
        </a:solidFill>
        <a:latin typeface="Arial" charset="0"/>
        <a:ea typeface="+mn-ea"/>
        <a:cs typeface="+mn-cs"/>
      </a:defRPr>
    </a:lvl5pPr>
    <a:lvl6pPr marL="1948358" algn="l" defTabSz="779343" rtl="0" eaLnBrk="1" latinLnBrk="0" hangingPunct="1">
      <a:defRPr kern="1200">
        <a:solidFill>
          <a:schemeClr val="tx1"/>
        </a:solidFill>
        <a:latin typeface="Arial" charset="0"/>
        <a:ea typeface="+mn-ea"/>
        <a:cs typeface="+mn-cs"/>
      </a:defRPr>
    </a:lvl6pPr>
    <a:lvl7pPr marL="2338029" algn="l" defTabSz="779343" rtl="0" eaLnBrk="1" latinLnBrk="0" hangingPunct="1">
      <a:defRPr kern="1200">
        <a:solidFill>
          <a:schemeClr val="tx1"/>
        </a:solidFill>
        <a:latin typeface="Arial" charset="0"/>
        <a:ea typeface="+mn-ea"/>
        <a:cs typeface="+mn-cs"/>
      </a:defRPr>
    </a:lvl7pPr>
    <a:lvl8pPr marL="2727701" algn="l" defTabSz="779343" rtl="0" eaLnBrk="1" latinLnBrk="0" hangingPunct="1">
      <a:defRPr kern="1200">
        <a:solidFill>
          <a:schemeClr val="tx1"/>
        </a:solidFill>
        <a:latin typeface="Arial" charset="0"/>
        <a:ea typeface="+mn-ea"/>
        <a:cs typeface="+mn-cs"/>
      </a:defRPr>
    </a:lvl8pPr>
    <a:lvl9pPr marL="3117372" algn="l" defTabSz="77934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17">
          <p15:clr>
            <a:srgbClr val="A4A3A4"/>
          </p15:clr>
        </p15:guide>
        <p15:guide id="2" orient="horz" pos="2865">
          <p15:clr>
            <a:srgbClr val="A4A3A4"/>
          </p15:clr>
        </p15:guide>
        <p15:guide id="3" orient="horz" pos="3239">
          <p15:clr>
            <a:srgbClr val="A4A3A4"/>
          </p15:clr>
        </p15:guide>
        <p15:guide id="4" pos="68">
          <p15:clr>
            <a:srgbClr val="A4A3A4"/>
          </p15:clr>
        </p15:guide>
        <p15:guide id="5" pos="569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BFE7"/>
    <a:srgbClr val="7FDAEA"/>
    <a:srgbClr val="F3B077"/>
    <a:srgbClr val="F79A3D"/>
    <a:srgbClr val="CCECCC"/>
    <a:srgbClr val="A5C8ED"/>
    <a:srgbClr val="4D4F53"/>
    <a:srgbClr val="FFE600"/>
    <a:srgbClr val="DC0451"/>
    <a:srgbClr val="D7D8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EF5B91-5FC0-2847-8DFE-A22E8F1393A9}" v="1" dt="2018-08-29T05:34:47.3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50000" autoAdjust="0"/>
  </p:normalViewPr>
  <p:slideViewPr>
    <p:cSldViewPr>
      <p:cViewPr varScale="1">
        <p:scale>
          <a:sx n="116" d="100"/>
          <a:sy n="116" d="100"/>
        </p:scale>
        <p:origin x="108" y="612"/>
      </p:cViewPr>
      <p:guideLst>
        <p:guide orient="horz" pos="617"/>
        <p:guide orient="horz" pos="2865"/>
        <p:guide orient="horz" pos="3239"/>
        <p:guide pos="68"/>
        <p:guide pos="5692"/>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103" d="100"/>
          <a:sy n="103" d="100"/>
        </p:scale>
        <p:origin x="-4008"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2D95434-BA4E-914B-B044-4C27F7FD2949}" type="datetime1">
              <a:rPr lang="en-US" smtClean="0"/>
              <a:t>8/29/2018</a:t>
            </a:fld>
            <a:endParaRPr lang="fi-FI"/>
          </a:p>
        </p:txBody>
      </p:sp>
      <p:sp>
        <p:nvSpPr>
          <p:cNvPr id="4" name="Alatunnisteen paikkamerkki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0D7F0F3-A1E5-4380-B634-261422AE48CB}" type="slidenum">
              <a:rPr lang="fi-FI" smtClean="0"/>
              <a:pPr/>
              <a:t>‹#›</a:t>
            </a:fld>
            <a:endParaRPr lang="fi-FI"/>
          </a:p>
        </p:txBody>
      </p:sp>
    </p:spTree>
    <p:extLst>
      <p:ext uri="{BB962C8B-B14F-4D97-AF65-F5344CB8AC3E}">
        <p14:creationId xmlns:p14="http://schemas.microsoft.com/office/powerpoint/2010/main" val="8198291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1FC0A7D-D07B-1248-8B72-AE21A56EA04B}" type="datetime1">
              <a:rPr lang="en-US" smtClean="0"/>
              <a:t>8/29/2018</a:t>
            </a:fld>
            <a:endParaRPr lang="fi-FI"/>
          </a:p>
        </p:txBody>
      </p:sp>
      <p:sp>
        <p:nvSpPr>
          <p:cNvPr id="4" name="Dian kuvan paikkamerkki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2736A07-9C51-40D5-9EDD-0D75448F2C9D}" type="slidenum">
              <a:rPr lang="fi-FI" smtClean="0"/>
              <a:pPr/>
              <a:t>‹#›</a:t>
            </a:fld>
            <a:endParaRPr lang="fi-FI"/>
          </a:p>
        </p:txBody>
      </p:sp>
    </p:spTree>
    <p:extLst>
      <p:ext uri="{BB962C8B-B14F-4D97-AF65-F5344CB8AC3E}">
        <p14:creationId xmlns:p14="http://schemas.microsoft.com/office/powerpoint/2010/main" val="2482974575"/>
      </p:ext>
    </p:extLst>
  </p:cSld>
  <p:clrMap bg1="lt1" tx1="dk1" bg2="lt2" tx2="dk2" accent1="accent1" accent2="accent2" accent3="accent3" accent4="accent4" accent5="accent5" accent6="accent6" hlink="hlink" folHlink="folHlink"/>
  <p:hf hdr="0" ftr="0" dt="0"/>
  <p:notesStyle>
    <a:lvl1pPr marL="0" algn="l" defTabSz="779343" rtl="0" eaLnBrk="1" latinLnBrk="0" hangingPunct="1">
      <a:defRPr sz="1000" kern="1200">
        <a:solidFill>
          <a:schemeClr val="tx1"/>
        </a:solidFill>
        <a:latin typeface="+mn-lt"/>
        <a:ea typeface="+mn-ea"/>
        <a:cs typeface="+mn-cs"/>
      </a:defRPr>
    </a:lvl1pPr>
    <a:lvl2pPr marL="389672" algn="l" defTabSz="779343" rtl="0" eaLnBrk="1" latinLnBrk="0" hangingPunct="1">
      <a:defRPr sz="1000" kern="1200">
        <a:solidFill>
          <a:schemeClr val="tx1"/>
        </a:solidFill>
        <a:latin typeface="+mn-lt"/>
        <a:ea typeface="+mn-ea"/>
        <a:cs typeface="+mn-cs"/>
      </a:defRPr>
    </a:lvl2pPr>
    <a:lvl3pPr marL="779343" algn="l" defTabSz="779343" rtl="0" eaLnBrk="1" latinLnBrk="0" hangingPunct="1">
      <a:defRPr sz="1000" kern="1200">
        <a:solidFill>
          <a:schemeClr val="tx1"/>
        </a:solidFill>
        <a:latin typeface="+mn-lt"/>
        <a:ea typeface="+mn-ea"/>
        <a:cs typeface="+mn-cs"/>
      </a:defRPr>
    </a:lvl3pPr>
    <a:lvl4pPr marL="1169015" algn="l" defTabSz="779343" rtl="0" eaLnBrk="1" latinLnBrk="0" hangingPunct="1">
      <a:defRPr sz="1000" kern="1200">
        <a:solidFill>
          <a:schemeClr val="tx1"/>
        </a:solidFill>
        <a:latin typeface="+mn-lt"/>
        <a:ea typeface="+mn-ea"/>
        <a:cs typeface="+mn-cs"/>
      </a:defRPr>
    </a:lvl4pPr>
    <a:lvl5pPr marL="1558686" algn="l" defTabSz="779343" rtl="0" eaLnBrk="1" latinLnBrk="0" hangingPunct="1">
      <a:defRPr sz="1000" kern="1200">
        <a:solidFill>
          <a:schemeClr val="tx1"/>
        </a:solidFill>
        <a:latin typeface="+mn-lt"/>
        <a:ea typeface="+mn-ea"/>
        <a:cs typeface="+mn-cs"/>
      </a:defRPr>
    </a:lvl5pPr>
    <a:lvl6pPr marL="1948358" algn="l" defTabSz="779343" rtl="0" eaLnBrk="1" latinLnBrk="0" hangingPunct="1">
      <a:defRPr sz="1000" kern="1200">
        <a:solidFill>
          <a:schemeClr val="tx1"/>
        </a:solidFill>
        <a:latin typeface="+mn-lt"/>
        <a:ea typeface="+mn-ea"/>
        <a:cs typeface="+mn-cs"/>
      </a:defRPr>
    </a:lvl6pPr>
    <a:lvl7pPr marL="2338029" algn="l" defTabSz="779343" rtl="0" eaLnBrk="1" latinLnBrk="0" hangingPunct="1">
      <a:defRPr sz="1000" kern="1200">
        <a:solidFill>
          <a:schemeClr val="tx1"/>
        </a:solidFill>
        <a:latin typeface="+mn-lt"/>
        <a:ea typeface="+mn-ea"/>
        <a:cs typeface="+mn-cs"/>
      </a:defRPr>
    </a:lvl7pPr>
    <a:lvl8pPr marL="2727701" algn="l" defTabSz="779343" rtl="0" eaLnBrk="1" latinLnBrk="0" hangingPunct="1">
      <a:defRPr sz="1000" kern="1200">
        <a:solidFill>
          <a:schemeClr val="tx1"/>
        </a:solidFill>
        <a:latin typeface="+mn-lt"/>
        <a:ea typeface="+mn-ea"/>
        <a:cs typeface="+mn-cs"/>
      </a:defRPr>
    </a:lvl8pPr>
    <a:lvl9pPr marL="3117372" algn="l" defTabSz="77934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sz="1000" dirty="0"/>
              <a:t>The EU’s new General Data Protection Regulation </a:t>
            </a:r>
            <a:r>
              <a:rPr lang="en-US" sz="1000" b="1" dirty="0"/>
              <a:t>(GDPR)</a:t>
            </a:r>
            <a:r>
              <a:rPr lang="en-US" sz="1000" dirty="0"/>
              <a:t> will be applied in each member state on 25 May 2018. It starting premise is the right of each individual to their own data and the protection of privacy.</a:t>
            </a:r>
            <a:br>
              <a:rPr lang="en-US" dirty="0"/>
            </a:br>
            <a:endParaRPr lang="en-US" sz="1000" dirty="0"/>
          </a:p>
          <a:p>
            <a:r>
              <a:rPr lang="en-US" sz="1000" dirty="0"/>
              <a:t>The new Payment Services Directive </a:t>
            </a:r>
            <a:r>
              <a:rPr lang="en-US" sz="1000" b="1" dirty="0"/>
              <a:t>(PSD2)</a:t>
            </a:r>
            <a:r>
              <a:rPr lang="en-US" sz="1000" dirty="0"/>
              <a:t> is to be implemented nationally by 13 January 2018 at the latest.</a:t>
            </a:r>
            <a:br>
              <a:rPr lang="en-US" dirty="0"/>
            </a:br>
            <a:endParaRPr lang="en-US" sz="1000" dirty="0"/>
          </a:p>
          <a:p>
            <a:r>
              <a:rPr lang="en-US" sz="1000" dirty="0"/>
              <a:t>The EU’s </a:t>
            </a:r>
            <a:r>
              <a:rPr lang="en-US" sz="1000" b="1" dirty="0" err="1"/>
              <a:t>Eidas</a:t>
            </a:r>
            <a:r>
              <a:rPr lang="en-US" sz="1000" dirty="0"/>
              <a:t> directive (Electronic identification and trust</a:t>
            </a:r>
            <a:r>
              <a:rPr lang="en-US" dirty="0"/>
              <a:t> </a:t>
            </a:r>
            <a:r>
              <a:rPr lang="en-US" sz="1000" dirty="0"/>
              <a:t>services for electronic</a:t>
            </a:r>
            <a:r>
              <a:rPr lang="en-US" dirty="0"/>
              <a:t> </a:t>
            </a:r>
            <a:r>
              <a:rPr lang="en-US" sz="1000" dirty="0"/>
              <a:t>transactions in the</a:t>
            </a:r>
            <a:r>
              <a:rPr lang="en-US" dirty="0"/>
              <a:t> </a:t>
            </a:r>
            <a:r>
              <a:rPr lang="en-US" sz="1000" dirty="0"/>
              <a:t>internal market) is to be brought into force across the whole EU by August 2018.</a:t>
            </a:r>
            <a:br>
              <a:rPr lang="en-US" dirty="0"/>
            </a:br>
            <a:endParaRPr lang="en-US" sz="1000" dirty="0"/>
          </a:p>
          <a:p>
            <a:r>
              <a:rPr lang="en-US" sz="1000" dirty="0"/>
              <a:t>In addition, Finland’s growth strategy is based to a significant extent on the development of ecosystems and platform economies!</a:t>
            </a:r>
          </a:p>
          <a:p>
            <a:endParaRPr lang="en-US" dirty="0"/>
          </a:p>
          <a:p>
            <a:endParaRPr lang="en-US" dirty="0"/>
          </a:p>
        </p:txBody>
      </p:sp>
      <p:sp>
        <p:nvSpPr>
          <p:cNvPr id="4" name="Dian numeron paikkamerkki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736A07-9C51-40D5-9EDD-0D75448F2C9D}" type="slidenum">
              <a:rPr kumimoji="0" lang="fi-FI"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58869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9387" lvl="1" indent="0">
              <a:buNone/>
            </a:pPr>
            <a:r>
              <a:rPr lang="en-GB"/>
              <a:t>The best, cheapest or most environmentally friendly mobility solution for everyone, based on data accumulated on their mobility habits and needs (e.g. traffic volumes, transport modes used by the individual, routes, prices, etc.)</a:t>
            </a:r>
          </a:p>
          <a:p>
            <a:pPr lvl="1"/>
            <a:endParaRPr lang="en-GB" dirty="0"/>
          </a:p>
          <a:p>
            <a:pPr marL="179387" lvl="1" indent="0">
              <a:buNone/>
            </a:pPr>
            <a:r>
              <a:rPr lang="en-GB"/>
              <a:t>Help for the promotion of well-being based on one's own health data with the help of a well-being analyst (e.g. nutrition habits, self-collected data on physical exercise, genome data, monitoring of well-being, health data, etc.)</a:t>
            </a:r>
            <a:r>
              <a:rPr lang="en-GB" dirty="0">
                <a:solidFill>
                  <a:srgbClr val="000000"/>
                </a:solidFill>
              </a:rPr>
              <a:t> </a:t>
            </a:r>
          </a:p>
          <a:p>
            <a:pPr marL="179387" lvl="1" indent="0">
              <a:buNone/>
            </a:pPr>
            <a:endParaRPr lang="en-GB" dirty="0"/>
          </a:p>
          <a:p>
            <a:pPr marL="179387" lvl="1" indent="0">
              <a:buNone/>
            </a:pPr>
            <a:r>
              <a:rPr lang="en-GB"/>
              <a:t>The individual can perceive alternatives, for example, if he/she inherits forests, but does not have knowledge of forestry (e.g. forest surveys, logistics solutions, weather data, measurement of production process, etc.)</a:t>
            </a:r>
          </a:p>
        </p:txBody>
      </p:sp>
      <p:sp>
        <p:nvSpPr>
          <p:cNvPr id="4" name="Dian numeron paikkamerkki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736A07-9C51-40D5-9EDD-0D75448F2C9D}" type="slidenum">
              <a:rPr kumimoji="0" lang="fi-FI"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11455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9387" lvl="1" indent="0">
              <a:buNone/>
            </a:pPr>
            <a:r>
              <a:rPr lang="en-GB"/>
              <a:t>The best, cheapest or most environmentally friendly mobility solution for everyone, based on data accumulated on their mobility habits and needs (e.g. traffic volumes, transport modes used by the individual, routes, prices, etc.)</a:t>
            </a:r>
          </a:p>
          <a:p>
            <a:pPr lvl="1"/>
            <a:endParaRPr lang="en-GB" dirty="0"/>
          </a:p>
          <a:p>
            <a:pPr marL="179387" lvl="1" indent="0">
              <a:buNone/>
            </a:pPr>
            <a:r>
              <a:rPr lang="en-GB"/>
              <a:t>Help for the promotion of well-being based on one's own health data with the help of a well-being analyst (e.g. nutrition habits, self-collected data on physical exercise, genome data, monitoring of well-being, health data, etc.)</a:t>
            </a:r>
            <a:r>
              <a:rPr lang="en-GB" dirty="0">
                <a:solidFill>
                  <a:srgbClr val="000000"/>
                </a:solidFill>
              </a:rPr>
              <a:t> </a:t>
            </a:r>
          </a:p>
          <a:p>
            <a:pPr marL="179387" lvl="1" indent="0">
              <a:buNone/>
            </a:pPr>
            <a:endParaRPr lang="en-GB" dirty="0"/>
          </a:p>
          <a:p>
            <a:pPr marL="179387" lvl="1" indent="0">
              <a:buNone/>
            </a:pPr>
            <a:r>
              <a:rPr lang="en-GB"/>
              <a:t>The individual can perceive alternatives, for example, if he/she inherits forests, but does not have knowledge of forestry (e.g. forest surveys, logistics solutions, weather data, measurement of production process, etc.)</a:t>
            </a:r>
          </a:p>
        </p:txBody>
      </p:sp>
      <p:sp>
        <p:nvSpPr>
          <p:cNvPr id="4" name="Dian numeron paikkamerkki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736A07-9C51-40D5-9EDD-0D75448F2C9D}" type="slidenum">
              <a:rPr kumimoji="0" lang="fi-FI"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65827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9387" lvl="1" indent="0">
              <a:buNone/>
            </a:pPr>
            <a:r>
              <a:rPr lang="en-GB"/>
              <a:t>The best, cheapest or most environmentally friendly mobility solution for everyone, based on data accumulated on their mobility habits and needs (e.g. traffic volumes, transport modes used by the individual, routes, prices, etc.)</a:t>
            </a:r>
          </a:p>
          <a:p>
            <a:pPr lvl="1"/>
            <a:endParaRPr lang="en-GB" dirty="0"/>
          </a:p>
          <a:p>
            <a:pPr marL="179387" lvl="1" indent="0">
              <a:buNone/>
            </a:pPr>
            <a:r>
              <a:rPr lang="en-GB"/>
              <a:t>Help for the promotion of well-being based on one's own health data with the help of a well-being analyst (e.g. nutrition habits, self-collected data on physical exercise, genome data, monitoring of well-being, health data, etc.)</a:t>
            </a:r>
            <a:r>
              <a:rPr lang="en-GB" dirty="0">
                <a:solidFill>
                  <a:srgbClr val="000000"/>
                </a:solidFill>
              </a:rPr>
              <a:t> </a:t>
            </a:r>
          </a:p>
          <a:p>
            <a:pPr marL="179387" lvl="1" indent="0">
              <a:buNone/>
            </a:pPr>
            <a:endParaRPr lang="en-GB" dirty="0"/>
          </a:p>
          <a:p>
            <a:pPr marL="179387" lvl="1" indent="0">
              <a:buNone/>
            </a:pPr>
            <a:r>
              <a:rPr lang="en-GB"/>
              <a:t>The individual can perceive alternatives, for example, if he/she inherits forests, but does not have knowledge of forestry (e.g. forest surveys, logistics solutions, weather data, measurement of production process, etc.)</a:t>
            </a:r>
          </a:p>
        </p:txBody>
      </p:sp>
      <p:sp>
        <p:nvSpPr>
          <p:cNvPr id="4" name="Dian numeron paikkamerkki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736A07-9C51-40D5-9EDD-0D75448F2C9D}" type="slidenum">
              <a:rPr kumimoji="0" lang="fi-FI"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63847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9387" lvl="1" indent="0">
              <a:buNone/>
            </a:pPr>
            <a:r>
              <a:rPr lang="en-GB"/>
              <a:t>The best, cheapest or most environmentally friendly mobility solution for everyone, based on data accumulated on their mobility habits and needs (e.g. traffic volumes, transport modes used by the individual, routes, prices, etc.)</a:t>
            </a:r>
          </a:p>
          <a:p>
            <a:pPr lvl="1"/>
            <a:endParaRPr lang="en-GB" dirty="0"/>
          </a:p>
          <a:p>
            <a:pPr marL="179387" lvl="1" indent="0">
              <a:buNone/>
            </a:pPr>
            <a:r>
              <a:rPr lang="en-GB"/>
              <a:t>Help for the promotion of well-being based on one's own health data with the help of a well-being analyst (e.g. nutrition habits, self-collected data on physical exercise, genome data, monitoring of well-being, health data, etc.)</a:t>
            </a:r>
            <a:r>
              <a:rPr lang="en-GB" dirty="0">
                <a:solidFill>
                  <a:srgbClr val="000000"/>
                </a:solidFill>
              </a:rPr>
              <a:t> </a:t>
            </a:r>
          </a:p>
          <a:p>
            <a:pPr marL="179387" lvl="1" indent="0">
              <a:buNone/>
            </a:pPr>
            <a:endParaRPr lang="en-GB" dirty="0"/>
          </a:p>
          <a:p>
            <a:pPr marL="179387" lvl="1" indent="0">
              <a:buNone/>
            </a:pPr>
            <a:r>
              <a:rPr lang="en-GB"/>
              <a:t>The individual can perceive alternatives, for example, if he/she inherits forests, but does not have knowledge of forestry (e.g. forest surveys, logistics solutions, weather data, measurement of production process, etc.)</a:t>
            </a:r>
          </a:p>
        </p:txBody>
      </p:sp>
      <p:sp>
        <p:nvSpPr>
          <p:cNvPr id="4" name="Dian numeron paikkamerkki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736A07-9C51-40D5-9EDD-0D75448F2C9D}" type="slidenum">
              <a:rPr kumimoji="0" lang="fi-FI"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35138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6.xml"/><Relationship Id="rId9"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 ja lopetus valkonen pohja">
    <p:spTree>
      <p:nvGrpSpPr>
        <p:cNvPr id="1" name=""/>
        <p:cNvGrpSpPr/>
        <p:nvPr/>
      </p:nvGrpSpPr>
      <p:grpSpPr>
        <a:xfrm>
          <a:off x="0" y="0"/>
          <a:ext cx="0" cy="0"/>
          <a:chOff x="0" y="0"/>
          <a:chExt cx="0" cy="0"/>
        </a:xfrm>
      </p:grpSpPr>
      <p:sp>
        <p:nvSpPr>
          <p:cNvPr id="2" name="Title 1"/>
          <p:cNvSpPr>
            <a:spLocks noGrp="1"/>
          </p:cNvSpPr>
          <p:nvPr>
            <p:ph type="title"/>
          </p:nvPr>
        </p:nvSpPr>
        <p:spPr>
          <a:xfrm>
            <a:off x="539552" y="2140223"/>
            <a:ext cx="8064896" cy="664757"/>
          </a:xfrm>
        </p:spPr>
        <p:txBody>
          <a:bodyPr anchor="ctr"/>
          <a:lstStyle>
            <a:lvl1pPr algn="l">
              <a:lnSpc>
                <a:spcPct val="90000"/>
              </a:lnSpc>
              <a:defRPr/>
            </a:lvl1pPr>
          </a:lstStyle>
          <a:p>
            <a:r>
              <a:rPr lang="en-US" noProof="0"/>
              <a:t>Click to edit Master title style</a:t>
            </a:r>
            <a:endParaRPr lang="en-GB" noProof="0" dirty="0"/>
          </a:p>
        </p:txBody>
      </p:sp>
      <p:sp>
        <p:nvSpPr>
          <p:cNvPr id="4" name="Text Placeholder 3"/>
          <p:cNvSpPr>
            <a:spLocks noGrp="1"/>
          </p:cNvSpPr>
          <p:nvPr>
            <p:ph type="body" sz="quarter" idx="10"/>
          </p:nvPr>
        </p:nvSpPr>
        <p:spPr>
          <a:xfrm>
            <a:off x="539751" y="1779662"/>
            <a:ext cx="8064697" cy="360363"/>
          </a:xfrm>
        </p:spPr>
        <p:txBody>
          <a:bodyPr/>
          <a:lstStyle>
            <a:lvl1pPr marL="0" indent="0" algn="l">
              <a:buNone/>
              <a:defRPr sz="1800"/>
            </a:lvl1pPr>
            <a:lvl2pPr algn="l">
              <a:defRPr/>
            </a:lvl2pPr>
            <a:lvl3pPr algn="l">
              <a:defRPr/>
            </a:lvl3pPr>
            <a:lvl4pPr algn="l">
              <a:defRPr/>
            </a:lvl4pPr>
            <a:lvl5pPr algn="l">
              <a:defRPr/>
            </a:lvl5pPr>
          </a:lstStyle>
          <a:p>
            <a:pPr lvl="0"/>
            <a:r>
              <a:rPr lang="en-US" noProof="0"/>
              <a:t>Edit Master text styles</a:t>
            </a:r>
          </a:p>
        </p:txBody>
      </p:sp>
      <p:sp>
        <p:nvSpPr>
          <p:cNvPr id="5" name="Text Placeholder 3"/>
          <p:cNvSpPr>
            <a:spLocks noGrp="1"/>
          </p:cNvSpPr>
          <p:nvPr>
            <p:ph type="body" sz="quarter" idx="11"/>
          </p:nvPr>
        </p:nvSpPr>
        <p:spPr>
          <a:xfrm>
            <a:off x="539751" y="2931790"/>
            <a:ext cx="8064697" cy="360363"/>
          </a:xfrm>
        </p:spPr>
        <p:txBody>
          <a:bodyPr/>
          <a:lstStyle>
            <a:lvl1pPr marL="0" indent="0" algn="l">
              <a:buNone/>
              <a:defRPr/>
            </a:lvl1pPr>
            <a:lvl2pPr algn="l">
              <a:defRPr/>
            </a:lvl2pPr>
            <a:lvl3pPr algn="l">
              <a:defRPr/>
            </a:lvl3pPr>
            <a:lvl4pPr algn="l">
              <a:defRPr/>
            </a:lvl4pPr>
            <a:lvl5pPr algn="l">
              <a:defRPr/>
            </a:lvl5pPr>
          </a:lstStyle>
          <a:p>
            <a:pPr lvl="0"/>
            <a:r>
              <a:rPr lang="en-US" noProof="0"/>
              <a:t>Edit Master text styles</a:t>
            </a:r>
          </a:p>
        </p:txBody>
      </p:sp>
      <p:pic>
        <p:nvPicPr>
          <p:cNvPr id="7" name="Picture 6" descr="Sitra_log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61112" y="4731990"/>
            <a:ext cx="903376" cy="359939"/>
          </a:xfrm>
          <a:prstGeom prst="rect">
            <a:avLst/>
          </a:prstGeom>
        </p:spPr>
      </p:pic>
      <p:pic>
        <p:nvPicPr>
          <p:cNvPr id="3" name="Picture 2" descr="SITRA_BLAC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00392" y="4770000"/>
            <a:ext cx="827584" cy="161043"/>
          </a:xfrm>
          <a:prstGeom prst="rect">
            <a:avLst/>
          </a:prstGeom>
        </p:spPr>
      </p:pic>
    </p:spTree>
    <p:extLst>
      <p:ext uri="{BB962C8B-B14F-4D97-AF65-F5344CB8AC3E}">
        <p14:creationId xmlns:p14="http://schemas.microsoft.com/office/powerpoint/2010/main" val="2427925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umma kuva vasemmalla">
    <p:spTree>
      <p:nvGrpSpPr>
        <p:cNvPr id="1" name=""/>
        <p:cNvGrpSpPr/>
        <p:nvPr/>
      </p:nvGrpSpPr>
      <p:grpSpPr>
        <a:xfrm>
          <a:off x="0" y="0"/>
          <a:ext cx="0" cy="0"/>
          <a:chOff x="0" y="0"/>
          <a:chExt cx="0" cy="0"/>
        </a:xfrm>
      </p:grpSpPr>
      <p:sp>
        <p:nvSpPr>
          <p:cNvPr id="3" name="Content Placeholder 2"/>
          <p:cNvSpPr>
            <a:spLocks noGrp="1"/>
          </p:cNvSpPr>
          <p:nvPr>
            <p:ph sz="quarter" idx="21"/>
          </p:nvPr>
        </p:nvSpPr>
        <p:spPr>
          <a:xfrm>
            <a:off x="4787900" y="0"/>
            <a:ext cx="4356100" cy="5143500"/>
          </a:xfrm>
          <a:solidFill>
            <a:schemeClr val="tx1"/>
          </a:solidFill>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7" name="Rectangle 6"/>
          <p:cNvSpPr/>
          <p:nvPr userDrawn="1"/>
        </p:nvSpPr>
        <p:spPr>
          <a:xfrm>
            <a:off x="0" y="0"/>
            <a:ext cx="4788024"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kstin paikkamerkki 6"/>
          <p:cNvSpPr>
            <a:spLocks noGrp="1"/>
          </p:cNvSpPr>
          <p:nvPr>
            <p:ph type="body" sz="quarter" idx="11"/>
          </p:nvPr>
        </p:nvSpPr>
        <p:spPr>
          <a:xfrm>
            <a:off x="467544" y="411510"/>
            <a:ext cx="3888432" cy="936104"/>
          </a:xfrm>
        </p:spPr>
        <p:txBody>
          <a:bodyPr/>
          <a:lstStyle>
            <a:lvl1pPr marL="0" indent="0" algn="l">
              <a:lnSpc>
                <a:spcPct val="100000"/>
              </a:lnSpc>
              <a:spcBef>
                <a:spcPts val="0"/>
              </a:spcBef>
              <a:buFont typeface="Arial"/>
              <a:buNone/>
              <a:defRPr sz="2400" b="1">
                <a:latin typeface="Arial Black"/>
                <a:cs typeface="Arial Black"/>
              </a:defRPr>
            </a:lvl1pPr>
            <a:lvl2pPr marL="285750" indent="-285750">
              <a:buFont typeface="Arial" panose="020B0604020202020204" pitchFamily="34" charset="0"/>
              <a:buChar char="•"/>
              <a:defRPr/>
            </a:lvl2pPr>
            <a:lvl3pPr marL="0" indent="0" algn="l">
              <a:spcBef>
                <a:spcPts val="0"/>
              </a:spcBef>
              <a:buFont typeface="Arial"/>
              <a:buNone/>
              <a:defRPr sz="1600"/>
            </a:lvl3pPr>
            <a:lvl4pPr marL="0" indent="0" algn="l">
              <a:spcBef>
                <a:spcPts val="0"/>
              </a:spcBef>
              <a:buFont typeface="Arial"/>
              <a:buNone/>
              <a:defRPr sz="1600"/>
            </a:lvl4pPr>
            <a:lvl5pPr marL="0" indent="0" algn="l">
              <a:spcBef>
                <a:spcPts val="0"/>
              </a:spcBef>
              <a:buFont typeface="Arial"/>
              <a:buNone/>
              <a:defRPr sz="1600"/>
            </a:lvl5pPr>
          </a:lstStyle>
          <a:p>
            <a:pPr lvl="0"/>
            <a:r>
              <a:rPr lang="en-US" noProof="0"/>
              <a:t>Edit Master text styles</a:t>
            </a:r>
          </a:p>
        </p:txBody>
      </p:sp>
      <p:sp>
        <p:nvSpPr>
          <p:cNvPr id="10" name="Text Placeholder 11"/>
          <p:cNvSpPr>
            <a:spLocks noGrp="1"/>
          </p:cNvSpPr>
          <p:nvPr>
            <p:ph type="body" sz="quarter" idx="19"/>
          </p:nvPr>
        </p:nvSpPr>
        <p:spPr>
          <a:xfrm>
            <a:off x="467544" y="1347614"/>
            <a:ext cx="3888432" cy="3384376"/>
          </a:xfrm>
        </p:spPr>
        <p:txBody>
          <a:bodyPr/>
          <a:lstStyle>
            <a:lvl1pPr marL="179388" marR="0" indent="-179388" algn="l" defTabSz="457200" rtl="0" eaLnBrk="1" fontAlgn="auto" latinLnBrk="0" hangingPunct="1">
              <a:lnSpc>
                <a:spcPct val="90000"/>
              </a:lnSpc>
              <a:spcBef>
                <a:spcPct val="20000"/>
              </a:spcBef>
              <a:spcAft>
                <a:spcPts val="0"/>
              </a:spcAft>
              <a:buClrTx/>
              <a:buSzTx/>
              <a:buFont typeface="Lucida Grande"/>
              <a:buChar char="-"/>
              <a:tabLst/>
              <a:defRPr sz="1600">
                <a:solidFill>
                  <a:schemeClr val="tx1"/>
                </a:solidFill>
                <a:latin typeface="Georgia"/>
                <a:cs typeface="Georgia"/>
              </a:defRPr>
            </a:lvl1pPr>
            <a:lvl2pPr marL="357188" indent="-177800" algn="l">
              <a:lnSpc>
                <a:spcPct val="90000"/>
              </a:lnSpc>
              <a:spcBef>
                <a:spcPts val="600"/>
              </a:spcBef>
              <a:buFont typeface="Georgia" panose="02040502050405020303" pitchFamily="18" charset="0"/>
              <a:buChar char="–"/>
              <a:defRPr sz="1400">
                <a:solidFill>
                  <a:schemeClr val="tx1"/>
                </a:solidFill>
                <a:latin typeface="Georgia"/>
                <a:cs typeface="Georgia"/>
              </a:defRPr>
            </a:lvl2pPr>
            <a:lvl3pPr marL="538163" indent="-171450" algn="l" defTabSz="536575">
              <a:lnSpc>
                <a:spcPct val="90000"/>
              </a:lnSpc>
              <a:spcBef>
                <a:spcPts val="600"/>
              </a:spcBef>
              <a:buFont typeface="Georgia" panose="02040502050405020303" pitchFamily="18" charset="0"/>
              <a:buChar char="–"/>
              <a:defRPr sz="1200">
                <a:solidFill>
                  <a:schemeClr val="tx1"/>
                </a:solidFill>
                <a:latin typeface="Georgia"/>
                <a:cs typeface="Georgia"/>
              </a:defRPr>
            </a:lvl3pPr>
            <a:lvl4pPr marL="719138" indent="-171450" algn="l">
              <a:lnSpc>
                <a:spcPct val="90000"/>
              </a:lnSpc>
              <a:buFont typeface="Georgia" panose="02040502050405020303" pitchFamily="18" charset="0"/>
              <a:buChar char="–"/>
              <a:defRPr sz="1200">
                <a:solidFill>
                  <a:schemeClr val="tx1"/>
                </a:solidFill>
                <a:latin typeface="Georgia"/>
                <a:cs typeface="Georgia"/>
              </a:defRPr>
            </a:lvl4pPr>
            <a:lvl5pPr marL="108000" indent="-285750" algn="l">
              <a:buFont typeface="Arial"/>
              <a:buChar char="•"/>
              <a:defRPr sz="1400">
                <a:solidFill>
                  <a:schemeClr val="tx1"/>
                </a:solidFill>
                <a:latin typeface="Georgia"/>
                <a:cs typeface="Georgia"/>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7" name="Text Placeholder 8"/>
          <p:cNvSpPr>
            <a:spLocks noGrp="1"/>
          </p:cNvSpPr>
          <p:nvPr>
            <p:ph type="body" sz="quarter" idx="17"/>
          </p:nvPr>
        </p:nvSpPr>
        <p:spPr>
          <a:xfrm>
            <a:off x="5220072" y="411510"/>
            <a:ext cx="3384376" cy="3960787"/>
          </a:xfrm>
        </p:spPr>
        <p:txBody>
          <a:bodyPr/>
          <a:lstStyle>
            <a:lvl1pPr marL="0" indent="0" algn="l">
              <a:buNone/>
              <a:defRPr sz="2400" b="1">
                <a:solidFill>
                  <a:schemeClr val="bg1"/>
                </a:solidFill>
                <a:latin typeface="Arial Black"/>
                <a:cs typeface="Arial Black"/>
              </a:defRPr>
            </a:lvl1pPr>
          </a:lstStyle>
          <a:p>
            <a:pPr lvl="0"/>
            <a:r>
              <a:rPr lang="en-US" noProof="0"/>
              <a:t>Edit Master text styles</a:t>
            </a:r>
          </a:p>
        </p:txBody>
      </p:sp>
      <p:pic>
        <p:nvPicPr>
          <p:cNvPr id="9" name="Picture 8" descr="SITRA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00000" y="4770000"/>
            <a:ext cx="832500" cy="162000"/>
          </a:xfrm>
          <a:prstGeom prst="rect">
            <a:avLst/>
          </a:prstGeom>
        </p:spPr>
      </p:pic>
    </p:spTree>
    <p:extLst>
      <p:ext uri="{BB962C8B-B14F-4D97-AF65-F5344CB8AC3E}">
        <p14:creationId xmlns:p14="http://schemas.microsoft.com/office/powerpoint/2010/main" val="4188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uettelo">
    <p:spTree>
      <p:nvGrpSpPr>
        <p:cNvPr id="1" name=""/>
        <p:cNvGrpSpPr/>
        <p:nvPr/>
      </p:nvGrpSpPr>
      <p:grpSpPr>
        <a:xfrm>
          <a:off x="0" y="0"/>
          <a:ext cx="0" cy="0"/>
          <a:chOff x="0" y="0"/>
          <a:chExt cx="0" cy="0"/>
        </a:xfrm>
      </p:grpSpPr>
      <p:sp>
        <p:nvSpPr>
          <p:cNvPr id="2" name="Title 1"/>
          <p:cNvSpPr>
            <a:spLocks noGrp="1"/>
          </p:cNvSpPr>
          <p:nvPr>
            <p:ph type="title"/>
          </p:nvPr>
        </p:nvSpPr>
        <p:spPr>
          <a:xfrm>
            <a:off x="539552" y="411510"/>
            <a:ext cx="8064895" cy="808773"/>
          </a:xfrm>
        </p:spPr>
        <p:txBody>
          <a:bodyPr anchor="t"/>
          <a:lstStyle>
            <a:lvl1pPr algn="l">
              <a:defRPr sz="2400"/>
            </a:lvl1pPr>
          </a:lstStyle>
          <a:p>
            <a:r>
              <a:rPr lang="en-US" noProof="0"/>
              <a:t>Click to edit Master title style</a:t>
            </a:r>
            <a:endParaRPr lang="en-GB" noProof="0" dirty="0"/>
          </a:p>
        </p:txBody>
      </p:sp>
      <p:sp>
        <p:nvSpPr>
          <p:cNvPr id="34" name="Text Placeholder 33"/>
          <p:cNvSpPr>
            <a:spLocks noGrp="1"/>
          </p:cNvSpPr>
          <p:nvPr userDrawn="1">
            <p:ph type="body" sz="quarter" idx="13"/>
          </p:nvPr>
        </p:nvSpPr>
        <p:spPr>
          <a:xfrm>
            <a:off x="1476375" y="1275606"/>
            <a:ext cx="7128073" cy="576064"/>
          </a:xfrm>
        </p:spPr>
        <p:txBody>
          <a:bodyPr anchor="ctr"/>
          <a:lstStyle>
            <a:lvl1pPr marL="0" indent="0" algn="l">
              <a:buNone/>
              <a:defRPr sz="1600" b="0" i="0">
                <a:latin typeface="Georgia"/>
                <a:cs typeface="Georgia"/>
              </a:defRPr>
            </a:lvl1pPr>
            <a:lvl2pPr algn="l">
              <a:defRPr sz="1400" b="1" i="0">
                <a:latin typeface="Arial"/>
                <a:cs typeface="Arial"/>
              </a:defRPr>
            </a:lvl2pPr>
            <a:lvl3pPr algn="l">
              <a:defRPr sz="1400" b="1" i="0">
                <a:latin typeface="Arial"/>
                <a:cs typeface="Arial"/>
              </a:defRPr>
            </a:lvl3pPr>
            <a:lvl4pPr algn="l">
              <a:defRPr sz="1400" b="1" i="0">
                <a:latin typeface="Arial"/>
                <a:cs typeface="Arial"/>
              </a:defRPr>
            </a:lvl4pPr>
            <a:lvl5pPr algn="l">
              <a:defRPr sz="1400" b="1" i="0">
                <a:latin typeface="Arial"/>
                <a:cs typeface="Arial"/>
              </a:defRPr>
            </a:lvl5pPr>
          </a:lstStyle>
          <a:p>
            <a:pPr lvl="0"/>
            <a:r>
              <a:rPr lang="en-US" noProof="0"/>
              <a:t>Edit Master text styles</a:t>
            </a:r>
          </a:p>
        </p:txBody>
      </p:sp>
      <p:sp>
        <p:nvSpPr>
          <p:cNvPr id="35" name="Text Placeholder 33"/>
          <p:cNvSpPr>
            <a:spLocks noGrp="1"/>
          </p:cNvSpPr>
          <p:nvPr userDrawn="1">
            <p:ph type="body" sz="quarter" idx="14"/>
          </p:nvPr>
        </p:nvSpPr>
        <p:spPr>
          <a:xfrm>
            <a:off x="1476375" y="1924943"/>
            <a:ext cx="7128073" cy="574799"/>
          </a:xfrm>
        </p:spPr>
        <p:txBody>
          <a:bodyPr anchor="ctr"/>
          <a:lstStyle>
            <a:lvl1pPr marL="0" indent="0" algn="l">
              <a:buNone/>
              <a:defRPr lang="en-GB" sz="1600" b="0" i="0" kern="1200" noProof="0" dirty="0">
                <a:solidFill>
                  <a:schemeClr val="tx1"/>
                </a:solidFill>
                <a:latin typeface="Georgia"/>
                <a:ea typeface="+mn-ea"/>
                <a:cs typeface="Georgia"/>
              </a:defRPr>
            </a:lvl1pPr>
            <a:lvl2pPr algn="l">
              <a:defRPr sz="1400" b="1" i="0">
                <a:latin typeface="Arial"/>
                <a:cs typeface="Arial"/>
              </a:defRPr>
            </a:lvl2pPr>
            <a:lvl3pPr algn="l">
              <a:defRPr sz="1400" b="1" i="0">
                <a:latin typeface="Arial"/>
                <a:cs typeface="Arial"/>
              </a:defRPr>
            </a:lvl3pPr>
            <a:lvl4pPr algn="l">
              <a:defRPr sz="1400" b="1" i="0">
                <a:latin typeface="Arial"/>
                <a:cs typeface="Arial"/>
              </a:defRPr>
            </a:lvl4pPr>
            <a:lvl5pPr algn="l">
              <a:defRPr sz="1400" b="1" i="0">
                <a:latin typeface="Arial"/>
                <a:cs typeface="Arial"/>
              </a:defRPr>
            </a:lvl5pPr>
          </a:lstStyle>
          <a:p>
            <a:pPr lvl="0"/>
            <a:r>
              <a:rPr lang="en-US" noProof="0"/>
              <a:t>Edit Master text styles</a:t>
            </a:r>
          </a:p>
        </p:txBody>
      </p:sp>
      <p:sp>
        <p:nvSpPr>
          <p:cNvPr id="36" name="Text Placeholder 33"/>
          <p:cNvSpPr>
            <a:spLocks noGrp="1"/>
          </p:cNvSpPr>
          <p:nvPr userDrawn="1">
            <p:ph type="body" sz="quarter" idx="15"/>
          </p:nvPr>
        </p:nvSpPr>
        <p:spPr>
          <a:xfrm>
            <a:off x="1476375" y="2573015"/>
            <a:ext cx="7128073" cy="574799"/>
          </a:xfrm>
        </p:spPr>
        <p:txBody>
          <a:bodyPr anchor="ctr"/>
          <a:lstStyle>
            <a:lvl1pPr marL="0" indent="0" algn="l">
              <a:buNone/>
              <a:defRPr lang="en-GB" sz="1600" b="0" i="0" kern="1200" noProof="0" dirty="0">
                <a:solidFill>
                  <a:schemeClr val="tx1"/>
                </a:solidFill>
                <a:latin typeface="Georgia"/>
                <a:ea typeface="+mn-ea"/>
                <a:cs typeface="Georgia"/>
              </a:defRPr>
            </a:lvl1pPr>
            <a:lvl2pPr algn="l">
              <a:defRPr sz="1400" b="1" i="0">
                <a:latin typeface="Arial"/>
                <a:cs typeface="Arial"/>
              </a:defRPr>
            </a:lvl2pPr>
            <a:lvl3pPr algn="l">
              <a:defRPr sz="1400" b="1" i="0">
                <a:latin typeface="Arial"/>
                <a:cs typeface="Arial"/>
              </a:defRPr>
            </a:lvl3pPr>
            <a:lvl4pPr algn="l">
              <a:defRPr sz="1400" b="1" i="0">
                <a:latin typeface="Arial"/>
                <a:cs typeface="Arial"/>
              </a:defRPr>
            </a:lvl4pPr>
            <a:lvl5pPr algn="l">
              <a:defRPr sz="1400" b="1" i="0">
                <a:latin typeface="Arial"/>
                <a:cs typeface="Arial"/>
              </a:defRPr>
            </a:lvl5pPr>
          </a:lstStyle>
          <a:p>
            <a:pPr lvl="0"/>
            <a:r>
              <a:rPr lang="en-US" noProof="0"/>
              <a:t>Edit Master text styles</a:t>
            </a:r>
          </a:p>
        </p:txBody>
      </p:sp>
      <p:sp>
        <p:nvSpPr>
          <p:cNvPr id="37" name="Text Placeholder 33"/>
          <p:cNvSpPr>
            <a:spLocks noGrp="1"/>
          </p:cNvSpPr>
          <p:nvPr userDrawn="1">
            <p:ph type="body" sz="quarter" idx="16"/>
          </p:nvPr>
        </p:nvSpPr>
        <p:spPr>
          <a:xfrm>
            <a:off x="1475656" y="3221087"/>
            <a:ext cx="7128792" cy="574799"/>
          </a:xfrm>
        </p:spPr>
        <p:txBody>
          <a:bodyPr anchor="ctr"/>
          <a:lstStyle>
            <a:lvl1pPr marL="0" indent="0" algn="l">
              <a:buNone/>
              <a:defRPr lang="en-GB" sz="1600" b="0" i="0" kern="1200" noProof="0" dirty="0">
                <a:solidFill>
                  <a:schemeClr val="tx1"/>
                </a:solidFill>
                <a:latin typeface="Georgia"/>
                <a:ea typeface="+mn-ea"/>
                <a:cs typeface="Georgia"/>
              </a:defRPr>
            </a:lvl1pPr>
            <a:lvl2pPr algn="l">
              <a:defRPr sz="1400" b="1" i="0">
                <a:latin typeface="Arial"/>
                <a:cs typeface="Arial"/>
              </a:defRPr>
            </a:lvl2pPr>
            <a:lvl3pPr algn="l">
              <a:defRPr sz="1400" b="1" i="0">
                <a:latin typeface="Arial"/>
                <a:cs typeface="Arial"/>
              </a:defRPr>
            </a:lvl3pPr>
            <a:lvl4pPr algn="l">
              <a:defRPr sz="1400" b="1" i="0">
                <a:latin typeface="Arial"/>
                <a:cs typeface="Arial"/>
              </a:defRPr>
            </a:lvl4pPr>
            <a:lvl5pPr algn="l">
              <a:defRPr sz="1400" b="1" i="0">
                <a:latin typeface="Arial"/>
                <a:cs typeface="Arial"/>
              </a:defRPr>
            </a:lvl5pPr>
          </a:lstStyle>
          <a:p>
            <a:pPr lvl="0"/>
            <a:r>
              <a:rPr lang="en-US" noProof="0"/>
              <a:t>Edit Master text styles</a:t>
            </a:r>
          </a:p>
        </p:txBody>
      </p:sp>
      <p:sp>
        <p:nvSpPr>
          <p:cNvPr id="38" name="Text Placeholder 33"/>
          <p:cNvSpPr>
            <a:spLocks noGrp="1"/>
          </p:cNvSpPr>
          <p:nvPr userDrawn="1">
            <p:ph type="body" sz="quarter" idx="17"/>
          </p:nvPr>
        </p:nvSpPr>
        <p:spPr>
          <a:xfrm>
            <a:off x="1475656" y="3869159"/>
            <a:ext cx="7128792" cy="574799"/>
          </a:xfrm>
        </p:spPr>
        <p:txBody>
          <a:bodyPr anchor="ctr"/>
          <a:lstStyle>
            <a:lvl1pPr marL="0" indent="0" algn="l">
              <a:buNone/>
              <a:defRPr lang="en-GB" sz="1600" b="0" i="0" kern="1200" noProof="0" dirty="0">
                <a:solidFill>
                  <a:schemeClr val="tx1"/>
                </a:solidFill>
                <a:latin typeface="Georgia"/>
                <a:ea typeface="+mn-ea"/>
                <a:cs typeface="Georgia"/>
              </a:defRPr>
            </a:lvl1pPr>
            <a:lvl2pPr algn="l">
              <a:defRPr sz="1400" b="1" i="0">
                <a:latin typeface="Arial"/>
                <a:cs typeface="Arial"/>
              </a:defRPr>
            </a:lvl2pPr>
            <a:lvl3pPr algn="l">
              <a:defRPr sz="1400" b="1" i="0">
                <a:latin typeface="Arial"/>
                <a:cs typeface="Arial"/>
              </a:defRPr>
            </a:lvl3pPr>
            <a:lvl4pPr algn="l">
              <a:defRPr sz="1400" b="1" i="0">
                <a:latin typeface="Arial"/>
                <a:cs typeface="Arial"/>
              </a:defRPr>
            </a:lvl4pPr>
            <a:lvl5pPr algn="l">
              <a:defRPr sz="1400" b="1" i="0">
                <a:latin typeface="Arial"/>
                <a:cs typeface="Arial"/>
              </a:defRPr>
            </a:lvl5pPr>
          </a:lstStyle>
          <a:p>
            <a:pPr lvl="0"/>
            <a:r>
              <a:rPr lang="en-US" noProof="0"/>
              <a:t>Edit Master text styles</a:t>
            </a:r>
          </a:p>
        </p:txBody>
      </p:sp>
      <p:pic>
        <p:nvPicPr>
          <p:cNvPr id="9" name="Picture 8" descr="SITRA_BL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00392" y="4770000"/>
            <a:ext cx="827584" cy="161043"/>
          </a:xfrm>
          <a:prstGeom prst="rect">
            <a:avLst/>
          </a:prstGeom>
        </p:spPr>
      </p:pic>
    </p:spTree>
    <p:extLst>
      <p:ext uri="{BB962C8B-B14F-4D97-AF65-F5344CB8AC3E}">
        <p14:creationId xmlns:p14="http://schemas.microsoft.com/office/powerpoint/2010/main" val="1450787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uettelo musta">
    <p:spTree>
      <p:nvGrpSpPr>
        <p:cNvPr id="1" name=""/>
        <p:cNvGrpSpPr/>
        <p:nvPr/>
      </p:nvGrpSpPr>
      <p:grpSpPr>
        <a:xfrm>
          <a:off x="0" y="0"/>
          <a:ext cx="0" cy="0"/>
          <a:chOff x="0" y="0"/>
          <a:chExt cx="0" cy="0"/>
        </a:xfrm>
      </p:grpSpPr>
      <p:sp>
        <p:nvSpPr>
          <p:cNvPr id="33" name="Rectangle 32"/>
          <p:cNvSpPr/>
          <p:nvPr userDrawn="1"/>
        </p:nvSpPr>
        <p:spPr>
          <a:xfrm>
            <a:off x="0" y="0"/>
            <a:ext cx="9144000" cy="514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7" name="Title 1"/>
          <p:cNvSpPr>
            <a:spLocks noGrp="1"/>
          </p:cNvSpPr>
          <p:nvPr>
            <p:ph type="title"/>
          </p:nvPr>
        </p:nvSpPr>
        <p:spPr>
          <a:xfrm>
            <a:off x="539552" y="411510"/>
            <a:ext cx="8064895" cy="808773"/>
          </a:xfrm>
        </p:spPr>
        <p:txBody>
          <a:bodyPr anchor="t"/>
          <a:lstStyle>
            <a:lvl1pPr algn="l">
              <a:defRPr sz="2400">
                <a:solidFill>
                  <a:schemeClr val="bg1"/>
                </a:solidFill>
              </a:defRPr>
            </a:lvl1pPr>
          </a:lstStyle>
          <a:p>
            <a:r>
              <a:rPr lang="en-US" noProof="0"/>
              <a:t>Click to edit Master title style</a:t>
            </a:r>
            <a:endParaRPr lang="en-GB" noProof="0" dirty="0"/>
          </a:p>
        </p:txBody>
      </p:sp>
      <p:sp>
        <p:nvSpPr>
          <p:cNvPr id="28" name="Text Placeholder 33"/>
          <p:cNvSpPr>
            <a:spLocks noGrp="1"/>
          </p:cNvSpPr>
          <p:nvPr>
            <p:ph type="body" sz="quarter" idx="13"/>
          </p:nvPr>
        </p:nvSpPr>
        <p:spPr>
          <a:xfrm>
            <a:off x="1476375" y="1275606"/>
            <a:ext cx="7128073" cy="576064"/>
          </a:xfrm>
        </p:spPr>
        <p:txBody>
          <a:bodyPr anchor="ctr"/>
          <a:lstStyle>
            <a:lvl1pPr marL="0" indent="0" algn="l">
              <a:buNone/>
              <a:defRPr sz="1600" b="0" i="0">
                <a:solidFill>
                  <a:schemeClr val="bg1"/>
                </a:solidFill>
                <a:latin typeface="Georgia"/>
                <a:cs typeface="Georgia"/>
              </a:defRPr>
            </a:lvl1pPr>
            <a:lvl2pPr algn="l">
              <a:defRPr sz="1400" b="1" i="0">
                <a:latin typeface="Arial"/>
                <a:cs typeface="Arial"/>
              </a:defRPr>
            </a:lvl2pPr>
            <a:lvl3pPr algn="l">
              <a:defRPr sz="1400" b="1" i="0">
                <a:latin typeface="Arial"/>
                <a:cs typeface="Arial"/>
              </a:defRPr>
            </a:lvl3pPr>
            <a:lvl4pPr algn="l">
              <a:defRPr sz="1400" b="1" i="0">
                <a:latin typeface="Arial"/>
                <a:cs typeface="Arial"/>
              </a:defRPr>
            </a:lvl4pPr>
            <a:lvl5pPr algn="l">
              <a:defRPr sz="1400" b="1" i="0">
                <a:latin typeface="Arial"/>
                <a:cs typeface="Arial"/>
              </a:defRPr>
            </a:lvl5pPr>
          </a:lstStyle>
          <a:p>
            <a:pPr lvl="0"/>
            <a:r>
              <a:rPr lang="en-US" noProof="0"/>
              <a:t>Edit Master text styles</a:t>
            </a:r>
          </a:p>
        </p:txBody>
      </p:sp>
      <p:sp>
        <p:nvSpPr>
          <p:cNvPr id="29" name="Text Placeholder 33"/>
          <p:cNvSpPr>
            <a:spLocks noGrp="1"/>
          </p:cNvSpPr>
          <p:nvPr>
            <p:ph type="body" sz="quarter" idx="14"/>
          </p:nvPr>
        </p:nvSpPr>
        <p:spPr>
          <a:xfrm>
            <a:off x="1476375" y="1924943"/>
            <a:ext cx="7128073" cy="574799"/>
          </a:xfrm>
        </p:spPr>
        <p:txBody>
          <a:bodyPr anchor="ctr"/>
          <a:lstStyle>
            <a:lvl1pPr marL="0" indent="0" algn="l">
              <a:buNone/>
              <a:defRPr lang="en-GB" sz="1600" b="0" i="0" kern="1200" noProof="0" dirty="0">
                <a:solidFill>
                  <a:schemeClr val="bg1"/>
                </a:solidFill>
                <a:latin typeface="Georgia"/>
                <a:ea typeface="+mn-ea"/>
                <a:cs typeface="Georgia"/>
              </a:defRPr>
            </a:lvl1pPr>
            <a:lvl2pPr algn="l">
              <a:defRPr sz="1400" b="1" i="0">
                <a:latin typeface="Arial"/>
                <a:cs typeface="Arial"/>
              </a:defRPr>
            </a:lvl2pPr>
            <a:lvl3pPr algn="l">
              <a:defRPr sz="1400" b="1" i="0">
                <a:latin typeface="Arial"/>
                <a:cs typeface="Arial"/>
              </a:defRPr>
            </a:lvl3pPr>
            <a:lvl4pPr algn="l">
              <a:defRPr sz="1400" b="1" i="0">
                <a:latin typeface="Arial"/>
                <a:cs typeface="Arial"/>
              </a:defRPr>
            </a:lvl4pPr>
            <a:lvl5pPr algn="l">
              <a:defRPr sz="1400" b="1" i="0">
                <a:latin typeface="Arial"/>
                <a:cs typeface="Arial"/>
              </a:defRPr>
            </a:lvl5pPr>
          </a:lstStyle>
          <a:p>
            <a:pPr lvl="0"/>
            <a:r>
              <a:rPr lang="en-US" noProof="0"/>
              <a:t>Edit Master text styles</a:t>
            </a:r>
          </a:p>
        </p:txBody>
      </p:sp>
      <p:sp>
        <p:nvSpPr>
          <p:cNvPr id="30" name="Text Placeholder 33"/>
          <p:cNvSpPr>
            <a:spLocks noGrp="1"/>
          </p:cNvSpPr>
          <p:nvPr>
            <p:ph type="body" sz="quarter" idx="15"/>
          </p:nvPr>
        </p:nvSpPr>
        <p:spPr>
          <a:xfrm>
            <a:off x="1476375" y="2573015"/>
            <a:ext cx="7128073" cy="574799"/>
          </a:xfrm>
        </p:spPr>
        <p:txBody>
          <a:bodyPr anchor="ctr"/>
          <a:lstStyle>
            <a:lvl1pPr marL="0" indent="0" algn="l">
              <a:buNone/>
              <a:defRPr lang="en-GB" sz="1600" b="0" i="0" kern="1200" noProof="0" dirty="0">
                <a:solidFill>
                  <a:schemeClr val="bg1"/>
                </a:solidFill>
                <a:latin typeface="Georgia"/>
                <a:ea typeface="+mn-ea"/>
                <a:cs typeface="Georgia"/>
              </a:defRPr>
            </a:lvl1pPr>
            <a:lvl2pPr algn="l">
              <a:defRPr sz="1400" b="1" i="0">
                <a:latin typeface="Arial"/>
                <a:cs typeface="Arial"/>
              </a:defRPr>
            </a:lvl2pPr>
            <a:lvl3pPr algn="l">
              <a:defRPr sz="1400" b="1" i="0">
                <a:latin typeface="Arial"/>
                <a:cs typeface="Arial"/>
              </a:defRPr>
            </a:lvl3pPr>
            <a:lvl4pPr algn="l">
              <a:defRPr sz="1400" b="1" i="0">
                <a:latin typeface="Arial"/>
                <a:cs typeface="Arial"/>
              </a:defRPr>
            </a:lvl4pPr>
            <a:lvl5pPr algn="l">
              <a:defRPr sz="1400" b="1" i="0">
                <a:latin typeface="Arial"/>
                <a:cs typeface="Arial"/>
              </a:defRPr>
            </a:lvl5pPr>
          </a:lstStyle>
          <a:p>
            <a:pPr lvl="0"/>
            <a:r>
              <a:rPr lang="en-US" noProof="0"/>
              <a:t>Edit Master text styles</a:t>
            </a:r>
          </a:p>
        </p:txBody>
      </p:sp>
      <p:sp>
        <p:nvSpPr>
          <p:cNvPr id="31" name="Text Placeholder 33"/>
          <p:cNvSpPr>
            <a:spLocks noGrp="1"/>
          </p:cNvSpPr>
          <p:nvPr>
            <p:ph type="body" sz="quarter" idx="16"/>
          </p:nvPr>
        </p:nvSpPr>
        <p:spPr>
          <a:xfrm>
            <a:off x="1475656" y="3221087"/>
            <a:ext cx="7128792" cy="574799"/>
          </a:xfrm>
        </p:spPr>
        <p:txBody>
          <a:bodyPr anchor="ctr"/>
          <a:lstStyle>
            <a:lvl1pPr marL="0" indent="0" algn="l">
              <a:buNone/>
              <a:defRPr lang="en-GB" sz="1600" b="0" i="0" kern="1200" noProof="0" dirty="0">
                <a:solidFill>
                  <a:schemeClr val="bg1"/>
                </a:solidFill>
                <a:latin typeface="Georgia"/>
                <a:ea typeface="+mn-ea"/>
                <a:cs typeface="Georgia"/>
              </a:defRPr>
            </a:lvl1pPr>
            <a:lvl2pPr algn="l">
              <a:defRPr sz="1400" b="1" i="0">
                <a:latin typeface="Arial"/>
                <a:cs typeface="Arial"/>
              </a:defRPr>
            </a:lvl2pPr>
            <a:lvl3pPr algn="l">
              <a:defRPr sz="1400" b="1" i="0">
                <a:latin typeface="Arial"/>
                <a:cs typeface="Arial"/>
              </a:defRPr>
            </a:lvl3pPr>
            <a:lvl4pPr algn="l">
              <a:defRPr sz="1400" b="1" i="0">
                <a:latin typeface="Arial"/>
                <a:cs typeface="Arial"/>
              </a:defRPr>
            </a:lvl4pPr>
            <a:lvl5pPr algn="l">
              <a:defRPr sz="1400" b="1" i="0">
                <a:latin typeface="Arial"/>
                <a:cs typeface="Arial"/>
              </a:defRPr>
            </a:lvl5pPr>
          </a:lstStyle>
          <a:p>
            <a:pPr lvl="0"/>
            <a:r>
              <a:rPr lang="en-US" noProof="0"/>
              <a:t>Edit Master text styles</a:t>
            </a:r>
          </a:p>
        </p:txBody>
      </p:sp>
      <p:sp>
        <p:nvSpPr>
          <p:cNvPr id="32" name="Text Placeholder 33"/>
          <p:cNvSpPr>
            <a:spLocks noGrp="1"/>
          </p:cNvSpPr>
          <p:nvPr>
            <p:ph type="body" sz="quarter" idx="17"/>
          </p:nvPr>
        </p:nvSpPr>
        <p:spPr>
          <a:xfrm>
            <a:off x="1475656" y="3869159"/>
            <a:ext cx="7128792" cy="574799"/>
          </a:xfrm>
        </p:spPr>
        <p:txBody>
          <a:bodyPr anchor="ctr"/>
          <a:lstStyle>
            <a:lvl1pPr marL="0" indent="0" algn="l">
              <a:buNone/>
              <a:defRPr lang="en-GB" sz="1600" b="0" i="0" kern="1200" noProof="0" dirty="0">
                <a:solidFill>
                  <a:schemeClr val="bg1"/>
                </a:solidFill>
                <a:latin typeface="Georgia"/>
                <a:ea typeface="+mn-ea"/>
                <a:cs typeface="Georgia"/>
              </a:defRPr>
            </a:lvl1pPr>
            <a:lvl2pPr algn="l">
              <a:defRPr sz="1400" b="1" i="0">
                <a:latin typeface="Arial"/>
                <a:cs typeface="Arial"/>
              </a:defRPr>
            </a:lvl2pPr>
            <a:lvl3pPr algn="l">
              <a:defRPr sz="1400" b="1" i="0">
                <a:latin typeface="Arial"/>
                <a:cs typeface="Arial"/>
              </a:defRPr>
            </a:lvl3pPr>
            <a:lvl4pPr algn="l">
              <a:defRPr sz="1400" b="1" i="0">
                <a:latin typeface="Arial"/>
                <a:cs typeface="Arial"/>
              </a:defRPr>
            </a:lvl4pPr>
            <a:lvl5pPr algn="l">
              <a:defRPr sz="1400" b="1" i="0">
                <a:latin typeface="Arial"/>
                <a:cs typeface="Arial"/>
              </a:defRPr>
            </a:lvl5pPr>
          </a:lstStyle>
          <a:p>
            <a:pPr lvl="0"/>
            <a:r>
              <a:rPr lang="en-US" noProof="0"/>
              <a:t>Edit Master text styles</a:t>
            </a:r>
          </a:p>
        </p:txBody>
      </p:sp>
      <p:pic>
        <p:nvPicPr>
          <p:cNvPr id="10" name="Picture 9" descr="SITRA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00000" y="4770000"/>
            <a:ext cx="832500" cy="162000"/>
          </a:xfrm>
          <a:prstGeom prst="rect">
            <a:avLst/>
          </a:prstGeom>
        </p:spPr>
      </p:pic>
      <p:pic>
        <p:nvPicPr>
          <p:cNvPr id="11" name="Picture 10">
            <a:extLst>
              <a:ext uri="{FF2B5EF4-FFF2-40B4-BE49-F238E27FC236}">
                <a16:creationId xmlns:a16="http://schemas.microsoft.com/office/drawing/2014/main" id="{09329B28-7A15-4FE5-8B5C-927423D23827}"/>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85304" y="0"/>
            <a:ext cx="1758696" cy="608076"/>
          </a:xfrm>
          <a:prstGeom prst="rect">
            <a:avLst/>
          </a:prstGeom>
        </p:spPr>
      </p:pic>
    </p:spTree>
    <p:extLst>
      <p:ext uri="{BB962C8B-B14F-4D97-AF65-F5344CB8AC3E}">
        <p14:creationId xmlns:p14="http://schemas.microsoft.com/office/powerpoint/2010/main" val="1606001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afi">
    <p:spTree>
      <p:nvGrpSpPr>
        <p:cNvPr id="1" name=""/>
        <p:cNvGrpSpPr/>
        <p:nvPr/>
      </p:nvGrpSpPr>
      <p:grpSpPr>
        <a:xfrm>
          <a:off x="0" y="0"/>
          <a:ext cx="0" cy="0"/>
          <a:chOff x="0" y="0"/>
          <a:chExt cx="0" cy="0"/>
        </a:xfrm>
      </p:grpSpPr>
      <p:sp>
        <p:nvSpPr>
          <p:cNvPr id="7" name="Title 6"/>
          <p:cNvSpPr>
            <a:spLocks noGrp="1"/>
          </p:cNvSpPr>
          <p:nvPr>
            <p:ph type="title"/>
          </p:nvPr>
        </p:nvSpPr>
        <p:spPr>
          <a:xfrm>
            <a:off x="467544" y="411511"/>
            <a:ext cx="8208912" cy="648072"/>
          </a:xfrm>
        </p:spPr>
        <p:txBody>
          <a:bodyPr/>
          <a:lstStyle>
            <a:lvl1pPr>
              <a:defRPr sz="2400"/>
            </a:lvl1pPr>
          </a:lstStyle>
          <a:p>
            <a:r>
              <a:rPr lang="en-US" noProof="0"/>
              <a:t>Click to edit Master title style</a:t>
            </a:r>
            <a:endParaRPr lang="en-GB" noProof="0" dirty="0"/>
          </a:p>
        </p:txBody>
      </p:sp>
      <p:pic>
        <p:nvPicPr>
          <p:cNvPr id="6" name="Picture 5" descr="SITRA_BL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00392" y="4770000"/>
            <a:ext cx="827584" cy="161043"/>
          </a:xfrm>
          <a:prstGeom prst="rect">
            <a:avLst/>
          </a:prstGeom>
        </p:spPr>
      </p:pic>
      <p:sp>
        <p:nvSpPr>
          <p:cNvPr id="4" name="Content Placeholder 3"/>
          <p:cNvSpPr>
            <a:spLocks noGrp="1"/>
          </p:cNvSpPr>
          <p:nvPr>
            <p:ph sz="quarter" idx="11"/>
          </p:nvPr>
        </p:nvSpPr>
        <p:spPr>
          <a:xfrm>
            <a:off x="467544" y="1131589"/>
            <a:ext cx="8208912" cy="331182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480805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stapohjainen graafi">
    <p:spTree>
      <p:nvGrpSpPr>
        <p:cNvPr id="1" name=""/>
        <p:cNvGrpSpPr/>
        <p:nvPr/>
      </p:nvGrpSpPr>
      <p:grpSpPr>
        <a:xfrm>
          <a:off x="0" y="0"/>
          <a:ext cx="0" cy="0"/>
          <a:chOff x="0" y="0"/>
          <a:chExt cx="0" cy="0"/>
        </a:xfrm>
      </p:grpSpPr>
      <p:sp>
        <p:nvSpPr>
          <p:cNvPr id="5" name="Rectangle 4"/>
          <p:cNvSpPr/>
          <p:nvPr userDrawn="1"/>
        </p:nvSpPr>
        <p:spPr>
          <a:xfrm>
            <a:off x="0" y="0"/>
            <a:ext cx="9144000" cy="514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544" y="411510"/>
            <a:ext cx="8208912" cy="664757"/>
          </a:xfrm>
        </p:spPr>
        <p:txBody>
          <a:bodyPr/>
          <a:lstStyle>
            <a:lvl1pPr>
              <a:defRPr sz="2400">
                <a:solidFill>
                  <a:schemeClr val="bg1"/>
                </a:solidFill>
              </a:defRPr>
            </a:lvl1pPr>
          </a:lstStyle>
          <a:p>
            <a:r>
              <a:rPr lang="en-US"/>
              <a:t>Click to edit Master title style</a:t>
            </a:r>
            <a:endParaRPr lang="en-US" dirty="0"/>
          </a:p>
        </p:txBody>
      </p:sp>
      <p:pic>
        <p:nvPicPr>
          <p:cNvPr id="7" name="Picture 6" descr="SITRA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00000" y="4770000"/>
            <a:ext cx="832500" cy="162000"/>
          </a:xfrm>
          <a:prstGeom prst="rect">
            <a:avLst/>
          </a:prstGeom>
        </p:spPr>
      </p:pic>
      <p:sp>
        <p:nvSpPr>
          <p:cNvPr id="6" name="Content Placeholder 5"/>
          <p:cNvSpPr>
            <a:spLocks noGrp="1"/>
          </p:cNvSpPr>
          <p:nvPr>
            <p:ph sz="quarter" idx="11"/>
          </p:nvPr>
        </p:nvSpPr>
        <p:spPr>
          <a:xfrm>
            <a:off x="467544" y="1131888"/>
            <a:ext cx="8207375" cy="3455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9208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7DC7-912C-433E-8238-1067DAFF091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fi-FI"/>
          </a:p>
        </p:txBody>
      </p:sp>
      <p:sp>
        <p:nvSpPr>
          <p:cNvPr id="3" name="Subtitle 2">
            <a:extLst>
              <a:ext uri="{FF2B5EF4-FFF2-40B4-BE49-F238E27FC236}">
                <a16:creationId xmlns:a16="http://schemas.microsoft.com/office/drawing/2014/main" id="{C078A72A-3DC1-499B-960F-DFA39194108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318CE491-EE01-4CB4-89D7-F5598F63CA7A}"/>
              </a:ext>
            </a:extLst>
          </p:cNvPr>
          <p:cNvSpPr>
            <a:spLocks noGrp="1"/>
          </p:cNvSpPr>
          <p:nvPr>
            <p:ph type="dt" sz="half" idx="10"/>
          </p:nvPr>
        </p:nvSpPr>
        <p:spPr/>
        <p:txBody>
          <a:bodyPr/>
          <a:lstStyle/>
          <a:p>
            <a:fld id="{68268700-9B5D-4974-BCC2-794219A05BDA}" type="datetimeFigureOut">
              <a:rPr lang="fi-FI" smtClean="0"/>
              <a:t>29.8.2018</a:t>
            </a:fld>
            <a:endParaRPr lang="fi-FI"/>
          </a:p>
        </p:txBody>
      </p:sp>
      <p:sp>
        <p:nvSpPr>
          <p:cNvPr id="5" name="Footer Placeholder 4">
            <a:extLst>
              <a:ext uri="{FF2B5EF4-FFF2-40B4-BE49-F238E27FC236}">
                <a16:creationId xmlns:a16="http://schemas.microsoft.com/office/drawing/2014/main" id="{C55935EE-FC4B-4519-919D-3F6A34AB0320}"/>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11DA7DA-B0FA-46ED-8277-510D9B3BC75F}"/>
              </a:ext>
            </a:extLst>
          </p:cNvPr>
          <p:cNvSpPr>
            <a:spLocks noGrp="1"/>
          </p:cNvSpPr>
          <p:nvPr>
            <p:ph type="sldNum" sz="quarter" idx="12"/>
          </p:nvPr>
        </p:nvSpPr>
        <p:spPr/>
        <p:txBody>
          <a:bodyPr/>
          <a:lstStyle/>
          <a:p>
            <a:fld id="{8793684D-4536-4DA9-B4A7-A9EF6945DED9}" type="slidenum">
              <a:rPr lang="fi-FI" smtClean="0"/>
              <a:t>‹#›</a:t>
            </a:fld>
            <a:endParaRPr lang="fi-FI"/>
          </a:p>
        </p:txBody>
      </p:sp>
    </p:spTree>
    <p:extLst>
      <p:ext uri="{BB962C8B-B14F-4D97-AF65-F5344CB8AC3E}">
        <p14:creationId xmlns:p14="http://schemas.microsoft.com/office/powerpoint/2010/main" val="424592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Perustekstisivu kaksi elementtiä">
    <p:spTree>
      <p:nvGrpSpPr>
        <p:cNvPr id="1" name=""/>
        <p:cNvGrpSpPr/>
        <p:nvPr/>
      </p:nvGrpSpPr>
      <p:grpSpPr>
        <a:xfrm>
          <a:off x="0" y="0"/>
          <a:ext cx="0" cy="0"/>
          <a:chOff x="0" y="0"/>
          <a:chExt cx="0" cy="0"/>
        </a:xfrm>
      </p:grpSpPr>
      <p:sp>
        <p:nvSpPr>
          <p:cNvPr id="2" name="Title 1"/>
          <p:cNvSpPr>
            <a:spLocks noGrp="1"/>
          </p:cNvSpPr>
          <p:nvPr>
            <p:ph type="title"/>
          </p:nvPr>
        </p:nvSpPr>
        <p:spPr>
          <a:xfrm>
            <a:off x="539553" y="267494"/>
            <a:ext cx="8136905" cy="864096"/>
          </a:xfrm>
        </p:spPr>
        <p:txBody>
          <a:bodyPr/>
          <a:lstStyle>
            <a:lvl1pPr algn="l">
              <a:defRPr sz="2400"/>
            </a:lvl1pPr>
          </a:lstStyle>
          <a:p>
            <a:r>
              <a:rPr lang="fi-FI"/>
              <a:t>Muokkaa perustyyl. napsautt.</a:t>
            </a:r>
            <a:endParaRPr lang="en-US"/>
          </a:p>
        </p:txBody>
      </p:sp>
      <p:sp>
        <p:nvSpPr>
          <p:cNvPr id="7" name="Text Placeholder 11"/>
          <p:cNvSpPr>
            <a:spLocks noGrp="1"/>
          </p:cNvSpPr>
          <p:nvPr>
            <p:ph type="body" sz="quarter" idx="19"/>
          </p:nvPr>
        </p:nvSpPr>
        <p:spPr>
          <a:xfrm>
            <a:off x="539553" y="1275606"/>
            <a:ext cx="3769342" cy="3240360"/>
          </a:xfrm>
        </p:spPr>
        <p:txBody>
          <a:bodyPr/>
          <a:lstStyle>
            <a:lvl1pPr marL="179380" marR="0" indent="-179380" algn="l" defTabSz="457178" rtl="0" eaLnBrk="1" fontAlgn="auto" latinLnBrk="0" hangingPunct="1">
              <a:lnSpc>
                <a:spcPct val="90000"/>
              </a:lnSpc>
              <a:spcBef>
                <a:spcPct val="20000"/>
              </a:spcBef>
              <a:spcAft>
                <a:spcPts val="0"/>
              </a:spcAft>
              <a:buClrTx/>
              <a:buSzTx/>
              <a:buFont typeface="Lucida Grande"/>
              <a:buChar char="-"/>
              <a:tabLst/>
              <a:defRPr sz="1600">
                <a:solidFill>
                  <a:schemeClr val="tx1"/>
                </a:solidFill>
                <a:latin typeface="Georgia"/>
                <a:cs typeface="Georgia"/>
              </a:defRPr>
            </a:lvl1pPr>
            <a:lvl2pPr marL="355582" indent="-176204" algn="l">
              <a:lnSpc>
                <a:spcPct val="90000"/>
              </a:lnSpc>
              <a:spcBef>
                <a:spcPts val="600"/>
              </a:spcBef>
              <a:buFont typeface="Georgia" panose="02040502050405020303" pitchFamily="18" charset="0"/>
              <a:buChar char="–"/>
              <a:defRPr sz="1400">
                <a:solidFill>
                  <a:schemeClr val="tx1"/>
                </a:solidFill>
                <a:latin typeface="Georgia"/>
                <a:cs typeface="Georgia"/>
              </a:defRPr>
            </a:lvl2pPr>
            <a:lvl3pPr marL="534962" indent="-176204" algn="l" defTabSz="536548">
              <a:lnSpc>
                <a:spcPct val="90000"/>
              </a:lnSpc>
              <a:spcBef>
                <a:spcPts val="600"/>
              </a:spcBef>
              <a:buFont typeface="Georgia" panose="02040502050405020303" pitchFamily="18" charset="0"/>
              <a:buChar char="–"/>
              <a:defRPr sz="1200">
                <a:solidFill>
                  <a:schemeClr val="tx1"/>
                </a:solidFill>
                <a:latin typeface="Georgia"/>
                <a:cs typeface="Georgia"/>
              </a:defRPr>
            </a:lvl3pPr>
            <a:lvl4pPr marL="719102" indent="-176204" algn="l">
              <a:lnSpc>
                <a:spcPct val="90000"/>
              </a:lnSpc>
              <a:buFont typeface="Georgia" panose="02040502050405020303" pitchFamily="18" charset="0"/>
              <a:buChar char="–"/>
              <a:defRPr sz="1200">
                <a:solidFill>
                  <a:schemeClr val="tx1"/>
                </a:solidFill>
                <a:latin typeface="Georgia"/>
                <a:cs typeface="Georgia"/>
              </a:defRPr>
            </a:lvl4pPr>
            <a:lvl5pPr marL="107994" indent="-285736" algn="l">
              <a:buFont typeface="Arial"/>
              <a:buChar char="•"/>
              <a:defRPr sz="1400">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pic>
        <p:nvPicPr>
          <p:cNvPr id="5" name="Picture 4" descr="SITRA_BL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00393" y="4770002"/>
            <a:ext cx="827584" cy="161043"/>
          </a:xfrm>
          <a:prstGeom prst="rect">
            <a:avLst/>
          </a:prstGeom>
        </p:spPr>
      </p:pic>
      <p:sp>
        <p:nvSpPr>
          <p:cNvPr id="6" name="Text Placeholder 11">
            <a:extLst>
              <a:ext uri="{FF2B5EF4-FFF2-40B4-BE49-F238E27FC236}">
                <a16:creationId xmlns:a16="http://schemas.microsoft.com/office/drawing/2014/main" id="{739DA63C-50C4-4E77-8310-A3C8870D379A}"/>
              </a:ext>
            </a:extLst>
          </p:cNvPr>
          <p:cNvSpPr>
            <a:spLocks noGrp="1"/>
          </p:cNvSpPr>
          <p:nvPr>
            <p:ph type="body" sz="quarter" idx="20"/>
          </p:nvPr>
        </p:nvSpPr>
        <p:spPr>
          <a:xfrm>
            <a:off x="4858830" y="1275606"/>
            <a:ext cx="3817628" cy="3240360"/>
          </a:xfrm>
        </p:spPr>
        <p:txBody>
          <a:bodyPr/>
          <a:lstStyle>
            <a:lvl1pPr marL="179380" marR="0" indent="-179380" algn="l" defTabSz="457178" rtl="0" eaLnBrk="1" fontAlgn="auto" latinLnBrk="0" hangingPunct="1">
              <a:lnSpc>
                <a:spcPct val="90000"/>
              </a:lnSpc>
              <a:spcBef>
                <a:spcPct val="20000"/>
              </a:spcBef>
              <a:spcAft>
                <a:spcPts val="0"/>
              </a:spcAft>
              <a:buClrTx/>
              <a:buSzTx/>
              <a:buFont typeface="Lucida Grande"/>
              <a:buChar char="-"/>
              <a:tabLst/>
              <a:defRPr sz="1600">
                <a:solidFill>
                  <a:schemeClr val="tx1"/>
                </a:solidFill>
                <a:latin typeface="Georgia"/>
                <a:cs typeface="Georgia"/>
              </a:defRPr>
            </a:lvl1pPr>
            <a:lvl2pPr marL="355582" indent="-176204" algn="l">
              <a:lnSpc>
                <a:spcPct val="90000"/>
              </a:lnSpc>
              <a:spcBef>
                <a:spcPts val="600"/>
              </a:spcBef>
              <a:buFont typeface="Georgia" panose="02040502050405020303" pitchFamily="18" charset="0"/>
              <a:buChar char="–"/>
              <a:defRPr sz="1400">
                <a:solidFill>
                  <a:schemeClr val="tx1"/>
                </a:solidFill>
                <a:latin typeface="Georgia"/>
                <a:cs typeface="Georgia"/>
              </a:defRPr>
            </a:lvl2pPr>
            <a:lvl3pPr marL="534962" indent="-176204" algn="l" defTabSz="536548">
              <a:lnSpc>
                <a:spcPct val="90000"/>
              </a:lnSpc>
              <a:spcBef>
                <a:spcPts val="600"/>
              </a:spcBef>
              <a:buFont typeface="Georgia" panose="02040502050405020303" pitchFamily="18" charset="0"/>
              <a:buChar char="–"/>
              <a:defRPr sz="1200">
                <a:solidFill>
                  <a:schemeClr val="tx1"/>
                </a:solidFill>
                <a:latin typeface="Georgia"/>
                <a:cs typeface="Georgia"/>
              </a:defRPr>
            </a:lvl3pPr>
            <a:lvl4pPr marL="719102" indent="-176204" algn="l">
              <a:lnSpc>
                <a:spcPct val="90000"/>
              </a:lnSpc>
              <a:buFont typeface="Georgia" panose="02040502050405020303" pitchFamily="18" charset="0"/>
              <a:buChar char="–"/>
              <a:defRPr sz="1200">
                <a:solidFill>
                  <a:schemeClr val="tx1"/>
                </a:solidFill>
                <a:latin typeface="Georgia"/>
                <a:cs typeface="Georgia"/>
              </a:defRPr>
            </a:lvl4pPr>
            <a:lvl5pPr marL="107994" indent="-285736" algn="l">
              <a:buFont typeface="Arial"/>
              <a:buChar char="•"/>
              <a:defRPr sz="1400">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358497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C0F8EF-C1D9-4833-960D-703FF0B999CC}"/>
              </a:ext>
            </a:extLst>
          </p:cNvPr>
          <p:cNvSpPr>
            <a:spLocks noGrp="1"/>
          </p:cNvSpPr>
          <p:nvPr>
            <p:ph type="dt" sz="half" idx="10"/>
          </p:nvPr>
        </p:nvSpPr>
        <p:spPr/>
        <p:txBody>
          <a:bodyPr/>
          <a:lstStyle/>
          <a:p>
            <a:fld id="{68268700-9B5D-4974-BCC2-794219A05BDA}" type="datetimeFigureOut">
              <a:rPr lang="fi-FI" smtClean="0"/>
              <a:t>29.8.2018</a:t>
            </a:fld>
            <a:endParaRPr lang="fi-FI"/>
          </a:p>
        </p:txBody>
      </p:sp>
      <p:sp>
        <p:nvSpPr>
          <p:cNvPr id="3" name="Footer Placeholder 2">
            <a:extLst>
              <a:ext uri="{FF2B5EF4-FFF2-40B4-BE49-F238E27FC236}">
                <a16:creationId xmlns:a16="http://schemas.microsoft.com/office/drawing/2014/main" id="{6F91EFA4-0149-4F63-B96F-5F649E7F7AA8}"/>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45520DAC-964B-4D3C-8832-00200C86E988}"/>
              </a:ext>
            </a:extLst>
          </p:cNvPr>
          <p:cNvSpPr>
            <a:spLocks noGrp="1"/>
          </p:cNvSpPr>
          <p:nvPr>
            <p:ph type="sldNum" sz="quarter" idx="12"/>
          </p:nvPr>
        </p:nvSpPr>
        <p:spPr/>
        <p:txBody>
          <a:bodyPr/>
          <a:lstStyle/>
          <a:p>
            <a:fld id="{8793684D-4536-4DA9-B4A7-A9EF6945DED9}" type="slidenum">
              <a:rPr lang="fi-FI" smtClean="0"/>
              <a:t>‹#›</a:t>
            </a:fld>
            <a:endParaRPr lang="fi-FI"/>
          </a:p>
        </p:txBody>
      </p:sp>
    </p:spTree>
    <p:extLst>
      <p:ext uri="{BB962C8B-B14F-4D97-AF65-F5344CB8AC3E}">
        <p14:creationId xmlns:p14="http://schemas.microsoft.com/office/powerpoint/2010/main" val="3939193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7E53FA7E-CD41-4010-89EC-3421A146F939}" type="datetimeFigureOut">
              <a:rPr lang="fi-FI" smtClean="0"/>
              <a:t>29.8.2018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D8F489F-BB37-4DAB-AA15-72E19DB29B36}" type="slidenum">
              <a:rPr lang="fi-FI" smtClean="0"/>
              <a:t>‹#›</a:t>
            </a:fld>
            <a:endParaRPr lang="fi-FI"/>
          </a:p>
        </p:txBody>
      </p:sp>
    </p:spTree>
    <p:extLst>
      <p:ext uri="{BB962C8B-B14F-4D97-AF65-F5344CB8AC3E}">
        <p14:creationId xmlns:p14="http://schemas.microsoft.com/office/powerpoint/2010/main" val="208024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oitus ja lopetus musta pohja">
    <p:spTree>
      <p:nvGrpSpPr>
        <p:cNvPr id="1" name=""/>
        <p:cNvGrpSpPr/>
        <p:nvPr/>
      </p:nvGrpSpPr>
      <p:grpSpPr>
        <a:xfrm>
          <a:off x="0" y="0"/>
          <a:ext cx="0" cy="0"/>
          <a:chOff x="0" y="0"/>
          <a:chExt cx="0" cy="0"/>
        </a:xfrm>
      </p:grpSpPr>
      <p:sp>
        <p:nvSpPr>
          <p:cNvPr id="2" name="Rectangle 1"/>
          <p:cNvSpPr/>
          <p:nvPr userDrawn="1"/>
        </p:nvSpPr>
        <p:spPr>
          <a:xfrm>
            <a:off x="0" y="0"/>
            <a:ext cx="9144000" cy="514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 name="Title 1"/>
          <p:cNvSpPr>
            <a:spLocks noGrp="1"/>
          </p:cNvSpPr>
          <p:nvPr>
            <p:ph type="title"/>
          </p:nvPr>
        </p:nvSpPr>
        <p:spPr>
          <a:xfrm>
            <a:off x="539552" y="2211710"/>
            <a:ext cx="8064896" cy="664757"/>
          </a:xfrm>
        </p:spPr>
        <p:txBody>
          <a:bodyPr anchor="ctr"/>
          <a:lstStyle>
            <a:lvl1pPr algn="l">
              <a:lnSpc>
                <a:spcPct val="90000"/>
              </a:lnSpc>
              <a:defRPr>
                <a:solidFill>
                  <a:schemeClr val="bg1"/>
                </a:solidFill>
              </a:defRPr>
            </a:lvl1pPr>
          </a:lstStyle>
          <a:p>
            <a:r>
              <a:rPr lang="en-US" noProof="0"/>
              <a:t>Click to edit Master title style</a:t>
            </a:r>
            <a:endParaRPr lang="en-GB" noProof="0" dirty="0"/>
          </a:p>
        </p:txBody>
      </p:sp>
      <p:sp>
        <p:nvSpPr>
          <p:cNvPr id="9" name="Text Placeholder 3"/>
          <p:cNvSpPr>
            <a:spLocks noGrp="1"/>
          </p:cNvSpPr>
          <p:nvPr>
            <p:ph type="body" sz="quarter" idx="13"/>
          </p:nvPr>
        </p:nvSpPr>
        <p:spPr>
          <a:xfrm>
            <a:off x="539751" y="1851149"/>
            <a:ext cx="8064698" cy="360363"/>
          </a:xfrm>
        </p:spPr>
        <p:txBody>
          <a:bodyPr/>
          <a:lstStyle>
            <a:lvl1pPr marL="0" indent="0" algn="l">
              <a:buNone/>
              <a:defRPr sz="1800">
                <a:solidFill>
                  <a:schemeClr val="bg1"/>
                </a:solidFill>
              </a:defRPr>
            </a:lvl1pPr>
            <a:lvl2pPr algn="l">
              <a:defRPr/>
            </a:lvl2pPr>
            <a:lvl3pPr algn="l">
              <a:defRPr/>
            </a:lvl3pPr>
            <a:lvl4pPr algn="l">
              <a:defRPr/>
            </a:lvl4pPr>
            <a:lvl5pPr algn="l">
              <a:defRPr/>
            </a:lvl5pPr>
          </a:lstStyle>
          <a:p>
            <a:pPr lvl="0"/>
            <a:r>
              <a:rPr lang="en-US" noProof="0"/>
              <a:t>Edit Master text styles</a:t>
            </a:r>
          </a:p>
        </p:txBody>
      </p:sp>
      <p:sp>
        <p:nvSpPr>
          <p:cNvPr id="10" name="Text Placeholder 3"/>
          <p:cNvSpPr>
            <a:spLocks noGrp="1"/>
          </p:cNvSpPr>
          <p:nvPr>
            <p:ph type="body" sz="quarter" idx="14"/>
          </p:nvPr>
        </p:nvSpPr>
        <p:spPr>
          <a:xfrm>
            <a:off x="539751" y="3003277"/>
            <a:ext cx="8064698" cy="360363"/>
          </a:xfrm>
        </p:spPr>
        <p:txBody>
          <a:bodyPr/>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noProof="0"/>
              <a:t>Edit Master text styles</a:t>
            </a:r>
          </a:p>
        </p:txBody>
      </p:sp>
      <p:pic>
        <p:nvPicPr>
          <p:cNvPr id="3" name="Picture 2" descr="SITRA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00000" y="4770000"/>
            <a:ext cx="832500" cy="162000"/>
          </a:xfrm>
          <a:prstGeom prst="rect">
            <a:avLst/>
          </a:prstGeom>
        </p:spPr>
      </p:pic>
      <p:pic>
        <p:nvPicPr>
          <p:cNvPr id="8" name="Picture 7">
            <a:extLst>
              <a:ext uri="{FF2B5EF4-FFF2-40B4-BE49-F238E27FC236}">
                <a16:creationId xmlns:a16="http://schemas.microsoft.com/office/drawing/2014/main" id="{D8BFAE55-F375-4C3E-BB24-967A29D2C893}"/>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85304" y="0"/>
            <a:ext cx="1758696" cy="608076"/>
          </a:xfrm>
          <a:prstGeom prst="rect">
            <a:avLst/>
          </a:prstGeom>
        </p:spPr>
      </p:pic>
    </p:spTree>
    <p:extLst>
      <p:ext uri="{BB962C8B-B14F-4D97-AF65-F5344CB8AC3E}">
        <p14:creationId xmlns:p14="http://schemas.microsoft.com/office/powerpoint/2010/main" val="355580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alkoinen välislide">
    <p:spTree>
      <p:nvGrpSpPr>
        <p:cNvPr id="1" name=""/>
        <p:cNvGrpSpPr/>
        <p:nvPr/>
      </p:nvGrpSpPr>
      <p:grpSpPr>
        <a:xfrm>
          <a:off x="0" y="0"/>
          <a:ext cx="0" cy="0"/>
          <a:chOff x="0" y="0"/>
          <a:chExt cx="0" cy="0"/>
        </a:xfrm>
      </p:grpSpPr>
      <p:sp>
        <p:nvSpPr>
          <p:cNvPr id="2" name="Title 1"/>
          <p:cNvSpPr>
            <a:spLocks noGrp="1"/>
          </p:cNvSpPr>
          <p:nvPr>
            <p:ph type="title"/>
          </p:nvPr>
        </p:nvSpPr>
        <p:spPr>
          <a:xfrm>
            <a:off x="539552" y="1707654"/>
            <a:ext cx="8064896" cy="1224136"/>
          </a:xfrm>
        </p:spPr>
        <p:txBody>
          <a:bodyPr bIns="140400" anchor="b" anchorCtr="0"/>
          <a:lstStyle>
            <a:lvl1pPr algn="ctr">
              <a:defRPr sz="2400" cap="all"/>
            </a:lvl1pPr>
          </a:lstStyle>
          <a:p>
            <a:r>
              <a:rPr lang="en-US" noProof="0"/>
              <a:t>Click to edit Master title style</a:t>
            </a:r>
            <a:endParaRPr lang="en-GB" noProof="0" dirty="0"/>
          </a:p>
        </p:txBody>
      </p:sp>
      <p:sp>
        <p:nvSpPr>
          <p:cNvPr id="6" name="Text Placeholder 5"/>
          <p:cNvSpPr>
            <a:spLocks noGrp="1"/>
          </p:cNvSpPr>
          <p:nvPr>
            <p:ph type="body" sz="quarter" idx="11"/>
          </p:nvPr>
        </p:nvSpPr>
        <p:spPr>
          <a:xfrm>
            <a:off x="539552" y="2931790"/>
            <a:ext cx="8064896" cy="431800"/>
          </a:xfrm>
        </p:spPr>
        <p:txBody>
          <a:bodyPr/>
          <a:lstStyle>
            <a:lvl1pPr marL="0" indent="0" algn="ctr">
              <a:buNone/>
              <a:defRPr>
                <a:latin typeface="Georgia"/>
                <a:cs typeface="Georgia"/>
              </a:defRPr>
            </a:lvl1pPr>
          </a:lstStyle>
          <a:p>
            <a:pPr lvl="0"/>
            <a:r>
              <a:rPr lang="en-US" noProof="0"/>
              <a:t>Edit Master text styles</a:t>
            </a:r>
          </a:p>
        </p:txBody>
      </p:sp>
      <p:pic>
        <p:nvPicPr>
          <p:cNvPr id="5" name="Picture 4" descr="SITRA_BL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00392" y="4770000"/>
            <a:ext cx="827584" cy="161043"/>
          </a:xfrm>
          <a:prstGeom prst="rect">
            <a:avLst/>
          </a:prstGeom>
        </p:spPr>
      </p:pic>
    </p:spTree>
    <p:extLst>
      <p:ext uri="{BB962C8B-B14F-4D97-AF65-F5344CB8AC3E}">
        <p14:creationId xmlns:p14="http://schemas.microsoft.com/office/powerpoint/2010/main" val="226307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usta välislide">
    <p:spTree>
      <p:nvGrpSpPr>
        <p:cNvPr id="1" name=""/>
        <p:cNvGrpSpPr/>
        <p:nvPr/>
      </p:nvGrpSpPr>
      <p:grpSpPr>
        <a:xfrm>
          <a:off x="0" y="0"/>
          <a:ext cx="0" cy="0"/>
          <a:chOff x="0" y="0"/>
          <a:chExt cx="0" cy="0"/>
        </a:xfrm>
      </p:grpSpPr>
      <p:sp>
        <p:nvSpPr>
          <p:cNvPr id="5" name="Rectangle 4"/>
          <p:cNvSpPr/>
          <p:nvPr userDrawn="1"/>
        </p:nvSpPr>
        <p:spPr>
          <a:xfrm>
            <a:off x="0" y="0"/>
            <a:ext cx="9144000" cy="514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9552" y="1707654"/>
            <a:ext cx="8064896" cy="1224136"/>
          </a:xfrm>
        </p:spPr>
        <p:txBody>
          <a:bodyPr bIns="140400" anchor="b" anchorCtr="0"/>
          <a:lstStyle>
            <a:lvl1pPr algn="ctr">
              <a:defRPr sz="2400" cap="all">
                <a:solidFill>
                  <a:schemeClr val="bg1"/>
                </a:solidFill>
              </a:defRPr>
            </a:lvl1pPr>
          </a:lstStyle>
          <a:p>
            <a:r>
              <a:rPr lang="en-US" noProof="0"/>
              <a:t>Click to edit Master title style</a:t>
            </a:r>
            <a:endParaRPr lang="en-GB" noProof="0" dirty="0"/>
          </a:p>
        </p:txBody>
      </p:sp>
      <p:sp>
        <p:nvSpPr>
          <p:cNvPr id="6" name="Text Placeholder 5"/>
          <p:cNvSpPr>
            <a:spLocks noGrp="1"/>
          </p:cNvSpPr>
          <p:nvPr>
            <p:ph type="body" sz="quarter" idx="11"/>
          </p:nvPr>
        </p:nvSpPr>
        <p:spPr>
          <a:xfrm>
            <a:off x="539552" y="2931790"/>
            <a:ext cx="8064896" cy="431800"/>
          </a:xfrm>
        </p:spPr>
        <p:txBody>
          <a:bodyPr/>
          <a:lstStyle>
            <a:lvl1pPr marL="0" indent="0" algn="ctr">
              <a:buNone/>
              <a:defRPr>
                <a:solidFill>
                  <a:schemeClr val="bg1"/>
                </a:solidFill>
                <a:latin typeface="Georgia"/>
                <a:cs typeface="Georgia"/>
              </a:defRPr>
            </a:lvl1pPr>
          </a:lstStyle>
          <a:p>
            <a:pPr lvl="0"/>
            <a:r>
              <a:rPr lang="en-US" noProof="0"/>
              <a:t>Edit Master text styles</a:t>
            </a:r>
          </a:p>
        </p:txBody>
      </p:sp>
      <p:pic>
        <p:nvPicPr>
          <p:cNvPr id="9" name="Picture 8" descr="SITRA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00000" y="4770000"/>
            <a:ext cx="832500" cy="162000"/>
          </a:xfrm>
          <a:prstGeom prst="rect">
            <a:avLst/>
          </a:prstGeom>
        </p:spPr>
      </p:pic>
      <p:pic>
        <p:nvPicPr>
          <p:cNvPr id="7" name="Picture 6">
            <a:extLst>
              <a:ext uri="{FF2B5EF4-FFF2-40B4-BE49-F238E27FC236}">
                <a16:creationId xmlns:a16="http://schemas.microsoft.com/office/drawing/2014/main" id="{44E58B7F-BF32-4527-8561-6A8D3A194B3C}"/>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85304" y="0"/>
            <a:ext cx="1758696" cy="608076"/>
          </a:xfrm>
          <a:prstGeom prst="rect">
            <a:avLst/>
          </a:prstGeom>
        </p:spPr>
      </p:pic>
    </p:spTree>
    <p:extLst>
      <p:ext uri="{BB962C8B-B14F-4D97-AF65-F5344CB8AC3E}">
        <p14:creationId xmlns:p14="http://schemas.microsoft.com/office/powerpoint/2010/main" val="2184106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erustekstisivu">
    <p:spTree>
      <p:nvGrpSpPr>
        <p:cNvPr id="1" name=""/>
        <p:cNvGrpSpPr/>
        <p:nvPr/>
      </p:nvGrpSpPr>
      <p:grpSpPr>
        <a:xfrm>
          <a:off x="0" y="0"/>
          <a:ext cx="0" cy="0"/>
          <a:chOff x="0" y="0"/>
          <a:chExt cx="0" cy="0"/>
        </a:xfrm>
      </p:grpSpPr>
      <p:sp>
        <p:nvSpPr>
          <p:cNvPr id="2" name="Title 1"/>
          <p:cNvSpPr>
            <a:spLocks noGrp="1"/>
          </p:cNvSpPr>
          <p:nvPr>
            <p:ph type="title"/>
          </p:nvPr>
        </p:nvSpPr>
        <p:spPr>
          <a:xfrm>
            <a:off x="539551" y="267494"/>
            <a:ext cx="8136905" cy="864096"/>
          </a:xfrm>
        </p:spPr>
        <p:txBody>
          <a:bodyPr/>
          <a:lstStyle>
            <a:lvl1pPr algn="l">
              <a:defRPr sz="2400"/>
            </a:lvl1pPr>
          </a:lstStyle>
          <a:p>
            <a:r>
              <a:rPr lang="en-US" noProof="0"/>
              <a:t>Click to edit Master title style</a:t>
            </a:r>
            <a:endParaRPr lang="en-GB" noProof="0" dirty="0"/>
          </a:p>
        </p:txBody>
      </p:sp>
      <p:sp>
        <p:nvSpPr>
          <p:cNvPr id="7" name="Text Placeholder 11"/>
          <p:cNvSpPr>
            <a:spLocks noGrp="1"/>
          </p:cNvSpPr>
          <p:nvPr>
            <p:ph type="body" sz="quarter" idx="19"/>
          </p:nvPr>
        </p:nvSpPr>
        <p:spPr>
          <a:xfrm>
            <a:off x="539552" y="1275606"/>
            <a:ext cx="8136904" cy="3240360"/>
          </a:xfrm>
        </p:spPr>
        <p:txBody>
          <a:bodyPr/>
          <a:lstStyle>
            <a:lvl1pPr marL="179388" marR="0" indent="-179388" algn="l" defTabSz="457200" rtl="0" eaLnBrk="1" fontAlgn="auto" latinLnBrk="0" hangingPunct="1">
              <a:lnSpc>
                <a:spcPct val="90000"/>
              </a:lnSpc>
              <a:spcBef>
                <a:spcPct val="20000"/>
              </a:spcBef>
              <a:spcAft>
                <a:spcPts val="0"/>
              </a:spcAft>
              <a:buClrTx/>
              <a:buSzTx/>
              <a:buFont typeface="Lucida Grande"/>
              <a:buChar char="-"/>
              <a:tabLst/>
              <a:defRPr sz="1600">
                <a:solidFill>
                  <a:schemeClr val="tx1"/>
                </a:solidFill>
                <a:latin typeface="Georgia"/>
                <a:cs typeface="Georgia"/>
              </a:defRPr>
            </a:lvl1pPr>
            <a:lvl2pPr marL="355600" indent="-176213" algn="l">
              <a:lnSpc>
                <a:spcPct val="90000"/>
              </a:lnSpc>
              <a:spcBef>
                <a:spcPts val="600"/>
              </a:spcBef>
              <a:buFont typeface="Georgia" panose="02040502050405020303" pitchFamily="18" charset="0"/>
              <a:buChar char="–"/>
              <a:defRPr sz="1400">
                <a:solidFill>
                  <a:schemeClr val="tx1"/>
                </a:solidFill>
                <a:latin typeface="Georgia"/>
                <a:cs typeface="Georgia"/>
              </a:defRPr>
            </a:lvl2pPr>
            <a:lvl3pPr marL="534988" indent="-176213" algn="l" defTabSz="536575">
              <a:lnSpc>
                <a:spcPct val="90000"/>
              </a:lnSpc>
              <a:spcBef>
                <a:spcPts val="600"/>
              </a:spcBef>
              <a:buFont typeface="Georgia" panose="02040502050405020303" pitchFamily="18" charset="0"/>
              <a:buChar char="–"/>
              <a:defRPr sz="1200">
                <a:solidFill>
                  <a:schemeClr val="tx1"/>
                </a:solidFill>
                <a:latin typeface="Georgia"/>
                <a:cs typeface="Georgia"/>
              </a:defRPr>
            </a:lvl3pPr>
            <a:lvl4pPr marL="719138" indent="-176213" algn="l">
              <a:lnSpc>
                <a:spcPct val="90000"/>
              </a:lnSpc>
              <a:buFont typeface="Georgia" panose="02040502050405020303" pitchFamily="18" charset="0"/>
              <a:buChar char="–"/>
              <a:defRPr sz="1200">
                <a:solidFill>
                  <a:schemeClr val="tx1"/>
                </a:solidFill>
                <a:latin typeface="Georgia"/>
                <a:cs typeface="Georgia"/>
              </a:defRPr>
            </a:lvl4pPr>
            <a:lvl5pPr marL="108000" indent="-285750" algn="l">
              <a:buFont typeface="Arial"/>
              <a:buChar char="•"/>
              <a:defRPr sz="1400">
                <a:solidFill>
                  <a:schemeClr val="tx1"/>
                </a:solidFill>
                <a:latin typeface="Georgia"/>
                <a:cs typeface="Georgia"/>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pic>
        <p:nvPicPr>
          <p:cNvPr id="5" name="Picture 4" descr="SITRA_BL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00392" y="4770000"/>
            <a:ext cx="827584" cy="161043"/>
          </a:xfrm>
          <a:prstGeom prst="rect">
            <a:avLst/>
          </a:prstGeom>
        </p:spPr>
      </p:pic>
    </p:spTree>
    <p:extLst>
      <p:ext uri="{BB962C8B-B14F-4D97-AF65-F5344CB8AC3E}">
        <p14:creationId xmlns:p14="http://schemas.microsoft.com/office/powerpoint/2010/main" val="3988393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usta tekstisivu">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61FF93A-DA15-4129-B95E-903C79AF612C}"/>
              </a:ext>
            </a:extLst>
          </p:cNvPr>
          <p:cNvGraphicFramePr>
            <a:graphicFrameLocks noChangeAspect="1"/>
          </p:cNvGraphicFramePr>
          <p:nvPr userDrawn="1">
            <p:custDataLst>
              <p:tags r:id="rId2"/>
            </p:custDataLst>
            <p:extLst>
              <p:ext uri="{D42A27DB-BD31-4B8C-83A1-F6EECF244321}">
                <p14:modId xmlns:p14="http://schemas.microsoft.com/office/powerpoint/2010/main" val="16736737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6" imgW="360" imgH="360" progId="TCLayout.ActiveDocument.1">
                  <p:embed/>
                </p:oleObj>
              </mc:Choice>
              <mc:Fallback>
                <p:oleObj name="think-cell Slide" r:id="rId6" imgW="360" imgH="360" progId="TCLayout.ActiveDocument.1">
                  <p:embed/>
                  <p:pic>
                    <p:nvPicPr>
                      <p:cNvPr id="5" name="Object 4" hidden="1">
                        <a:extLst>
                          <a:ext uri="{FF2B5EF4-FFF2-40B4-BE49-F238E27FC236}">
                            <a16:creationId xmlns:a16="http://schemas.microsoft.com/office/drawing/2014/main" id="{661FF93A-DA15-4129-B95E-903C79AF612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8830CF0-5CFC-4ACC-954C-80F297487EBE}"/>
              </a:ext>
            </a:extLst>
          </p:cNvPr>
          <p:cNvSpPr/>
          <p:nvPr userDrawn="1">
            <p:custDataLst>
              <p:tags r:id="rId3"/>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Arial Black" panose="020B0A04020102020204" pitchFamily="34" charset="0"/>
              <a:ea typeface="+mj-ea"/>
              <a:sym typeface="Arial Black" panose="020B0A04020102020204" pitchFamily="34" charset="0"/>
            </a:endParaRPr>
          </a:p>
        </p:txBody>
      </p:sp>
      <p:sp>
        <p:nvSpPr>
          <p:cNvPr id="7" name="Rectangle 6"/>
          <p:cNvSpPr/>
          <p:nvPr userDrawn="1"/>
        </p:nvSpPr>
        <p:spPr>
          <a:xfrm>
            <a:off x="0" y="0"/>
            <a:ext cx="9144000" cy="514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39551" y="267494"/>
            <a:ext cx="8136905" cy="864096"/>
          </a:xfrm>
        </p:spPr>
        <p:txBody>
          <a:bodyPr/>
          <a:lstStyle>
            <a:lvl1pPr algn="l">
              <a:defRPr sz="2400">
                <a:solidFill>
                  <a:schemeClr val="bg1"/>
                </a:solidFill>
              </a:defRPr>
            </a:lvl1pPr>
          </a:lstStyle>
          <a:p>
            <a:r>
              <a:rPr lang="en-US" noProof="0"/>
              <a:t>Click to edit Master title style</a:t>
            </a:r>
            <a:endParaRPr lang="en-GB" noProof="0" dirty="0"/>
          </a:p>
        </p:txBody>
      </p:sp>
      <p:sp>
        <p:nvSpPr>
          <p:cNvPr id="8" name="Text Placeholder 11"/>
          <p:cNvSpPr>
            <a:spLocks noGrp="1"/>
          </p:cNvSpPr>
          <p:nvPr>
            <p:ph type="body" sz="quarter" idx="20"/>
          </p:nvPr>
        </p:nvSpPr>
        <p:spPr>
          <a:xfrm>
            <a:off x="539552" y="1275606"/>
            <a:ext cx="8136904" cy="3240360"/>
          </a:xfrm>
        </p:spPr>
        <p:txBody>
          <a:bodyPr/>
          <a:lstStyle>
            <a:lvl1pPr marL="179388" marR="0" indent="-179388" algn="l" defTabSz="457200" rtl="0" eaLnBrk="1" fontAlgn="auto" latinLnBrk="0" hangingPunct="1">
              <a:lnSpc>
                <a:spcPct val="90000"/>
              </a:lnSpc>
              <a:spcBef>
                <a:spcPct val="20000"/>
              </a:spcBef>
              <a:spcAft>
                <a:spcPts val="0"/>
              </a:spcAft>
              <a:buClrTx/>
              <a:buSzTx/>
              <a:buFont typeface="Lucida Grande"/>
              <a:buChar char="-"/>
              <a:tabLst/>
              <a:defRPr sz="1600">
                <a:solidFill>
                  <a:schemeClr val="bg1"/>
                </a:solidFill>
                <a:latin typeface="Georgia"/>
                <a:cs typeface="Georgia"/>
              </a:defRPr>
            </a:lvl1pPr>
            <a:lvl2pPr marL="357188" indent="-177800" algn="l">
              <a:lnSpc>
                <a:spcPct val="90000"/>
              </a:lnSpc>
              <a:spcBef>
                <a:spcPts val="600"/>
              </a:spcBef>
              <a:buFont typeface="Georgia" panose="02040502050405020303" pitchFamily="18" charset="0"/>
              <a:buChar char="–"/>
              <a:defRPr sz="1400">
                <a:solidFill>
                  <a:schemeClr val="bg1"/>
                </a:solidFill>
                <a:latin typeface="Georgia"/>
                <a:cs typeface="Georgia"/>
              </a:defRPr>
            </a:lvl2pPr>
            <a:lvl3pPr marL="538163" indent="-171450" algn="l">
              <a:lnSpc>
                <a:spcPct val="90000"/>
              </a:lnSpc>
              <a:spcBef>
                <a:spcPts val="600"/>
              </a:spcBef>
              <a:buFont typeface="Georgia" panose="02040502050405020303" pitchFamily="18" charset="0"/>
              <a:buChar char="–"/>
              <a:defRPr sz="1200">
                <a:solidFill>
                  <a:schemeClr val="bg1"/>
                </a:solidFill>
                <a:latin typeface="Georgia"/>
                <a:cs typeface="Georgia"/>
              </a:defRPr>
            </a:lvl3pPr>
            <a:lvl4pPr marL="719138" indent="-171450" algn="l">
              <a:lnSpc>
                <a:spcPct val="90000"/>
              </a:lnSpc>
              <a:buFont typeface="Georgia" panose="02040502050405020303" pitchFamily="18" charset="0"/>
              <a:buChar char="–"/>
              <a:defRPr sz="1200">
                <a:solidFill>
                  <a:schemeClr val="bg1"/>
                </a:solidFill>
                <a:latin typeface="Georgia"/>
                <a:cs typeface="Georgia"/>
              </a:defRPr>
            </a:lvl4pPr>
            <a:lvl5pPr marL="108000" indent="-285750" algn="l">
              <a:buFont typeface="Arial"/>
              <a:buChar char="•"/>
              <a:defRPr sz="1400">
                <a:solidFill>
                  <a:schemeClr val="tx1"/>
                </a:solidFill>
                <a:latin typeface="Georgia"/>
                <a:cs typeface="Georgia"/>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pic>
        <p:nvPicPr>
          <p:cNvPr id="10" name="Picture 9" descr="SITRA_WHITE.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8100000" y="4770000"/>
            <a:ext cx="832500" cy="162000"/>
          </a:xfrm>
          <a:prstGeom prst="rect">
            <a:avLst/>
          </a:prstGeom>
        </p:spPr>
      </p:pic>
      <p:pic>
        <p:nvPicPr>
          <p:cNvPr id="9" name="Picture 8">
            <a:extLst>
              <a:ext uri="{FF2B5EF4-FFF2-40B4-BE49-F238E27FC236}">
                <a16:creationId xmlns:a16="http://schemas.microsoft.com/office/drawing/2014/main" id="{16324FF9-9050-4319-8B23-41EF3951E068}"/>
              </a:ext>
            </a:extLst>
          </p:cNvPr>
          <p:cNvPicPr>
            <a:picLocks noChangeAspect="1"/>
          </p:cNvPicPr>
          <p:nvPr userDrawn="1"/>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85304" y="2602"/>
            <a:ext cx="1758696" cy="608076"/>
          </a:xfrm>
          <a:prstGeom prst="rect">
            <a:avLst/>
          </a:prstGeom>
        </p:spPr>
      </p:pic>
      <p:sp>
        <p:nvSpPr>
          <p:cNvPr id="2" name="Rectangle 1" hidden="1">
            <a:extLst>
              <a:ext uri="{FF2B5EF4-FFF2-40B4-BE49-F238E27FC236}">
                <a16:creationId xmlns:a16="http://schemas.microsoft.com/office/drawing/2014/main" id="{B69B1875-10F9-4D65-9DFF-D6147BE81F3C}"/>
              </a:ext>
            </a:extLst>
          </p:cNvPr>
          <p:cNvSpPr/>
          <p:nvPr userDrawn="1">
            <p:custDataLst>
              <p:tags r:id="rId4"/>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Arial Black" panose="020B0A04020102020204" pitchFamily="34" charset="0"/>
              <a:ea typeface="+mj-ea"/>
              <a:sym typeface="Arial Black" panose="020B0A04020102020204" pitchFamily="34" charset="0"/>
            </a:endParaRPr>
          </a:p>
        </p:txBody>
      </p:sp>
    </p:spTree>
    <p:extLst>
      <p:ext uri="{BB962C8B-B14F-4D97-AF65-F5344CB8AC3E}">
        <p14:creationId xmlns:p14="http://schemas.microsoft.com/office/powerpoint/2010/main" val="1919668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ean kuvan kuvalaatikko ">
    <p:spTree>
      <p:nvGrpSpPr>
        <p:cNvPr id="1" name=""/>
        <p:cNvGrpSpPr/>
        <p:nvPr/>
      </p:nvGrpSpPr>
      <p:grpSpPr>
        <a:xfrm>
          <a:off x="0" y="0"/>
          <a:ext cx="0" cy="0"/>
          <a:chOff x="0" y="0"/>
          <a:chExt cx="0" cy="0"/>
        </a:xfrm>
      </p:grpSpPr>
      <p:sp>
        <p:nvSpPr>
          <p:cNvPr id="3" name="Content Placeholder 2"/>
          <p:cNvSpPr>
            <a:spLocks noGrp="1"/>
          </p:cNvSpPr>
          <p:nvPr>
            <p:ph sz="quarter" idx="20"/>
          </p:nvPr>
        </p:nvSpPr>
        <p:spPr>
          <a:xfrm>
            <a:off x="7827" y="0"/>
            <a:ext cx="3348038" cy="51435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4" name="Tekstin paikkamerkki 6"/>
          <p:cNvSpPr>
            <a:spLocks noGrp="1"/>
          </p:cNvSpPr>
          <p:nvPr>
            <p:ph type="body" sz="quarter" idx="11"/>
          </p:nvPr>
        </p:nvSpPr>
        <p:spPr>
          <a:xfrm>
            <a:off x="3851920" y="411510"/>
            <a:ext cx="4824536" cy="576064"/>
          </a:xfrm>
        </p:spPr>
        <p:txBody>
          <a:bodyPr/>
          <a:lstStyle>
            <a:lvl1pPr marL="0" indent="0" algn="l">
              <a:lnSpc>
                <a:spcPct val="100000"/>
              </a:lnSpc>
              <a:spcBef>
                <a:spcPts val="0"/>
              </a:spcBef>
              <a:buFont typeface="Arial"/>
              <a:buNone/>
              <a:defRPr sz="1600" b="1">
                <a:latin typeface="Arial Black"/>
                <a:cs typeface="Arial Black"/>
              </a:defRPr>
            </a:lvl1pPr>
            <a:lvl2pPr marL="285750" indent="-285750">
              <a:buFont typeface="Arial" panose="020B0604020202020204" pitchFamily="34" charset="0"/>
              <a:buChar char="•"/>
              <a:defRPr/>
            </a:lvl2pPr>
            <a:lvl3pPr marL="0" indent="0" algn="l">
              <a:spcBef>
                <a:spcPts val="0"/>
              </a:spcBef>
              <a:buFont typeface="Arial"/>
              <a:buNone/>
              <a:defRPr sz="1600"/>
            </a:lvl3pPr>
            <a:lvl4pPr marL="0" indent="0" algn="l">
              <a:spcBef>
                <a:spcPts val="0"/>
              </a:spcBef>
              <a:buFont typeface="Arial"/>
              <a:buNone/>
              <a:defRPr sz="1600"/>
            </a:lvl4pPr>
            <a:lvl5pPr marL="0" indent="0" algn="l">
              <a:spcBef>
                <a:spcPts val="0"/>
              </a:spcBef>
              <a:buFont typeface="Arial"/>
              <a:buNone/>
              <a:defRPr sz="1600"/>
            </a:lvl5pPr>
          </a:lstStyle>
          <a:p>
            <a:pPr lvl="0"/>
            <a:r>
              <a:rPr lang="en-US" noProof="0"/>
              <a:t>Edit Master text styles</a:t>
            </a:r>
          </a:p>
        </p:txBody>
      </p:sp>
      <p:sp>
        <p:nvSpPr>
          <p:cNvPr id="5" name="Text Placeholder 8"/>
          <p:cNvSpPr>
            <a:spLocks noGrp="1"/>
          </p:cNvSpPr>
          <p:nvPr>
            <p:ph type="body" sz="quarter" idx="17"/>
          </p:nvPr>
        </p:nvSpPr>
        <p:spPr>
          <a:xfrm>
            <a:off x="395288" y="411162"/>
            <a:ext cx="2592536" cy="3960787"/>
          </a:xfrm>
        </p:spPr>
        <p:txBody>
          <a:bodyPr/>
          <a:lstStyle>
            <a:lvl1pPr marL="0" indent="0" algn="l">
              <a:buNone/>
              <a:defRPr sz="2400" b="1">
                <a:latin typeface="Arial Black"/>
                <a:cs typeface="Arial Black"/>
              </a:defRPr>
            </a:lvl1pPr>
          </a:lstStyle>
          <a:p>
            <a:pPr lvl="0"/>
            <a:r>
              <a:rPr lang="en-US" noProof="0"/>
              <a:t>Edit Master text styles</a:t>
            </a:r>
          </a:p>
        </p:txBody>
      </p:sp>
      <p:sp>
        <p:nvSpPr>
          <p:cNvPr id="6" name="Text Placeholder 11"/>
          <p:cNvSpPr>
            <a:spLocks noGrp="1"/>
          </p:cNvSpPr>
          <p:nvPr>
            <p:ph type="body" sz="quarter" idx="18"/>
          </p:nvPr>
        </p:nvSpPr>
        <p:spPr>
          <a:xfrm>
            <a:off x="3851920" y="987574"/>
            <a:ext cx="4823768" cy="3384376"/>
          </a:xfrm>
        </p:spPr>
        <p:txBody>
          <a:bodyPr/>
          <a:lstStyle>
            <a:lvl1pPr marL="179388" marR="0" indent="-179388" algn="l" defTabSz="457200" rtl="0" eaLnBrk="1" fontAlgn="auto" latinLnBrk="0" hangingPunct="1">
              <a:lnSpc>
                <a:spcPct val="90000"/>
              </a:lnSpc>
              <a:spcBef>
                <a:spcPct val="20000"/>
              </a:spcBef>
              <a:spcAft>
                <a:spcPts val="0"/>
              </a:spcAft>
              <a:buClrTx/>
              <a:buSzTx/>
              <a:buFont typeface="Lucida Grande"/>
              <a:buChar char="-"/>
              <a:tabLst/>
              <a:defRPr sz="1600">
                <a:solidFill>
                  <a:schemeClr val="tx1"/>
                </a:solidFill>
                <a:latin typeface="Georgia"/>
                <a:cs typeface="Georgia"/>
              </a:defRPr>
            </a:lvl1pPr>
            <a:lvl2pPr marL="357188" indent="-177800" algn="l">
              <a:lnSpc>
                <a:spcPct val="90000"/>
              </a:lnSpc>
              <a:spcBef>
                <a:spcPts val="600"/>
              </a:spcBef>
              <a:buFont typeface="Georgia" panose="02040502050405020303" pitchFamily="18" charset="0"/>
              <a:buChar char="–"/>
              <a:defRPr sz="1400">
                <a:solidFill>
                  <a:schemeClr val="tx1"/>
                </a:solidFill>
                <a:latin typeface="Georgia"/>
                <a:cs typeface="Georgia"/>
              </a:defRPr>
            </a:lvl2pPr>
            <a:lvl3pPr marL="538163" indent="-171450" algn="l" defTabSz="536575">
              <a:lnSpc>
                <a:spcPct val="90000"/>
              </a:lnSpc>
              <a:spcBef>
                <a:spcPts val="600"/>
              </a:spcBef>
              <a:buFont typeface="Georgia" panose="02040502050405020303" pitchFamily="18" charset="0"/>
              <a:buChar char="–"/>
              <a:defRPr sz="1200">
                <a:solidFill>
                  <a:schemeClr val="tx1"/>
                </a:solidFill>
                <a:latin typeface="Georgia"/>
                <a:cs typeface="Georgia"/>
              </a:defRPr>
            </a:lvl3pPr>
            <a:lvl4pPr marL="719138" indent="-171450" algn="l">
              <a:lnSpc>
                <a:spcPct val="90000"/>
              </a:lnSpc>
              <a:buFont typeface="Georgia" panose="02040502050405020303" pitchFamily="18" charset="0"/>
              <a:buChar char="–"/>
              <a:defRPr sz="1200">
                <a:solidFill>
                  <a:schemeClr val="tx1"/>
                </a:solidFill>
                <a:latin typeface="Georgia"/>
                <a:cs typeface="Georgia"/>
              </a:defRPr>
            </a:lvl4pPr>
            <a:lvl5pPr marL="108000" indent="-285750" algn="l">
              <a:buFont typeface="Arial"/>
              <a:buChar char="•"/>
              <a:defRPr sz="1400">
                <a:solidFill>
                  <a:schemeClr val="tx1"/>
                </a:solidFill>
                <a:latin typeface="Georgia"/>
                <a:cs typeface="Georgia"/>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pic>
        <p:nvPicPr>
          <p:cNvPr id="8" name="Picture 7" descr="SITRA_BL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00392" y="4770000"/>
            <a:ext cx="827584" cy="161043"/>
          </a:xfrm>
          <a:prstGeom prst="rect">
            <a:avLst/>
          </a:prstGeom>
        </p:spPr>
      </p:pic>
    </p:spTree>
    <p:extLst>
      <p:ext uri="{BB962C8B-B14F-4D97-AF65-F5344CB8AC3E}">
        <p14:creationId xmlns:p14="http://schemas.microsoft.com/office/powerpoint/2010/main" val="1690870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ea kuva ja negateksti">
    <p:spTree>
      <p:nvGrpSpPr>
        <p:cNvPr id="1" name=""/>
        <p:cNvGrpSpPr/>
        <p:nvPr/>
      </p:nvGrpSpPr>
      <p:grpSpPr>
        <a:xfrm>
          <a:off x="0" y="0"/>
          <a:ext cx="0" cy="0"/>
          <a:chOff x="0" y="0"/>
          <a:chExt cx="0" cy="0"/>
        </a:xfrm>
      </p:grpSpPr>
      <p:sp>
        <p:nvSpPr>
          <p:cNvPr id="3" name="Content Placeholder 2"/>
          <p:cNvSpPr>
            <a:spLocks noGrp="1"/>
          </p:cNvSpPr>
          <p:nvPr>
            <p:ph sz="quarter" idx="20"/>
          </p:nvPr>
        </p:nvSpPr>
        <p:spPr>
          <a:xfrm>
            <a:off x="0" y="0"/>
            <a:ext cx="3348038" cy="5143500"/>
          </a:xfrm>
          <a:solidFill>
            <a:schemeClr val="tx1"/>
          </a:solidFill>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5" name="Tekstin paikkamerkki 6"/>
          <p:cNvSpPr>
            <a:spLocks noGrp="1"/>
          </p:cNvSpPr>
          <p:nvPr>
            <p:ph type="body" sz="quarter" idx="11"/>
          </p:nvPr>
        </p:nvSpPr>
        <p:spPr>
          <a:xfrm>
            <a:off x="3851920" y="411510"/>
            <a:ext cx="4824536" cy="576064"/>
          </a:xfrm>
        </p:spPr>
        <p:txBody>
          <a:bodyPr/>
          <a:lstStyle>
            <a:lvl1pPr marL="0" indent="0" algn="l">
              <a:lnSpc>
                <a:spcPct val="100000"/>
              </a:lnSpc>
              <a:spcBef>
                <a:spcPts val="0"/>
              </a:spcBef>
              <a:buFont typeface="Arial"/>
              <a:buNone/>
              <a:defRPr sz="1600" b="1">
                <a:latin typeface="Arial Black"/>
                <a:cs typeface="Arial Black"/>
              </a:defRPr>
            </a:lvl1pPr>
            <a:lvl2pPr marL="285750" indent="-285750">
              <a:buFont typeface="Arial" panose="020B0604020202020204" pitchFamily="34" charset="0"/>
              <a:buChar char="•"/>
              <a:defRPr/>
            </a:lvl2pPr>
            <a:lvl3pPr marL="0" indent="0" algn="l">
              <a:spcBef>
                <a:spcPts val="0"/>
              </a:spcBef>
              <a:buFont typeface="Arial"/>
              <a:buNone/>
              <a:defRPr sz="1600"/>
            </a:lvl3pPr>
            <a:lvl4pPr marL="0" indent="0" algn="l">
              <a:spcBef>
                <a:spcPts val="0"/>
              </a:spcBef>
              <a:buFont typeface="Arial"/>
              <a:buNone/>
              <a:defRPr sz="1600"/>
            </a:lvl4pPr>
            <a:lvl5pPr marL="0" indent="0" algn="l">
              <a:spcBef>
                <a:spcPts val="0"/>
              </a:spcBef>
              <a:buFont typeface="Arial"/>
              <a:buNone/>
              <a:defRPr sz="1600"/>
            </a:lvl5pPr>
          </a:lstStyle>
          <a:p>
            <a:pPr lvl="0"/>
            <a:r>
              <a:rPr lang="en-US" noProof="0"/>
              <a:t>Edit Master text styles</a:t>
            </a:r>
          </a:p>
        </p:txBody>
      </p:sp>
      <p:sp>
        <p:nvSpPr>
          <p:cNvPr id="10" name="Text Placeholder 11"/>
          <p:cNvSpPr>
            <a:spLocks noGrp="1"/>
          </p:cNvSpPr>
          <p:nvPr>
            <p:ph type="body" sz="quarter" idx="18"/>
          </p:nvPr>
        </p:nvSpPr>
        <p:spPr>
          <a:xfrm>
            <a:off x="3851920" y="987574"/>
            <a:ext cx="4823768" cy="3384376"/>
          </a:xfrm>
        </p:spPr>
        <p:txBody>
          <a:bodyPr/>
          <a:lstStyle>
            <a:lvl1pPr marL="179388" marR="0" indent="-179388" algn="l" defTabSz="457200" rtl="0" eaLnBrk="1" fontAlgn="auto" latinLnBrk="0" hangingPunct="1">
              <a:lnSpc>
                <a:spcPct val="90000"/>
              </a:lnSpc>
              <a:spcBef>
                <a:spcPct val="20000"/>
              </a:spcBef>
              <a:spcAft>
                <a:spcPts val="0"/>
              </a:spcAft>
              <a:buClrTx/>
              <a:buSzTx/>
              <a:buFont typeface="Lucida Grande"/>
              <a:buChar char="-"/>
              <a:tabLst/>
              <a:defRPr sz="1600">
                <a:solidFill>
                  <a:schemeClr val="tx1"/>
                </a:solidFill>
                <a:latin typeface="Georgia"/>
                <a:cs typeface="Georgia"/>
              </a:defRPr>
            </a:lvl1pPr>
            <a:lvl2pPr marL="357188" indent="-177800" algn="l">
              <a:lnSpc>
                <a:spcPct val="90000"/>
              </a:lnSpc>
              <a:spcBef>
                <a:spcPts val="600"/>
              </a:spcBef>
              <a:buFont typeface="Georgia" panose="02040502050405020303" pitchFamily="18" charset="0"/>
              <a:buChar char="–"/>
              <a:defRPr sz="1400">
                <a:solidFill>
                  <a:schemeClr val="tx1"/>
                </a:solidFill>
                <a:latin typeface="Georgia"/>
                <a:cs typeface="Georgia"/>
              </a:defRPr>
            </a:lvl2pPr>
            <a:lvl3pPr marL="538163" indent="-171450" algn="l">
              <a:lnSpc>
                <a:spcPct val="90000"/>
              </a:lnSpc>
              <a:spcBef>
                <a:spcPts val="600"/>
              </a:spcBef>
              <a:buFont typeface="Georgia" panose="02040502050405020303" pitchFamily="18" charset="0"/>
              <a:buChar char="–"/>
              <a:defRPr sz="1200">
                <a:solidFill>
                  <a:schemeClr val="tx1"/>
                </a:solidFill>
                <a:latin typeface="Georgia"/>
                <a:cs typeface="Georgia"/>
              </a:defRPr>
            </a:lvl3pPr>
            <a:lvl4pPr marL="719138" indent="-171450" algn="l">
              <a:lnSpc>
                <a:spcPct val="90000"/>
              </a:lnSpc>
              <a:buFont typeface="Georgia" panose="02040502050405020303" pitchFamily="18" charset="0"/>
              <a:buChar char="–"/>
              <a:defRPr sz="1200">
                <a:solidFill>
                  <a:schemeClr val="tx1"/>
                </a:solidFill>
                <a:latin typeface="Georgia"/>
                <a:cs typeface="Georgia"/>
              </a:defRPr>
            </a:lvl4pPr>
            <a:lvl5pPr marL="108000" indent="-285750" algn="l">
              <a:buFont typeface="Arial"/>
              <a:buChar char="•"/>
              <a:defRPr sz="1400">
                <a:solidFill>
                  <a:schemeClr val="tx1"/>
                </a:solidFill>
                <a:latin typeface="Georgia"/>
                <a:cs typeface="Georgia"/>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4" name="Text Placeholder 8"/>
          <p:cNvSpPr>
            <a:spLocks noGrp="1"/>
          </p:cNvSpPr>
          <p:nvPr>
            <p:ph type="body" sz="quarter" idx="17"/>
          </p:nvPr>
        </p:nvSpPr>
        <p:spPr>
          <a:xfrm>
            <a:off x="395288" y="411162"/>
            <a:ext cx="2592536" cy="3960787"/>
          </a:xfrm>
        </p:spPr>
        <p:txBody>
          <a:bodyPr/>
          <a:lstStyle>
            <a:lvl1pPr marL="0" indent="0" algn="l">
              <a:buNone/>
              <a:defRPr sz="2400" b="1">
                <a:solidFill>
                  <a:schemeClr val="bg1"/>
                </a:solidFill>
                <a:latin typeface="Arial Black"/>
                <a:cs typeface="Arial Black"/>
              </a:defRPr>
            </a:lvl1pPr>
          </a:lstStyle>
          <a:p>
            <a:pPr lvl="0"/>
            <a:r>
              <a:rPr lang="en-US" noProof="0"/>
              <a:t>Edit Master text styles</a:t>
            </a:r>
          </a:p>
        </p:txBody>
      </p:sp>
      <p:pic>
        <p:nvPicPr>
          <p:cNvPr id="9" name="Picture 8" descr="SITRA_BL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00392" y="4770000"/>
            <a:ext cx="827584" cy="161043"/>
          </a:xfrm>
          <a:prstGeom prst="rect">
            <a:avLst/>
          </a:prstGeom>
        </p:spPr>
      </p:pic>
    </p:spTree>
    <p:extLst>
      <p:ext uri="{BB962C8B-B14F-4D97-AF65-F5344CB8AC3E}">
        <p14:creationId xmlns:p14="http://schemas.microsoft.com/office/powerpoint/2010/main" val="492867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va vasemmalla">
    <p:spTree>
      <p:nvGrpSpPr>
        <p:cNvPr id="1" name=""/>
        <p:cNvGrpSpPr/>
        <p:nvPr/>
      </p:nvGrpSpPr>
      <p:grpSpPr>
        <a:xfrm>
          <a:off x="0" y="0"/>
          <a:ext cx="0" cy="0"/>
          <a:chOff x="0" y="0"/>
          <a:chExt cx="0" cy="0"/>
        </a:xfrm>
      </p:grpSpPr>
      <p:sp>
        <p:nvSpPr>
          <p:cNvPr id="4" name="Content Placeholder 3"/>
          <p:cNvSpPr>
            <a:spLocks noGrp="1"/>
          </p:cNvSpPr>
          <p:nvPr>
            <p:ph sz="quarter" idx="21"/>
          </p:nvPr>
        </p:nvSpPr>
        <p:spPr>
          <a:xfrm>
            <a:off x="4787900" y="0"/>
            <a:ext cx="4356100" cy="51435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0" name="Rectangle 9"/>
          <p:cNvSpPr/>
          <p:nvPr userDrawn="1"/>
        </p:nvSpPr>
        <p:spPr>
          <a:xfrm>
            <a:off x="0" y="0"/>
            <a:ext cx="4788024"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kstin paikkamerkki 6"/>
          <p:cNvSpPr>
            <a:spLocks noGrp="1"/>
          </p:cNvSpPr>
          <p:nvPr>
            <p:ph type="body" sz="quarter" idx="11"/>
          </p:nvPr>
        </p:nvSpPr>
        <p:spPr>
          <a:xfrm>
            <a:off x="467544" y="411510"/>
            <a:ext cx="3888432" cy="936104"/>
          </a:xfrm>
        </p:spPr>
        <p:txBody>
          <a:bodyPr/>
          <a:lstStyle>
            <a:lvl1pPr marL="0" indent="0" algn="l">
              <a:lnSpc>
                <a:spcPct val="100000"/>
              </a:lnSpc>
              <a:spcBef>
                <a:spcPts val="0"/>
              </a:spcBef>
              <a:buFont typeface="Arial"/>
              <a:buNone/>
              <a:defRPr sz="2400" b="1">
                <a:latin typeface="Arial Black"/>
                <a:cs typeface="Arial Black"/>
              </a:defRPr>
            </a:lvl1pPr>
            <a:lvl2pPr marL="285750" indent="-285750">
              <a:buFont typeface="Arial" panose="020B0604020202020204" pitchFamily="34" charset="0"/>
              <a:buChar char="•"/>
              <a:defRPr/>
            </a:lvl2pPr>
            <a:lvl3pPr marL="0" indent="0" algn="l">
              <a:spcBef>
                <a:spcPts val="0"/>
              </a:spcBef>
              <a:buFont typeface="Arial"/>
              <a:buNone/>
              <a:defRPr sz="1600"/>
            </a:lvl3pPr>
            <a:lvl4pPr marL="0" indent="0" algn="l">
              <a:spcBef>
                <a:spcPts val="0"/>
              </a:spcBef>
              <a:buFont typeface="Arial"/>
              <a:buNone/>
              <a:defRPr sz="1600"/>
            </a:lvl4pPr>
            <a:lvl5pPr marL="0" indent="0" algn="l">
              <a:spcBef>
                <a:spcPts val="0"/>
              </a:spcBef>
              <a:buFont typeface="Arial"/>
              <a:buNone/>
              <a:defRPr sz="1600"/>
            </a:lvl5pPr>
          </a:lstStyle>
          <a:p>
            <a:pPr lvl="0"/>
            <a:r>
              <a:rPr lang="en-US" noProof="0"/>
              <a:t>Edit Master text styles</a:t>
            </a:r>
          </a:p>
        </p:txBody>
      </p:sp>
      <p:sp>
        <p:nvSpPr>
          <p:cNvPr id="6" name="Text Placeholder 11"/>
          <p:cNvSpPr>
            <a:spLocks noGrp="1"/>
          </p:cNvSpPr>
          <p:nvPr>
            <p:ph type="body" sz="quarter" idx="19"/>
          </p:nvPr>
        </p:nvSpPr>
        <p:spPr>
          <a:xfrm>
            <a:off x="467544" y="1347614"/>
            <a:ext cx="3888432" cy="3384376"/>
          </a:xfrm>
        </p:spPr>
        <p:txBody>
          <a:bodyPr/>
          <a:lstStyle>
            <a:lvl1pPr marL="179388" marR="0" indent="-179388" algn="l" defTabSz="457200" rtl="0" eaLnBrk="1" fontAlgn="auto" latinLnBrk="0" hangingPunct="1">
              <a:lnSpc>
                <a:spcPct val="90000"/>
              </a:lnSpc>
              <a:spcBef>
                <a:spcPct val="20000"/>
              </a:spcBef>
              <a:spcAft>
                <a:spcPts val="0"/>
              </a:spcAft>
              <a:buClrTx/>
              <a:buSzTx/>
              <a:buFont typeface="Lucida Grande"/>
              <a:buChar char="-"/>
              <a:tabLst/>
              <a:defRPr sz="1600">
                <a:solidFill>
                  <a:schemeClr val="tx1"/>
                </a:solidFill>
                <a:latin typeface="Georgia"/>
                <a:cs typeface="Georgia"/>
              </a:defRPr>
            </a:lvl1pPr>
            <a:lvl2pPr marL="357188" indent="-177800" algn="l">
              <a:lnSpc>
                <a:spcPct val="90000"/>
              </a:lnSpc>
              <a:spcBef>
                <a:spcPts val="600"/>
              </a:spcBef>
              <a:buFont typeface="Georgia" panose="02040502050405020303" pitchFamily="18" charset="0"/>
              <a:buChar char="–"/>
              <a:defRPr sz="1400">
                <a:solidFill>
                  <a:schemeClr val="tx1"/>
                </a:solidFill>
                <a:latin typeface="Georgia"/>
                <a:cs typeface="Georgia"/>
              </a:defRPr>
            </a:lvl2pPr>
            <a:lvl3pPr marL="538163" indent="-171450" algn="l">
              <a:lnSpc>
                <a:spcPct val="90000"/>
              </a:lnSpc>
              <a:spcBef>
                <a:spcPts val="600"/>
              </a:spcBef>
              <a:buFont typeface="Georgia" panose="02040502050405020303" pitchFamily="18" charset="0"/>
              <a:buChar char="–"/>
              <a:defRPr sz="1200">
                <a:solidFill>
                  <a:schemeClr val="tx1"/>
                </a:solidFill>
                <a:latin typeface="Georgia"/>
                <a:cs typeface="Georgia"/>
              </a:defRPr>
            </a:lvl3pPr>
            <a:lvl4pPr marL="719138" indent="-171450" algn="l">
              <a:lnSpc>
                <a:spcPct val="90000"/>
              </a:lnSpc>
              <a:buFont typeface="Georgia" panose="02040502050405020303" pitchFamily="18" charset="0"/>
              <a:buChar char="–"/>
              <a:defRPr sz="1200">
                <a:solidFill>
                  <a:schemeClr val="tx1"/>
                </a:solidFill>
                <a:latin typeface="Georgia"/>
                <a:cs typeface="Georgia"/>
              </a:defRPr>
            </a:lvl4pPr>
            <a:lvl5pPr marL="108000" indent="-285750" algn="l">
              <a:buFont typeface="Arial"/>
              <a:buChar char="•"/>
              <a:defRPr sz="1400">
                <a:solidFill>
                  <a:schemeClr val="tx1"/>
                </a:solidFill>
                <a:latin typeface="Georgia"/>
                <a:cs typeface="Georgia"/>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2" name="Text Placeholder 8"/>
          <p:cNvSpPr>
            <a:spLocks noGrp="1"/>
          </p:cNvSpPr>
          <p:nvPr>
            <p:ph type="body" sz="quarter" idx="17"/>
          </p:nvPr>
        </p:nvSpPr>
        <p:spPr>
          <a:xfrm>
            <a:off x="5220072" y="411510"/>
            <a:ext cx="3384376" cy="3960787"/>
          </a:xfrm>
        </p:spPr>
        <p:txBody>
          <a:bodyPr/>
          <a:lstStyle>
            <a:lvl1pPr marL="0" indent="0" algn="l">
              <a:buNone/>
              <a:defRPr sz="2400" b="1">
                <a:solidFill>
                  <a:schemeClr val="tx1"/>
                </a:solidFill>
                <a:latin typeface="Arial Black"/>
                <a:cs typeface="Arial Black"/>
              </a:defRPr>
            </a:lvl1pPr>
          </a:lstStyle>
          <a:p>
            <a:pPr lvl="0"/>
            <a:r>
              <a:rPr lang="en-US" noProof="0"/>
              <a:t>Edit Master text styles</a:t>
            </a:r>
          </a:p>
        </p:txBody>
      </p:sp>
      <p:pic>
        <p:nvPicPr>
          <p:cNvPr id="9" name="Picture 8" descr="SITRA_BL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00392" y="4770000"/>
            <a:ext cx="827584" cy="161043"/>
          </a:xfrm>
          <a:prstGeom prst="rect">
            <a:avLst/>
          </a:prstGeom>
        </p:spPr>
      </p:pic>
    </p:spTree>
    <p:extLst>
      <p:ext uri="{BB962C8B-B14F-4D97-AF65-F5344CB8AC3E}">
        <p14:creationId xmlns:p14="http://schemas.microsoft.com/office/powerpoint/2010/main" val="1013996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B81C6ED-4D64-4AE3-B03E-29F88C61C4C7}"/>
              </a:ext>
            </a:extLst>
          </p:cNvPr>
          <p:cNvGraphicFramePr>
            <a:graphicFrameLocks noChangeAspect="1"/>
          </p:cNvGraphicFramePr>
          <p:nvPr userDrawn="1">
            <p:custDataLst>
              <p:tags r:id="rId21"/>
            </p:custDataLst>
            <p:extLst>
              <p:ext uri="{D42A27DB-BD31-4B8C-83A1-F6EECF244321}">
                <p14:modId xmlns:p14="http://schemas.microsoft.com/office/powerpoint/2010/main" val="565810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23" imgW="360" imgH="360" progId="TCLayout.ActiveDocument.1">
                  <p:embed/>
                </p:oleObj>
              </mc:Choice>
              <mc:Fallback>
                <p:oleObj name="think-cell Slide" r:id="rId23" imgW="360" imgH="360" progId="TCLayout.ActiveDocument.1">
                  <p:embed/>
                  <p:pic>
                    <p:nvPicPr>
                      <p:cNvPr id="3" name="Object 2" hidden="1">
                        <a:extLst>
                          <a:ext uri="{FF2B5EF4-FFF2-40B4-BE49-F238E27FC236}">
                            <a16:creationId xmlns:a16="http://schemas.microsoft.com/office/drawing/2014/main" id="{5B81C6ED-4D64-4AE3-B03E-29F88C61C4C7}"/>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6E8599D-66F9-49CB-9AED-684FE2C8DE41}"/>
              </a:ext>
            </a:extLst>
          </p:cNvPr>
          <p:cNvSpPr/>
          <p:nvPr userDrawn="1">
            <p:custDataLst>
              <p:tags r:id="rId22"/>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Arial Black" panose="020B0A04020102020204" pitchFamily="34" charset="0"/>
              <a:ea typeface="+mj-ea"/>
              <a:sym typeface="Arial Black" panose="020B0A04020102020204" pitchFamily="34" charset="0"/>
            </a:endParaRPr>
          </a:p>
        </p:txBody>
      </p:sp>
      <p:pic>
        <p:nvPicPr>
          <p:cNvPr id="4" name="Picture 3">
            <a:extLst>
              <a:ext uri="{FF2B5EF4-FFF2-40B4-BE49-F238E27FC236}">
                <a16:creationId xmlns:a16="http://schemas.microsoft.com/office/drawing/2014/main" id="{2BABB692-DD36-4351-9F41-58C0E4084141}"/>
              </a:ext>
            </a:extLst>
          </p:cNvPr>
          <p:cNvPicPr>
            <a:picLocks noChangeAspect="1"/>
          </p:cNvPicPr>
          <p:nvPr userDrawn="1"/>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85304" y="0"/>
            <a:ext cx="1758696" cy="608076"/>
          </a:xfrm>
          <a:prstGeom prst="rect">
            <a:avLst/>
          </a:prstGeom>
        </p:spPr>
      </p:pic>
      <p:sp>
        <p:nvSpPr>
          <p:cNvPr id="16" name="Otsikon paikkamerkki 1"/>
          <p:cNvSpPr>
            <a:spLocks noGrp="1"/>
          </p:cNvSpPr>
          <p:nvPr>
            <p:ph type="title"/>
          </p:nvPr>
        </p:nvSpPr>
        <p:spPr>
          <a:xfrm>
            <a:off x="467544" y="267494"/>
            <a:ext cx="8208912" cy="808773"/>
          </a:xfrm>
          <a:prstGeom prst="rect">
            <a:avLst/>
          </a:prstGeom>
        </p:spPr>
        <p:txBody>
          <a:bodyPr vert="horz" lIns="0" tIns="0" rIns="0" bIns="0" rtlCol="0" anchor="ctr" anchorCtr="0">
            <a:noAutofit/>
          </a:bodyPr>
          <a:lstStyle/>
          <a:p>
            <a:r>
              <a:rPr lang="en-US" noProof="0"/>
              <a:t>Click to edit Master title style</a:t>
            </a:r>
            <a:endParaRPr lang="en-GB" noProof="0" dirty="0"/>
          </a:p>
        </p:txBody>
      </p:sp>
      <p:sp>
        <p:nvSpPr>
          <p:cNvPr id="17" name="Tekstin paikkamerkki 2"/>
          <p:cNvSpPr>
            <a:spLocks noGrp="1"/>
          </p:cNvSpPr>
          <p:nvPr>
            <p:ph type="body" idx="1"/>
          </p:nvPr>
        </p:nvSpPr>
        <p:spPr>
          <a:xfrm>
            <a:off x="467544" y="1203598"/>
            <a:ext cx="8208912" cy="3312368"/>
          </a:xfrm>
          <a:prstGeom prst="rect">
            <a:avLst/>
          </a:prstGeom>
        </p:spPr>
        <p:txBody>
          <a:bodyPr vert="horz" lIns="0" tIns="0" rIns="0" bIns="0" rtlCol="0" anchor="t" anchorCtr="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0"/>
            <a:endParaRPr lang="en-GB" noProof="0" dirty="0"/>
          </a:p>
          <a:p>
            <a:pPr lvl="0"/>
            <a:endParaRPr lang="en-GB" noProof="0" dirty="0"/>
          </a:p>
        </p:txBody>
      </p:sp>
    </p:spTree>
    <p:extLst>
      <p:ext uri="{BB962C8B-B14F-4D97-AF65-F5344CB8AC3E}">
        <p14:creationId xmlns:p14="http://schemas.microsoft.com/office/powerpoint/2010/main" val="3612514049"/>
      </p:ext>
    </p:extLst>
  </p:cSld>
  <p:clrMap bg1="lt1" tx1="dk1" bg2="lt2" tx2="dk2" accent1="accent1" accent2="accent2" accent3="accent3" accent4="accent4" accent5="accent5" accent6="accent6" hlink="hlink" folHlink="folHlink"/>
  <p:sldLayoutIdLst>
    <p:sldLayoutId id="2147486091" r:id="rId1"/>
    <p:sldLayoutId id="2147486092" r:id="rId2"/>
    <p:sldLayoutId id="2147486078" r:id="rId3"/>
    <p:sldLayoutId id="2147486094" r:id="rId4"/>
    <p:sldLayoutId id="2147486082" r:id="rId5"/>
    <p:sldLayoutId id="2147486083" r:id="rId6"/>
    <p:sldLayoutId id="2147486093" r:id="rId7"/>
    <p:sldLayoutId id="2147486081" r:id="rId8"/>
    <p:sldLayoutId id="2147486075" r:id="rId9"/>
    <p:sldLayoutId id="2147486074" r:id="rId10"/>
    <p:sldLayoutId id="2147486086" r:id="rId11"/>
    <p:sldLayoutId id="2147486087" r:id="rId12"/>
    <p:sldLayoutId id="2147486084" r:id="rId13"/>
    <p:sldLayoutId id="2147486085" r:id="rId14"/>
    <p:sldLayoutId id="2147486095" r:id="rId15"/>
    <p:sldLayoutId id="2147486096" r:id="rId16"/>
    <p:sldLayoutId id="2147486097" r:id="rId17"/>
    <p:sldLayoutId id="2147486098" r:id="rId18"/>
  </p:sldLayoutIdLst>
  <p:hf hdr="0" ftr="0" dt="0"/>
  <p:txStyles>
    <p:titleStyle>
      <a:lvl1pPr algn="l" defTabSz="457200" rtl="0" eaLnBrk="1" latinLnBrk="0" hangingPunct="1">
        <a:spcBef>
          <a:spcPct val="0"/>
        </a:spcBef>
        <a:buNone/>
        <a:defRPr sz="2400" b="0" i="0" kern="1200">
          <a:solidFill>
            <a:schemeClr val="tx1"/>
          </a:solidFill>
          <a:latin typeface="+mj-lt"/>
          <a:ea typeface="+mj-ea"/>
          <a:cs typeface="Arial Black"/>
        </a:defRPr>
      </a:lvl1pPr>
    </p:titleStyle>
    <p:bodyStyle>
      <a:lvl1pPr marL="179388" indent="-179388" algn="l" defTabSz="457200" rtl="0" eaLnBrk="1" latinLnBrk="0" hangingPunct="1">
        <a:spcBef>
          <a:spcPct val="20000"/>
        </a:spcBef>
        <a:buFont typeface="Lucida Grande"/>
        <a:buChar char="-"/>
        <a:defRPr sz="1600" b="0" i="0" kern="1200">
          <a:solidFill>
            <a:schemeClr val="tx1"/>
          </a:solidFill>
          <a:latin typeface="+mn-lt"/>
          <a:ea typeface="+mn-ea"/>
          <a:cs typeface="Georgia"/>
        </a:defRPr>
      </a:lvl1pPr>
      <a:lvl2pPr marL="357188" indent="-177800" algn="l" defTabSz="457200" rtl="0" eaLnBrk="1" latinLnBrk="0" hangingPunct="1">
        <a:spcBef>
          <a:spcPct val="20000"/>
        </a:spcBef>
        <a:buFont typeface="Georgia" panose="02040502050405020303" pitchFamily="18" charset="0"/>
        <a:buChar char="–"/>
        <a:defRPr sz="1400" b="0" i="0" kern="1200">
          <a:solidFill>
            <a:schemeClr val="tx1"/>
          </a:solidFill>
          <a:latin typeface="+mn-lt"/>
          <a:ea typeface="+mn-ea"/>
          <a:cs typeface="Georgia"/>
        </a:defRPr>
      </a:lvl2pPr>
      <a:lvl3pPr marL="536575" indent="-171450" algn="l" defTabSz="457200" rtl="0" eaLnBrk="1" latinLnBrk="0" hangingPunct="1">
        <a:spcBef>
          <a:spcPct val="20000"/>
        </a:spcBef>
        <a:buFont typeface="Georgia" panose="02040502050405020303" pitchFamily="18" charset="0"/>
        <a:buChar char="–"/>
        <a:defRPr sz="1200" b="0" i="0" kern="1200">
          <a:solidFill>
            <a:schemeClr val="tx1"/>
          </a:solidFill>
          <a:latin typeface="+mn-lt"/>
          <a:ea typeface="+mn-ea"/>
          <a:cs typeface="Georgia"/>
        </a:defRPr>
      </a:lvl3pPr>
      <a:lvl4pPr marL="720725" indent="-171450" algn="l" defTabSz="457200" rtl="0" eaLnBrk="1" latinLnBrk="0" hangingPunct="1">
        <a:spcBef>
          <a:spcPct val="20000"/>
        </a:spcBef>
        <a:buFont typeface="Georgia" panose="02040502050405020303" pitchFamily="18" charset="0"/>
        <a:buChar char="–"/>
        <a:defRPr sz="1200" b="0" i="0" kern="1200">
          <a:solidFill>
            <a:schemeClr val="tx1"/>
          </a:solidFill>
          <a:latin typeface="+mn-lt"/>
          <a:ea typeface="+mn-ea"/>
          <a:cs typeface="Georgia"/>
        </a:defRPr>
      </a:lvl4pPr>
      <a:lvl5pPr marL="1828800" indent="0" algn="ctr" defTabSz="457200" rtl="0" eaLnBrk="1" latinLnBrk="0" hangingPunct="1">
        <a:spcBef>
          <a:spcPct val="20000"/>
        </a:spcBef>
        <a:buFont typeface="Arial"/>
        <a:buNone/>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6.emf"/><Relationship Id="rId5" Type="http://schemas.openxmlformats.org/officeDocument/2006/relationships/oleObject" Target="../embeddings/oleObject12.bin"/><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6.xml"/><Relationship Id="rId7" Type="http://schemas.openxmlformats.org/officeDocument/2006/relationships/image" Target="../media/image8.png"/><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image" Target="../media/image7.jpeg"/><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oleObject" Target="../embeddings/oleObject4.bin"/><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45.png"/><Relationship Id="rId2" Type="http://schemas.openxmlformats.org/officeDocument/2006/relationships/tags" Target="../tags/tag35.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38.xml"/><Relationship Id="rId7" Type="http://schemas.openxmlformats.org/officeDocument/2006/relationships/image" Target="../media/image46.png"/><Relationship Id="rId2" Type="http://schemas.openxmlformats.org/officeDocument/2006/relationships/tags" Target="../tags/tag37.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47.png"/><Relationship Id="rId2" Type="http://schemas.openxmlformats.org/officeDocument/2006/relationships/tags" Target="../tags/tag39.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48.png"/><Relationship Id="rId2" Type="http://schemas.openxmlformats.org/officeDocument/2006/relationships/tags" Target="../tags/tag41.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49.jpeg"/><Relationship Id="rId2" Type="http://schemas.openxmlformats.org/officeDocument/2006/relationships/tags" Target="../tags/tag43.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6.emf"/><Relationship Id="rId2" Type="http://schemas.openxmlformats.org/officeDocument/2006/relationships/tags" Target="../tags/tag47.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notesSlide" Target="../notesSlides/notesSlide5.xml"/><Relationship Id="rId4"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www.youtube.com/user/sitrafund" TargetMode="External"/><Relationship Id="rId13" Type="http://schemas.openxmlformats.org/officeDocument/2006/relationships/image" Target="../media/image57.png"/><Relationship Id="rId3" Type="http://schemas.openxmlformats.org/officeDocument/2006/relationships/image" Target="../media/image51.tiff"/><Relationship Id="rId7" Type="http://schemas.openxmlformats.org/officeDocument/2006/relationships/image" Target="../media/image53.png"/><Relationship Id="rId12" Type="http://schemas.openxmlformats.org/officeDocument/2006/relationships/image" Target="../media/image56.png"/><Relationship Id="rId2" Type="http://schemas.openxmlformats.org/officeDocument/2006/relationships/image" Target="../media/image50.png"/><Relationship Id="rId1" Type="http://schemas.openxmlformats.org/officeDocument/2006/relationships/slideLayout" Target="../slideLayouts/slideLayout13.xml"/><Relationship Id="rId6" Type="http://schemas.openxmlformats.org/officeDocument/2006/relationships/hyperlink" Target="https://www.linkedin.com/company/sitra" TargetMode="External"/><Relationship Id="rId11" Type="http://schemas.openxmlformats.org/officeDocument/2006/relationships/image" Target="../media/image55.jpg"/><Relationship Id="rId5" Type="http://schemas.openxmlformats.org/officeDocument/2006/relationships/image" Target="../media/image52.jpg"/><Relationship Id="rId10" Type="http://schemas.openxmlformats.org/officeDocument/2006/relationships/hyperlink" Target="http://www.slideshare.net/SitraFund" TargetMode="External"/><Relationship Id="rId4" Type="http://schemas.openxmlformats.org/officeDocument/2006/relationships/hyperlink" Target="https://www.instagram.com/sitrafund/" TargetMode="External"/><Relationship Id="rId9"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3" Type="http://schemas.openxmlformats.org/officeDocument/2006/relationships/image" Target="../media/image20.svg"/><Relationship Id="rId18" Type="http://schemas.openxmlformats.org/officeDocument/2006/relationships/image" Target="../media/image25.png"/><Relationship Id="rId26" Type="http://schemas.openxmlformats.org/officeDocument/2006/relationships/image" Target="../media/image33.png"/><Relationship Id="rId21" Type="http://schemas.openxmlformats.org/officeDocument/2006/relationships/image" Target="../media/image28.svg"/><Relationship Id="rId34" Type="http://schemas.openxmlformats.org/officeDocument/2006/relationships/image" Target="../media/image41.pn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5" Type="http://schemas.openxmlformats.org/officeDocument/2006/relationships/image" Target="../media/image32.svg"/><Relationship Id="rId33" Type="http://schemas.openxmlformats.org/officeDocument/2006/relationships/image" Target="../media/image40.svg"/><Relationship Id="rId2" Type="http://schemas.openxmlformats.org/officeDocument/2006/relationships/tags" Target="../tags/tag12.xml"/><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svg"/><Relationship Id="rId1" Type="http://schemas.openxmlformats.org/officeDocument/2006/relationships/vmlDrawing" Target="../drawings/vmlDrawing6.vml"/><Relationship Id="rId6" Type="http://schemas.openxmlformats.org/officeDocument/2006/relationships/image" Target="../media/image13.png"/><Relationship Id="rId11" Type="http://schemas.openxmlformats.org/officeDocument/2006/relationships/image" Target="../media/image18.svg"/><Relationship Id="rId24" Type="http://schemas.openxmlformats.org/officeDocument/2006/relationships/image" Target="../media/image31.png"/><Relationship Id="rId32" Type="http://schemas.openxmlformats.org/officeDocument/2006/relationships/image" Target="../media/image39.png"/><Relationship Id="rId37" Type="http://schemas.openxmlformats.org/officeDocument/2006/relationships/image" Target="../media/image44.svg"/><Relationship Id="rId5" Type="http://schemas.openxmlformats.org/officeDocument/2006/relationships/image" Target="../media/image6.emf"/><Relationship Id="rId15" Type="http://schemas.openxmlformats.org/officeDocument/2006/relationships/image" Target="../media/image22.svg"/><Relationship Id="rId23" Type="http://schemas.openxmlformats.org/officeDocument/2006/relationships/image" Target="../media/image30.svg"/><Relationship Id="rId28" Type="http://schemas.openxmlformats.org/officeDocument/2006/relationships/image" Target="../media/image35.png"/><Relationship Id="rId36" Type="http://schemas.openxmlformats.org/officeDocument/2006/relationships/image" Target="../media/image43.png"/><Relationship Id="rId10" Type="http://schemas.openxmlformats.org/officeDocument/2006/relationships/image" Target="../media/image17.png"/><Relationship Id="rId19" Type="http://schemas.openxmlformats.org/officeDocument/2006/relationships/image" Target="../media/image26.svg"/><Relationship Id="rId31" Type="http://schemas.openxmlformats.org/officeDocument/2006/relationships/image" Target="../media/image38.svg"/><Relationship Id="rId4" Type="http://schemas.openxmlformats.org/officeDocument/2006/relationships/oleObject" Target="../embeddings/oleObject6.bin"/><Relationship Id="rId9" Type="http://schemas.openxmlformats.org/officeDocument/2006/relationships/image" Target="../media/image16.sv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svg"/><Relationship Id="rId30" Type="http://schemas.openxmlformats.org/officeDocument/2006/relationships/image" Target="../media/image37.png"/><Relationship Id="rId35" Type="http://schemas.openxmlformats.org/officeDocument/2006/relationships/image" Target="../media/image42.svg"/><Relationship Id="rId8" Type="http://schemas.openxmlformats.org/officeDocument/2006/relationships/image" Target="../media/image15.png"/><Relationship Id="rId3"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image" Target="../media/image24.svg"/><Relationship Id="rId26" Type="http://schemas.openxmlformats.org/officeDocument/2006/relationships/image" Target="../media/image32.svg"/><Relationship Id="rId21" Type="http://schemas.openxmlformats.org/officeDocument/2006/relationships/image" Target="../media/image27.png"/><Relationship Id="rId34" Type="http://schemas.openxmlformats.org/officeDocument/2006/relationships/image" Target="../media/image40.sv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svg"/><Relationship Id="rId2" Type="http://schemas.openxmlformats.org/officeDocument/2006/relationships/tags" Target="../tags/tag13.xml"/><Relationship Id="rId16" Type="http://schemas.openxmlformats.org/officeDocument/2006/relationships/image" Target="../media/image22.svg"/><Relationship Id="rId20" Type="http://schemas.openxmlformats.org/officeDocument/2006/relationships/image" Target="../media/image26.svg"/><Relationship Id="rId29" Type="http://schemas.openxmlformats.org/officeDocument/2006/relationships/image" Target="../media/image35.png"/><Relationship Id="rId1" Type="http://schemas.openxmlformats.org/officeDocument/2006/relationships/vmlDrawing" Target="../drawings/vmlDrawing7.vml"/><Relationship Id="rId6" Type="http://schemas.openxmlformats.org/officeDocument/2006/relationships/image" Target="../media/image6.emf"/><Relationship Id="rId11" Type="http://schemas.openxmlformats.org/officeDocument/2006/relationships/image" Target="../media/image17.png"/><Relationship Id="rId24" Type="http://schemas.openxmlformats.org/officeDocument/2006/relationships/image" Target="../media/image30.svg"/><Relationship Id="rId32" Type="http://schemas.openxmlformats.org/officeDocument/2006/relationships/image" Target="../media/image38.svg"/><Relationship Id="rId37" Type="http://schemas.openxmlformats.org/officeDocument/2006/relationships/image" Target="../media/image43.png"/><Relationship Id="rId5" Type="http://schemas.openxmlformats.org/officeDocument/2006/relationships/oleObject" Target="../embeddings/oleObject7.bin"/><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svg"/><Relationship Id="rId36" Type="http://schemas.openxmlformats.org/officeDocument/2006/relationships/image" Target="../media/image42.svg"/><Relationship Id="rId10" Type="http://schemas.openxmlformats.org/officeDocument/2006/relationships/image" Target="../media/image16.svg"/><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slideLayout" Target="../slideLayouts/slideLayout5.xml"/><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28.svg"/><Relationship Id="rId27" Type="http://schemas.openxmlformats.org/officeDocument/2006/relationships/image" Target="../media/image33.png"/><Relationship Id="rId30" Type="http://schemas.openxmlformats.org/officeDocument/2006/relationships/image" Target="../media/image36.svg"/><Relationship Id="rId35" Type="http://schemas.openxmlformats.org/officeDocument/2006/relationships/image" Target="../media/image41.png"/><Relationship Id="rId8" Type="http://schemas.openxmlformats.org/officeDocument/2006/relationships/image" Target="../media/image14.svg"/><Relationship Id="rId3" Type="http://schemas.openxmlformats.org/officeDocument/2006/relationships/tags" Target="../tags/tag14.xml"/></Relationships>
</file>

<file path=ppt/slides/_rels/slide7.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tags" Target="../tags/tag16.xml"/><Relationship Id="rId7" Type="http://schemas.openxmlformats.org/officeDocument/2006/relationships/image" Target="../media/image43.png"/><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oleObject" Target="../embeddings/oleObject8.bin"/><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6.emf"/><Relationship Id="rId5" Type="http://schemas.openxmlformats.org/officeDocument/2006/relationships/oleObject" Target="../embeddings/oleObject10.bin"/><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79BA84B-3994-492E-A478-3354CC3D1576}"/>
              </a:ext>
            </a:extLst>
          </p:cNvPr>
          <p:cNvGraphicFramePr>
            <a:graphicFrameLocks noChangeAspect="1"/>
          </p:cNvGraphicFramePr>
          <p:nvPr>
            <p:custDataLst>
              <p:tags r:id="rId2"/>
            </p:custDataLst>
            <p:extLst>
              <p:ext uri="{D42A27DB-BD31-4B8C-83A1-F6EECF244321}">
                <p14:modId xmlns:p14="http://schemas.microsoft.com/office/powerpoint/2010/main" val="306458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360" imgH="360" progId="TCLayout.ActiveDocument.1">
                  <p:embed/>
                </p:oleObj>
              </mc:Choice>
              <mc:Fallback>
                <p:oleObj name="think-cell Slide" r:id="rId5" imgW="360" imgH="360" progId="TCLayout.ActiveDocument.1">
                  <p:embed/>
                  <p:pic>
                    <p:nvPicPr>
                      <p:cNvPr id="5" name="Object 4" hidden="1">
                        <a:extLst>
                          <a:ext uri="{FF2B5EF4-FFF2-40B4-BE49-F238E27FC236}">
                            <a16:creationId xmlns:a16="http://schemas.microsoft.com/office/drawing/2014/main" id="{079BA84B-3994-492E-A478-3354CC3D157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64ACE9B-8B13-4516-BA5B-508F1A28F3A9}"/>
              </a:ext>
            </a:extLst>
          </p:cNvPr>
          <p:cNvSpPr/>
          <p:nvPr>
            <p:custDataLst>
              <p:tags r:id="rId3"/>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lnSpc>
                <a:spcPct val="90000"/>
              </a:lnSpc>
            </a:pPr>
            <a:endParaRPr lang="en-GB" sz="2400" dirty="0">
              <a:latin typeface="Arial Black" panose="020B0A04020102020204" pitchFamily="34" charset="0"/>
              <a:ea typeface="+mj-ea"/>
              <a:sym typeface="Arial Black" panose="020B0A04020102020204" pitchFamily="34" charset="0"/>
            </a:endParaRPr>
          </a:p>
        </p:txBody>
      </p:sp>
      <p:sp>
        <p:nvSpPr>
          <p:cNvPr id="2" name="Otsikko 1"/>
          <p:cNvSpPr>
            <a:spLocks noGrp="1"/>
          </p:cNvSpPr>
          <p:nvPr>
            <p:ph type="title"/>
          </p:nvPr>
        </p:nvSpPr>
        <p:spPr/>
        <p:txBody>
          <a:bodyPr/>
          <a:lstStyle/>
          <a:p>
            <a:r>
              <a:rPr lang="fi-FI" dirty="0"/>
              <a:t>ANAWFOS: </a:t>
            </a:r>
            <a:r>
              <a:rPr lang="en-GB" dirty="0"/>
              <a:t>IHAN – OMG WTF? NAA! </a:t>
            </a:r>
          </a:p>
        </p:txBody>
      </p:sp>
      <p:sp>
        <p:nvSpPr>
          <p:cNvPr id="3" name="Tekstin paikkamerkki 2"/>
          <p:cNvSpPr>
            <a:spLocks noGrp="1"/>
          </p:cNvSpPr>
          <p:nvPr>
            <p:ph type="body" sz="quarter" idx="10"/>
          </p:nvPr>
        </p:nvSpPr>
        <p:spPr/>
        <p:txBody>
          <a:bodyPr/>
          <a:lstStyle/>
          <a:p>
            <a:endParaRPr lang="en-GB" dirty="0"/>
          </a:p>
        </p:txBody>
      </p:sp>
      <p:sp>
        <p:nvSpPr>
          <p:cNvPr id="4" name="Tekstin paikkamerkki 3"/>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2894132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Object 36" hidden="1">
            <a:extLst>
              <a:ext uri="{FF2B5EF4-FFF2-40B4-BE49-F238E27FC236}">
                <a16:creationId xmlns:a16="http://schemas.microsoft.com/office/drawing/2014/main" id="{C91C2BD6-3A39-49DF-B347-DD258F11D46C}"/>
              </a:ext>
            </a:extLst>
          </p:cNvPr>
          <p:cNvGraphicFramePr>
            <a:graphicFrameLocks noChangeAspect="1"/>
          </p:cNvGraphicFramePr>
          <p:nvPr>
            <p:custDataLst>
              <p:tags r:id="rId2"/>
            </p:custDataLst>
            <p:extLst>
              <p:ext uri="{D42A27DB-BD31-4B8C-83A1-F6EECF244321}">
                <p14:modId xmlns:p14="http://schemas.microsoft.com/office/powerpoint/2010/main" val="2749010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5" imgW="526" imgH="526" progId="TCLayout.ActiveDocument.1">
                  <p:embed/>
                </p:oleObj>
              </mc:Choice>
              <mc:Fallback>
                <p:oleObj name="think-cell Slide" r:id="rId5" imgW="526" imgH="526" progId="TCLayout.ActiveDocument.1">
                  <p:embed/>
                  <p:pic>
                    <p:nvPicPr>
                      <p:cNvPr id="37" name="Object 36" hidden="1">
                        <a:extLst>
                          <a:ext uri="{FF2B5EF4-FFF2-40B4-BE49-F238E27FC236}">
                            <a16:creationId xmlns:a16="http://schemas.microsoft.com/office/drawing/2014/main" id="{C91C2BD6-3A39-49DF-B347-DD258F11D46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D9DAD28-6A2C-4281-B00C-F601B1FA732C}"/>
              </a:ext>
            </a:extLst>
          </p:cNvPr>
          <p:cNvSpPr/>
          <p:nvPr>
            <p:custDataLst>
              <p:tags r:id="rId3"/>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fi-FI" sz="2400" dirty="0">
              <a:latin typeface="Arial Black" panose="020B0A04020102020204" pitchFamily="34" charset="0"/>
              <a:ea typeface="+mj-ea"/>
              <a:sym typeface="Arial Black" panose="020B0A04020102020204" pitchFamily="34" charset="0"/>
            </a:endParaRPr>
          </a:p>
        </p:txBody>
      </p:sp>
      <p:sp>
        <p:nvSpPr>
          <p:cNvPr id="2" name="Title 1">
            <a:extLst>
              <a:ext uri="{FF2B5EF4-FFF2-40B4-BE49-F238E27FC236}">
                <a16:creationId xmlns:a16="http://schemas.microsoft.com/office/drawing/2014/main" id="{DB47D768-48C9-467F-BCEF-A3EE633373FB}"/>
              </a:ext>
            </a:extLst>
          </p:cNvPr>
          <p:cNvSpPr>
            <a:spLocks noGrp="1"/>
          </p:cNvSpPr>
          <p:nvPr>
            <p:ph type="title"/>
          </p:nvPr>
        </p:nvSpPr>
        <p:spPr>
          <a:xfrm>
            <a:off x="539551" y="267494"/>
            <a:ext cx="8136905" cy="864096"/>
          </a:xfrm>
        </p:spPr>
        <p:txBody>
          <a:bodyPr/>
          <a:lstStyle/>
          <a:p>
            <a:r>
              <a:rPr lang="fi-FI" dirty="0" err="1">
                <a:solidFill>
                  <a:srgbClr val="00B0F0"/>
                </a:solidFill>
              </a:rPr>
              <a:t>Pilot</a:t>
            </a:r>
            <a:r>
              <a:rPr lang="fi-FI" dirty="0">
                <a:solidFill>
                  <a:srgbClr val="00B0F0"/>
                </a:solidFill>
              </a:rPr>
              <a:t> Project 3 </a:t>
            </a:r>
            <a:r>
              <a:rPr lang="fi-FI" dirty="0" err="1">
                <a:solidFill>
                  <a:schemeClr val="accent1"/>
                </a:solidFill>
              </a:rPr>
              <a:t>adds</a:t>
            </a:r>
            <a:r>
              <a:rPr lang="fi-FI" dirty="0">
                <a:solidFill>
                  <a:schemeClr val="accent1"/>
                </a:solidFill>
              </a:rPr>
              <a:t> </a:t>
            </a:r>
            <a:r>
              <a:rPr lang="fi-FI" dirty="0" err="1">
                <a:solidFill>
                  <a:schemeClr val="accent1"/>
                </a:solidFill>
              </a:rPr>
              <a:t>more</a:t>
            </a:r>
            <a:r>
              <a:rPr lang="fi-FI" dirty="0">
                <a:solidFill>
                  <a:schemeClr val="accent1"/>
                </a:solidFill>
              </a:rPr>
              <a:t> </a:t>
            </a:r>
            <a:r>
              <a:rPr lang="fi-FI" dirty="0" err="1">
                <a:solidFill>
                  <a:schemeClr val="accent1"/>
                </a:solidFill>
              </a:rPr>
              <a:t>components</a:t>
            </a:r>
            <a:r>
              <a:rPr lang="fi-FI" dirty="0">
                <a:solidFill>
                  <a:schemeClr val="accent1"/>
                </a:solidFill>
              </a:rPr>
              <a:t>. </a:t>
            </a:r>
            <a:br>
              <a:rPr lang="fi-FI" dirty="0">
                <a:solidFill>
                  <a:schemeClr val="accent1"/>
                </a:solidFill>
              </a:rPr>
            </a:br>
            <a:r>
              <a:rPr lang="fi-FI" dirty="0">
                <a:solidFill>
                  <a:schemeClr val="accent1"/>
                </a:solidFill>
              </a:rPr>
              <a:t>More </a:t>
            </a:r>
            <a:r>
              <a:rPr lang="fi-FI" dirty="0" err="1">
                <a:solidFill>
                  <a:schemeClr val="accent1"/>
                </a:solidFill>
              </a:rPr>
              <a:t>services</a:t>
            </a:r>
            <a:r>
              <a:rPr lang="fi-FI" dirty="0">
                <a:solidFill>
                  <a:schemeClr val="accent1"/>
                </a:solidFill>
              </a:rPr>
              <a:t> to IHAN</a:t>
            </a:r>
            <a:r>
              <a:rPr lang="fi-FI" baseline="30000" dirty="0">
                <a:solidFill>
                  <a:schemeClr val="accent1"/>
                </a:solidFill>
              </a:rPr>
              <a:t>®</a:t>
            </a:r>
            <a:r>
              <a:rPr lang="fi-FI" dirty="0">
                <a:solidFill>
                  <a:schemeClr val="accent1"/>
                </a:solidFill>
              </a:rPr>
              <a:t> </a:t>
            </a:r>
            <a:r>
              <a:rPr lang="fi-FI" dirty="0" err="1">
                <a:solidFill>
                  <a:schemeClr val="accent1"/>
                </a:solidFill>
              </a:rPr>
              <a:t>layer</a:t>
            </a:r>
            <a:endParaRPr lang="fi-FI" dirty="0">
              <a:solidFill>
                <a:srgbClr val="00B0F0"/>
              </a:solidFill>
            </a:endParaRPr>
          </a:p>
        </p:txBody>
      </p:sp>
      <p:graphicFrame>
        <p:nvGraphicFramePr>
          <p:cNvPr id="41" name="Table 40">
            <a:extLst>
              <a:ext uri="{FF2B5EF4-FFF2-40B4-BE49-F238E27FC236}">
                <a16:creationId xmlns:a16="http://schemas.microsoft.com/office/drawing/2014/main" id="{37420473-36B1-4A94-A4EB-2F5B4215BD39}"/>
              </a:ext>
            </a:extLst>
          </p:cNvPr>
          <p:cNvGraphicFramePr>
            <a:graphicFrameLocks noGrp="1"/>
          </p:cNvGraphicFramePr>
          <p:nvPr>
            <p:extLst/>
          </p:nvPr>
        </p:nvGraphicFramePr>
        <p:xfrm>
          <a:off x="84830" y="1586003"/>
          <a:ext cx="8831814" cy="2932719"/>
        </p:xfrm>
        <a:graphic>
          <a:graphicData uri="http://schemas.openxmlformats.org/drawingml/2006/table">
            <a:tbl>
              <a:tblPr firstRow="1" bandRow="1">
                <a:tableStyleId>{5940675A-B579-460E-94D1-54222C63F5DA}</a:tableStyleId>
              </a:tblPr>
              <a:tblGrid>
                <a:gridCol w="1296000">
                  <a:extLst>
                    <a:ext uri="{9D8B030D-6E8A-4147-A177-3AD203B41FA5}">
                      <a16:colId xmlns:a16="http://schemas.microsoft.com/office/drawing/2014/main" val="1863843537"/>
                    </a:ext>
                  </a:extLst>
                </a:gridCol>
                <a:gridCol w="2511938">
                  <a:extLst>
                    <a:ext uri="{9D8B030D-6E8A-4147-A177-3AD203B41FA5}">
                      <a16:colId xmlns:a16="http://schemas.microsoft.com/office/drawing/2014/main" val="3406997373"/>
                    </a:ext>
                  </a:extLst>
                </a:gridCol>
                <a:gridCol w="2511938">
                  <a:extLst>
                    <a:ext uri="{9D8B030D-6E8A-4147-A177-3AD203B41FA5}">
                      <a16:colId xmlns:a16="http://schemas.microsoft.com/office/drawing/2014/main" val="3978671363"/>
                    </a:ext>
                  </a:extLst>
                </a:gridCol>
                <a:gridCol w="2511938">
                  <a:extLst>
                    <a:ext uri="{9D8B030D-6E8A-4147-A177-3AD203B41FA5}">
                      <a16:colId xmlns:a16="http://schemas.microsoft.com/office/drawing/2014/main" val="967560093"/>
                    </a:ext>
                  </a:extLst>
                </a:gridCol>
              </a:tblGrid>
              <a:tr h="356604">
                <a:tc>
                  <a:txBody>
                    <a:bodyPr/>
                    <a:lstStyle/>
                    <a:p>
                      <a:endParaRPr lang="fi-FI"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fi-FI" dirty="0" err="1">
                          <a:solidFill>
                            <a:schemeClr val="bg1"/>
                          </a:solidFill>
                          <a:latin typeface="+mj-lt"/>
                        </a:rPr>
                        <a:t>End</a:t>
                      </a:r>
                      <a:r>
                        <a:rPr lang="fi-FI" dirty="0">
                          <a:solidFill>
                            <a:schemeClr val="bg1"/>
                          </a:solidFill>
                          <a:latin typeface="+mj-lt"/>
                        </a:rPr>
                        <a:t> User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algn="ctr"/>
                      <a:r>
                        <a:rPr lang="fi-FI" dirty="0">
                          <a:solidFill>
                            <a:schemeClr val="bg1"/>
                          </a:solidFill>
                          <a:latin typeface="+mj-lt"/>
                        </a:rPr>
                        <a:t>Service Provider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algn="ctr"/>
                      <a:r>
                        <a:rPr lang="fi-FI" dirty="0">
                          <a:solidFill>
                            <a:schemeClr val="bg1"/>
                          </a:solidFill>
                          <a:latin typeface="+mj-lt"/>
                        </a:rPr>
                        <a:t>Data Provider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extLst>
                  <a:ext uri="{0D108BD9-81ED-4DB2-BD59-A6C34878D82A}">
                    <a16:rowId xmlns:a16="http://schemas.microsoft.com/office/drawing/2014/main" val="3384125627"/>
                  </a:ext>
                </a:extLst>
              </a:tr>
              <a:tr h="432000">
                <a:tc>
                  <a:txBody>
                    <a:bodyPr/>
                    <a:lstStyle/>
                    <a:p>
                      <a:r>
                        <a:rPr lang="fi-FI" dirty="0">
                          <a:latin typeface="+mj-lt"/>
                        </a:rPr>
                        <a:t>Identity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57613570"/>
                  </a:ext>
                </a:extLst>
              </a:tr>
              <a:tr h="468000">
                <a:tc>
                  <a:txBody>
                    <a:bodyPr/>
                    <a:lstStyle/>
                    <a:p>
                      <a:r>
                        <a:rPr lang="fi-FI" dirty="0">
                          <a:latin typeface="+mj-lt"/>
                        </a:rPr>
                        <a:t>Data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83859543"/>
                  </a:ext>
                </a:extLst>
              </a:tr>
              <a:tr h="468000">
                <a:tc>
                  <a:txBody>
                    <a:bodyPr/>
                    <a:lstStyle/>
                    <a:p>
                      <a:r>
                        <a:rPr lang="fi-FI" dirty="0" err="1">
                          <a:latin typeface="+mj-lt"/>
                        </a:rPr>
                        <a:t>Consent</a:t>
                      </a:r>
                      <a:endParaRPr lang="fi-FI" dirty="0">
                        <a:latin typeface="+mj-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53682557"/>
                  </a:ext>
                </a:extLst>
              </a:tr>
              <a:tr h="648000">
                <a:tc>
                  <a:txBody>
                    <a:bodyPr/>
                    <a:lstStyle/>
                    <a:p>
                      <a:r>
                        <a:rPr lang="fi-FI" dirty="0">
                          <a:latin typeface="+mj-lt"/>
                        </a:rPr>
                        <a:t>Services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19527496"/>
                  </a:ext>
                </a:extLst>
              </a:tr>
              <a:tr h="550959">
                <a:tc>
                  <a:txBody>
                    <a:bodyPr/>
                    <a:lstStyle/>
                    <a:p>
                      <a:r>
                        <a:rPr lang="fi-FI" dirty="0" err="1">
                          <a:latin typeface="+mj-lt"/>
                        </a:rPr>
                        <a:t>Log</a:t>
                      </a:r>
                      <a:endParaRPr lang="fi-FI" dirty="0">
                        <a:latin typeface="+mj-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35319174"/>
                  </a:ext>
                </a:extLst>
              </a:tr>
            </a:tbl>
          </a:graphicData>
        </a:graphic>
      </p:graphicFrame>
      <p:sp>
        <p:nvSpPr>
          <p:cNvPr id="51" name="TextBox 50">
            <a:extLst>
              <a:ext uri="{FF2B5EF4-FFF2-40B4-BE49-F238E27FC236}">
                <a16:creationId xmlns:a16="http://schemas.microsoft.com/office/drawing/2014/main" id="{412C5802-ADA2-419F-A7C0-6D6F619B0423}"/>
              </a:ext>
            </a:extLst>
          </p:cNvPr>
          <p:cNvSpPr txBox="1"/>
          <p:nvPr/>
        </p:nvSpPr>
        <p:spPr>
          <a:xfrm>
            <a:off x="2099972" y="2016627"/>
            <a:ext cx="1260000" cy="234286"/>
          </a:xfrm>
          <a:prstGeom prst="rect">
            <a:avLst/>
          </a:prstGeom>
          <a:solidFill>
            <a:schemeClr val="accent2"/>
          </a:solidFill>
          <a:ln>
            <a:solidFill>
              <a:schemeClr val="accent2"/>
            </a:solidFill>
          </a:ln>
        </p:spPr>
        <p:txBody>
          <a:bodyPr wrap="none" lIns="36000" tIns="36000" rIns="36000" bIns="36000" rtlCol="0">
            <a:spAutoFit/>
          </a:bodyPr>
          <a:lstStyle/>
          <a:p>
            <a:r>
              <a:rPr lang="fi-FI" sz="1050" b="0" i="0" dirty="0" err="1">
                <a:solidFill>
                  <a:schemeClr val="bg1"/>
                </a:solidFill>
                <a:latin typeface="+mn-lt"/>
              </a:rPr>
              <a:t>Wallet</a:t>
            </a:r>
            <a:r>
              <a:rPr lang="fi-FI" sz="1050" b="0" i="0" dirty="0">
                <a:solidFill>
                  <a:schemeClr val="bg1"/>
                </a:solidFill>
                <a:latin typeface="+mn-lt"/>
              </a:rPr>
              <a:t> of </a:t>
            </a:r>
            <a:r>
              <a:rPr lang="fi-FI" sz="1050" b="0" i="0" dirty="0" err="1">
                <a:solidFill>
                  <a:schemeClr val="bg1"/>
                </a:solidFill>
                <a:latin typeface="+mn-lt"/>
              </a:rPr>
              <a:t>identifiers</a:t>
            </a:r>
            <a:endParaRPr lang="fi-FI" sz="1050" b="0" i="0" dirty="0">
              <a:solidFill>
                <a:schemeClr val="bg1"/>
              </a:solidFill>
              <a:latin typeface="+mn-lt"/>
            </a:endParaRPr>
          </a:p>
        </p:txBody>
      </p:sp>
      <p:sp>
        <p:nvSpPr>
          <p:cNvPr id="52" name="TextBox 51">
            <a:extLst>
              <a:ext uri="{FF2B5EF4-FFF2-40B4-BE49-F238E27FC236}">
                <a16:creationId xmlns:a16="http://schemas.microsoft.com/office/drawing/2014/main" id="{96F0FE4C-10CB-4031-BAF7-8C7AAA7FBF2B}"/>
              </a:ext>
            </a:extLst>
          </p:cNvPr>
          <p:cNvSpPr txBox="1"/>
          <p:nvPr/>
        </p:nvSpPr>
        <p:spPr>
          <a:xfrm>
            <a:off x="4375100" y="3683455"/>
            <a:ext cx="1500979" cy="234286"/>
          </a:xfrm>
          <a:prstGeom prst="rect">
            <a:avLst/>
          </a:prstGeom>
          <a:solidFill>
            <a:schemeClr val="bg1"/>
          </a:solidFill>
          <a:ln>
            <a:solidFill>
              <a:schemeClr val="tx2"/>
            </a:solidFill>
          </a:ln>
        </p:spPr>
        <p:txBody>
          <a:bodyPr wrap="none" lIns="36000" tIns="36000" rIns="36000" bIns="36000" rtlCol="0">
            <a:spAutoFit/>
          </a:bodyPr>
          <a:lstStyle/>
          <a:p>
            <a:r>
              <a:rPr lang="fi-FI" sz="1050" b="0" i="0" dirty="0">
                <a:solidFill>
                  <a:schemeClr val="tx2"/>
                </a:solidFill>
                <a:latin typeface="+mn-lt"/>
              </a:rPr>
              <a:t>Public Service Directory</a:t>
            </a:r>
          </a:p>
        </p:txBody>
      </p:sp>
      <p:sp>
        <p:nvSpPr>
          <p:cNvPr id="53" name="TextBox 52">
            <a:extLst>
              <a:ext uri="{FF2B5EF4-FFF2-40B4-BE49-F238E27FC236}">
                <a16:creationId xmlns:a16="http://schemas.microsoft.com/office/drawing/2014/main" id="{77170382-0B70-4F9F-A1DF-7E15409A6EF3}"/>
              </a:ext>
            </a:extLst>
          </p:cNvPr>
          <p:cNvSpPr txBox="1"/>
          <p:nvPr/>
        </p:nvSpPr>
        <p:spPr>
          <a:xfrm>
            <a:off x="1887310" y="3396919"/>
            <a:ext cx="1685324" cy="234286"/>
          </a:xfrm>
          <a:prstGeom prst="rect">
            <a:avLst/>
          </a:prstGeom>
          <a:solidFill>
            <a:schemeClr val="bg1"/>
          </a:solidFill>
          <a:ln>
            <a:solidFill>
              <a:schemeClr val="tx2"/>
            </a:solidFill>
          </a:ln>
        </p:spPr>
        <p:txBody>
          <a:bodyPr wrap="none" lIns="36000" tIns="36000" rIns="36000" bIns="36000" rtlCol="0">
            <a:spAutoFit/>
          </a:bodyPr>
          <a:lstStyle/>
          <a:p>
            <a:r>
              <a:rPr lang="fi-FI" sz="1050" b="0" i="0" dirty="0" err="1">
                <a:solidFill>
                  <a:schemeClr val="tx2"/>
                </a:solidFill>
                <a:latin typeface="+mn-lt"/>
              </a:rPr>
              <a:t>End</a:t>
            </a:r>
            <a:r>
              <a:rPr lang="fi-FI" sz="1050" b="0" i="0" dirty="0">
                <a:solidFill>
                  <a:schemeClr val="tx2"/>
                </a:solidFill>
                <a:latin typeface="+mn-lt"/>
              </a:rPr>
              <a:t> User Service Directory</a:t>
            </a:r>
          </a:p>
        </p:txBody>
      </p:sp>
      <p:sp>
        <p:nvSpPr>
          <p:cNvPr id="56" name="TextBox 55">
            <a:extLst>
              <a:ext uri="{FF2B5EF4-FFF2-40B4-BE49-F238E27FC236}">
                <a16:creationId xmlns:a16="http://schemas.microsoft.com/office/drawing/2014/main" id="{5C37581B-9D32-4EEB-B74C-0477DDC0DF2E}"/>
              </a:ext>
            </a:extLst>
          </p:cNvPr>
          <p:cNvSpPr txBox="1"/>
          <p:nvPr/>
        </p:nvSpPr>
        <p:spPr>
          <a:xfrm>
            <a:off x="4096178" y="3396919"/>
            <a:ext cx="2102105" cy="234286"/>
          </a:xfrm>
          <a:prstGeom prst="rect">
            <a:avLst/>
          </a:prstGeom>
          <a:solidFill>
            <a:schemeClr val="bg1"/>
          </a:solidFill>
          <a:ln>
            <a:solidFill>
              <a:schemeClr val="tx2"/>
            </a:solidFill>
          </a:ln>
        </p:spPr>
        <p:txBody>
          <a:bodyPr wrap="none" lIns="36000" tIns="36000" rIns="36000" bIns="36000" rtlCol="0">
            <a:spAutoFit/>
          </a:bodyPr>
          <a:lstStyle/>
          <a:p>
            <a:r>
              <a:rPr lang="fi-FI" sz="1050" b="0" i="0" dirty="0">
                <a:solidFill>
                  <a:schemeClr val="tx2"/>
                </a:solidFill>
                <a:latin typeface="+mn-lt"/>
              </a:rPr>
              <a:t>Service Provider Service Directory</a:t>
            </a:r>
          </a:p>
        </p:txBody>
      </p:sp>
      <p:sp>
        <p:nvSpPr>
          <p:cNvPr id="57" name="TextBox 56">
            <a:extLst>
              <a:ext uri="{FF2B5EF4-FFF2-40B4-BE49-F238E27FC236}">
                <a16:creationId xmlns:a16="http://schemas.microsoft.com/office/drawing/2014/main" id="{44F7F00C-7246-4715-B732-7524D88BDCAD}"/>
              </a:ext>
            </a:extLst>
          </p:cNvPr>
          <p:cNvSpPr txBox="1"/>
          <p:nvPr/>
        </p:nvSpPr>
        <p:spPr>
          <a:xfrm>
            <a:off x="1961048" y="2500848"/>
            <a:ext cx="1537848" cy="234286"/>
          </a:xfrm>
          <a:prstGeom prst="rect">
            <a:avLst/>
          </a:prstGeom>
          <a:solidFill>
            <a:schemeClr val="accent3"/>
          </a:solidFill>
          <a:ln>
            <a:solidFill>
              <a:schemeClr val="accent3"/>
            </a:solidFill>
          </a:ln>
        </p:spPr>
        <p:txBody>
          <a:bodyPr wrap="none" lIns="36000" tIns="36000" rIns="36000" bIns="36000" rtlCol="0">
            <a:spAutoFit/>
          </a:bodyPr>
          <a:lstStyle>
            <a:defPPr>
              <a:defRPr lang="fi-FI"/>
            </a:defPPr>
            <a:lvl1pPr>
              <a:defRPr sz="1050" b="0" i="0">
                <a:solidFill>
                  <a:schemeClr val="bg1"/>
                </a:solidFill>
                <a:latin typeface="+mn-lt"/>
              </a:defRPr>
            </a:lvl1pPr>
          </a:lstStyle>
          <a:p>
            <a:r>
              <a:rPr lang="fi-FI" dirty="0" err="1"/>
              <a:t>End</a:t>
            </a:r>
            <a:r>
              <a:rPr lang="fi-FI" dirty="0"/>
              <a:t> User Data Directory</a:t>
            </a:r>
          </a:p>
        </p:txBody>
      </p:sp>
      <p:sp>
        <p:nvSpPr>
          <p:cNvPr id="58" name="TextBox 57">
            <a:extLst>
              <a:ext uri="{FF2B5EF4-FFF2-40B4-BE49-F238E27FC236}">
                <a16:creationId xmlns:a16="http://schemas.microsoft.com/office/drawing/2014/main" id="{F0B94623-1526-4E10-976B-FEEEBF0453A7}"/>
              </a:ext>
            </a:extLst>
          </p:cNvPr>
          <p:cNvSpPr txBox="1"/>
          <p:nvPr/>
        </p:nvSpPr>
        <p:spPr>
          <a:xfrm>
            <a:off x="6795565" y="2500848"/>
            <a:ext cx="1807152" cy="234286"/>
          </a:xfrm>
          <a:prstGeom prst="rect">
            <a:avLst/>
          </a:prstGeom>
          <a:solidFill>
            <a:schemeClr val="accent3"/>
          </a:solidFill>
          <a:ln>
            <a:solidFill>
              <a:schemeClr val="accent3"/>
            </a:solidFill>
          </a:ln>
        </p:spPr>
        <p:txBody>
          <a:bodyPr wrap="none" lIns="36000" tIns="36000" rIns="36000" bIns="36000" rtlCol="0">
            <a:spAutoFit/>
          </a:bodyPr>
          <a:lstStyle>
            <a:defPPr>
              <a:defRPr lang="fi-FI"/>
            </a:defPPr>
            <a:lvl1pPr>
              <a:defRPr sz="1050" b="0" i="0">
                <a:solidFill>
                  <a:schemeClr val="bg1"/>
                </a:solidFill>
                <a:latin typeface="+mn-lt"/>
              </a:defRPr>
            </a:lvl1pPr>
          </a:lstStyle>
          <a:p>
            <a:r>
              <a:rPr lang="fi-FI" dirty="0"/>
              <a:t>Data Provider Data Directory</a:t>
            </a:r>
          </a:p>
        </p:txBody>
      </p:sp>
      <p:sp>
        <p:nvSpPr>
          <p:cNvPr id="59" name="TextBox 58">
            <a:extLst>
              <a:ext uri="{FF2B5EF4-FFF2-40B4-BE49-F238E27FC236}">
                <a16:creationId xmlns:a16="http://schemas.microsoft.com/office/drawing/2014/main" id="{F45057D9-132F-45D6-89CA-2AA43B1BC58C}"/>
              </a:ext>
            </a:extLst>
          </p:cNvPr>
          <p:cNvSpPr txBox="1"/>
          <p:nvPr/>
        </p:nvSpPr>
        <p:spPr>
          <a:xfrm>
            <a:off x="4169916" y="2500848"/>
            <a:ext cx="1954629" cy="234286"/>
          </a:xfrm>
          <a:prstGeom prst="rect">
            <a:avLst/>
          </a:prstGeom>
          <a:solidFill>
            <a:schemeClr val="accent3"/>
          </a:solidFill>
          <a:ln>
            <a:solidFill>
              <a:schemeClr val="accent3"/>
            </a:solidFill>
          </a:ln>
        </p:spPr>
        <p:txBody>
          <a:bodyPr wrap="none" lIns="36000" tIns="36000" rIns="36000" bIns="36000" rtlCol="0">
            <a:spAutoFit/>
          </a:bodyPr>
          <a:lstStyle>
            <a:defPPr>
              <a:defRPr lang="fi-FI"/>
            </a:defPPr>
            <a:lvl1pPr>
              <a:defRPr sz="1050" b="0" i="0">
                <a:solidFill>
                  <a:schemeClr val="bg1"/>
                </a:solidFill>
                <a:latin typeface="+mn-lt"/>
              </a:defRPr>
            </a:lvl1pPr>
          </a:lstStyle>
          <a:p>
            <a:r>
              <a:rPr lang="fi-FI" dirty="0"/>
              <a:t>Service Provider Data Directory</a:t>
            </a:r>
          </a:p>
        </p:txBody>
      </p:sp>
      <p:sp>
        <p:nvSpPr>
          <p:cNvPr id="60" name="TextBox 59">
            <a:extLst>
              <a:ext uri="{FF2B5EF4-FFF2-40B4-BE49-F238E27FC236}">
                <a16:creationId xmlns:a16="http://schemas.microsoft.com/office/drawing/2014/main" id="{539456AD-051B-4530-A604-745C7A357FB3}"/>
              </a:ext>
            </a:extLst>
          </p:cNvPr>
          <p:cNvSpPr txBox="1"/>
          <p:nvPr/>
        </p:nvSpPr>
        <p:spPr>
          <a:xfrm>
            <a:off x="4703716" y="2972104"/>
            <a:ext cx="887029" cy="234286"/>
          </a:xfrm>
          <a:prstGeom prst="rect">
            <a:avLst/>
          </a:prstGeom>
          <a:solidFill>
            <a:srgbClr val="00B0F0"/>
          </a:solidFill>
          <a:ln>
            <a:solidFill>
              <a:srgbClr val="00B0F0"/>
            </a:solidFill>
          </a:ln>
        </p:spPr>
        <p:txBody>
          <a:bodyPr wrap="none" lIns="36000" tIns="36000" rIns="36000" bIns="36000" rtlCol="0">
            <a:spAutoFit/>
          </a:bodyPr>
          <a:lstStyle>
            <a:defPPr>
              <a:defRPr lang="fi-FI"/>
            </a:defPPr>
            <a:lvl1pPr>
              <a:defRPr sz="1050" b="0" i="0">
                <a:latin typeface="+mn-lt"/>
              </a:defRPr>
            </a:lvl1pPr>
          </a:lstStyle>
          <a:p>
            <a:r>
              <a:rPr lang="fi-FI" dirty="0"/>
              <a:t>Service Order</a:t>
            </a:r>
          </a:p>
        </p:txBody>
      </p:sp>
      <p:sp>
        <p:nvSpPr>
          <p:cNvPr id="61" name="TextBox 60">
            <a:extLst>
              <a:ext uri="{FF2B5EF4-FFF2-40B4-BE49-F238E27FC236}">
                <a16:creationId xmlns:a16="http://schemas.microsoft.com/office/drawing/2014/main" id="{4088C7D0-D464-476C-B848-54068A57D094}"/>
              </a:ext>
            </a:extLst>
          </p:cNvPr>
          <p:cNvSpPr txBox="1"/>
          <p:nvPr/>
        </p:nvSpPr>
        <p:spPr>
          <a:xfrm>
            <a:off x="7329365" y="2972104"/>
            <a:ext cx="739552" cy="234286"/>
          </a:xfrm>
          <a:prstGeom prst="rect">
            <a:avLst/>
          </a:prstGeom>
          <a:solidFill>
            <a:srgbClr val="00B0F0"/>
          </a:solidFill>
          <a:ln>
            <a:solidFill>
              <a:srgbClr val="00B0F0"/>
            </a:solidFill>
          </a:ln>
        </p:spPr>
        <p:txBody>
          <a:bodyPr wrap="none" lIns="36000" tIns="36000" rIns="36000" bIns="36000" rtlCol="0">
            <a:spAutoFit/>
          </a:bodyPr>
          <a:lstStyle>
            <a:defPPr>
              <a:defRPr lang="fi-FI"/>
            </a:defPPr>
            <a:lvl1pPr>
              <a:defRPr sz="1050" b="0" i="0">
                <a:latin typeface="+mn-lt"/>
              </a:defRPr>
            </a:lvl1pPr>
          </a:lstStyle>
          <a:p>
            <a:r>
              <a:rPr lang="fi-FI" dirty="0"/>
              <a:t>Data Order</a:t>
            </a:r>
          </a:p>
        </p:txBody>
      </p:sp>
      <p:sp>
        <p:nvSpPr>
          <p:cNvPr id="62" name="TextBox 61">
            <a:extLst>
              <a:ext uri="{FF2B5EF4-FFF2-40B4-BE49-F238E27FC236}">
                <a16:creationId xmlns:a16="http://schemas.microsoft.com/office/drawing/2014/main" id="{8AED0405-A37F-40F9-8472-D4AB7BF67D2D}"/>
              </a:ext>
            </a:extLst>
          </p:cNvPr>
          <p:cNvSpPr txBox="1"/>
          <p:nvPr/>
        </p:nvSpPr>
        <p:spPr>
          <a:xfrm>
            <a:off x="2152607" y="2972104"/>
            <a:ext cx="1154731" cy="234286"/>
          </a:xfrm>
          <a:prstGeom prst="rect">
            <a:avLst/>
          </a:prstGeom>
          <a:solidFill>
            <a:srgbClr val="00B0F0"/>
          </a:solidFill>
          <a:ln>
            <a:solidFill>
              <a:srgbClr val="00B0F0"/>
            </a:solidFill>
          </a:ln>
        </p:spPr>
        <p:txBody>
          <a:bodyPr wrap="none" lIns="36000" tIns="36000" rIns="36000" bIns="36000" rtlCol="0">
            <a:spAutoFit/>
          </a:bodyPr>
          <a:lstStyle/>
          <a:p>
            <a:r>
              <a:rPr lang="fi-FI" sz="1050" b="0" i="0" dirty="0" err="1">
                <a:latin typeface="+mn-lt"/>
              </a:rPr>
              <a:t>Consent</a:t>
            </a:r>
            <a:r>
              <a:rPr lang="fi-FI" sz="1050" b="0" i="0" dirty="0">
                <a:latin typeface="+mn-lt"/>
              </a:rPr>
              <a:t> Directory</a:t>
            </a:r>
          </a:p>
        </p:txBody>
      </p:sp>
      <p:sp>
        <p:nvSpPr>
          <p:cNvPr id="64" name="TextBox 63">
            <a:extLst>
              <a:ext uri="{FF2B5EF4-FFF2-40B4-BE49-F238E27FC236}">
                <a16:creationId xmlns:a16="http://schemas.microsoft.com/office/drawing/2014/main" id="{95ACFBEC-516B-491D-B8AD-75171FFBF7EC}"/>
              </a:ext>
            </a:extLst>
          </p:cNvPr>
          <p:cNvSpPr txBox="1"/>
          <p:nvPr/>
        </p:nvSpPr>
        <p:spPr>
          <a:xfrm>
            <a:off x="2258405" y="4075343"/>
            <a:ext cx="943134" cy="234286"/>
          </a:xfrm>
          <a:prstGeom prst="rect">
            <a:avLst/>
          </a:prstGeom>
          <a:solidFill>
            <a:schemeClr val="accent2"/>
          </a:solidFill>
          <a:ln>
            <a:solidFill>
              <a:schemeClr val="accent2"/>
            </a:solidFill>
          </a:ln>
        </p:spPr>
        <p:txBody>
          <a:bodyPr wrap="none" lIns="36000" tIns="36000" rIns="36000" bIns="36000" rtlCol="0">
            <a:spAutoFit/>
          </a:bodyPr>
          <a:lstStyle>
            <a:defPPr>
              <a:defRPr lang="fi-FI"/>
            </a:defPPr>
            <a:lvl1pPr>
              <a:defRPr sz="1050" b="0" i="0">
                <a:solidFill>
                  <a:schemeClr val="bg1"/>
                </a:solidFill>
                <a:latin typeface="+mn-lt"/>
              </a:defRPr>
            </a:lvl1pPr>
          </a:lstStyle>
          <a:p>
            <a:r>
              <a:rPr lang="fi-FI" dirty="0" err="1"/>
              <a:t>End</a:t>
            </a:r>
            <a:r>
              <a:rPr lang="fi-FI" dirty="0"/>
              <a:t> User </a:t>
            </a:r>
            <a:r>
              <a:rPr lang="fi-FI" dirty="0" err="1"/>
              <a:t>Logs</a:t>
            </a:r>
            <a:endParaRPr lang="fi-FI" dirty="0"/>
          </a:p>
        </p:txBody>
      </p:sp>
      <p:sp>
        <p:nvSpPr>
          <p:cNvPr id="65" name="TextBox 64">
            <a:extLst>
              <a:ext uri="{FF2B5EF4-FFF2-40B4-BE49-F238E27FC236}">
                <a16:creationId xmlns:a16="http://schemas.microsoft.com/office/drawing/2014/main" id="{DCFD3882-B5EE-4D76-9B2A-EADC8C5748E7}"/>
              </a:ext>
            </a:extLst>
          </p:cNvPr>
          <p:cNvSpPr txBox="1"/>
          <p:nvPr/>
        </p:nvSpPr>
        <p:spPr>
          <a:xfrm>
            <a:off x="7092921" y="4075343"/>
            <a:ext cx="1212439" cy="234286"/>
          </a:xfrm>
          <a:prstGeom prst="rect">
            <a:avLst/>
          </a:prstGeom>
          <a:solidFill>
            <a:schemeClr val="bg1"/>
          </a:solidFill>
          <a:ln>
            <a:solidFill>
              <a:schemeClr val="tx2"/>
            </a:solidFill>
          </a:ln>
        </p:spPr>
        <p:txBody>
          <a:bodyPr wrap="none" lIns="36000" tIns="36000" rIns="36000" bIns="36000" rtlCol="0">
            <a:spAutoFit/>
          </a:bodyPr>
          <a:lstStyle/>
          <a:p>
            <a:r>
              <a:rPr lang="fi-FI" sz="1050" b="0" i="0" dirty="0">
                <a:solidFill>
                  <a:schemeClr val="tx2"/>
                </a:solidFill>
                <a:latin typeface="+mn-lt"/>
              </a:rPr>
              <a:t>Data Provider </a:t>
            </a:r>
            <a:r>
              <a:rPr lang="fi-FI" sz="1050" b="0" i="0" dirty="0" err="1">
                <a:solidFill>
                  <a:schemeClr val="tx2"/>
                </a:solidFill>
                <a:latin typeface="+mn-lt"/>
              </a:rPr>
              <a:t>Logs</a:t>
            </a:r>
            <a:endParaRPr lang="fi-FI" sz="1050" b="0" i="0" dirty="0">
              <a:solidFill>
                <a:schemeClr val="tx2"/>
              </a:solidFill>
              <a:latin typeface="+mn-lt"/>
            </a:endParaRPr>
          </a:p>
        </p:txBody>
      </p:sp>
      <p:sp>
        <p:nvSpPr>
          <p:cNvPr id="66" name="TextBox 65">
            <a:extLst>
              <a:ext uri="{FF2B5EF4-FFF2-40B4-BE49-F238E27FC236}">
                <a16:creationId xmlns:a16="http://schemas.microsoft.com/office/drawing/2014/main" id="{0DBFE35E-F3A6-433F-A0F3-A0CBBD1F3AB8}"/>
              </a:ext>
            </a:extLst>
          </p:cNvPr>
          <p:cNvSpPr txBox="1"/>
          <p:nvPr/>
        </p:nvSpPr>
        <p:spPr>
          <a:xfrm>
            <a:off x="4467272" y="4075343"/>
            <a:ext cx="1359915" cy="234286"/>
          </a:xfrm>
          <a:prstGeom prst="rect">
            <a:avLst/>
          </a:prstGeom>
          <a:solidFill>
            <a:srgbClr val="00B0F0"/>
          </a:solidFill>
          <a:ln>
            <a:solidFill>
              <a:srgbClr val="00B0F0"/>
            </a:solidFill>
          </a:ln>
        </p:spPr>
        <p:txBody>
          <a:bodyPr wrap="none" lIns="36000" tIns="36000" rIns="36000" bIns="36000" rtlCol="0">
            <a:spAutoFit/>
          </a:bodyPr>
          <a:lstStyle>
            <a:defPPr>
              <a:defRPr lang="fi-FI"/>
            </a:defPPr>
            <a:lvl1pPr>
              <a:defRPr sz="1050" b="0" i="0">
                <a:latin typeface="+mn-lt"/>
              </a:defRPr>
            </a:lvl1pPr>
          </a:lstStyle>
          <a:p>
            <a:r>
              <a:rPr lang="fi-FI" dirty="0"/>
              <a:t>Service Provider </a:t>
            </a:r>
            <a:r>
              <a:rPr lang="fi-FI" dirty="0" err="1"/>
              <a:t>Logs</a:t>
            </a:r>
            <a:endParaRPr lang="fi-FI" dirty="0"/>
          </a:p>
        </p:txBody>
      </p:sp>
      <p:sp>
        <p:nvSpPr>
          <p:cNvPr id="34" name="TextBox 33">
            <a:extLst>
              <a:ext uri="{FF2B5EF4-FFF2-40B4-BE49-F238E27FC236}">
                <a16:creationId xmlns:a16="http://schemas.microsoft.com/office/drawing/2014/main" id="{57464C9B-178F-40BE-9F40-68DCD5A7A648}"/>
              </a:ext>
            </a:extLst>
          </p:cNvPr>
          <p:cNvSpPr txBox="1"/>
          <p:nvPr/>
        </p:nvSpPr>
        <p:spPr>
          <a:xfrm>
            <a:off x="2160902" y="2057314"/>
            <a:ext cx="1260000" cy="234286"/>
          </a:xfrm>
          <a:prstGeom prst="rect">
            <a:avLst/>
          </a:prstGeom>
          <a:solidFill>
            <a:schemeClr val="accent3"/>
          </a:solidFill>
          <a:ln>
            <a:solidFill>
              <a:schemeClr val="accent3"/>
            </a:solidFill>
          </a:ln>
        </p:spPr>
        <p:txBody>
          <a:bodyPr wrap="none" lIns="36000" tIns="36000" rIns="36000" bIns="36000" rtlCol="0">
            <a:spAutoFit/>
          </a:bodyPr>
          <a:lstStyle/>
          <a:p>
            <a:r>
              <a:rPr lang="fi-FI" sz="1050" b="0" i="0" dirty="0" err="1">
                <a:solidFill>
                  <a:schemeClr val="bg1"/>
                </a:solidFill>
                <a:latin typeface="+mn-lt"/>
              </a:rPr>
              <a:t>Wallet</a:t>
            </a:r>
            <a:r>
              <a:rPr lang="fi-FI" sz="1050" b="0" i="0" dirty="0">
                <a:solidFill>
                  <a:schemeClr val="bg1"/>
                </a:solidFill>
                <a:latin typeface="+mn-lt"/>
              </a:rPr>
              <a:t> of </a:t>
            </a:r>
            <a:r>
              <a:rPr lang="fi-FI" sz="1050" b="0" i="0" dirty="0" err="1">
                <a:solidFill>
                  <a:schemeClr val="bg1"/>
                </a:solidFill>
                <a:latin typeface="+mn-lt"/>
              </a:rPr>
              <a:t>identifiers</a:t>
            </a:r>
            <a:endParaRPr lang="fi-FI" sz="1050" b="0" i="0" dirty="0">
              <a:solidFill>
                <a:schemeClr val="bg1"/>
              </a:solidFill>
              <a:latin typeface="+mn-lt"/>
            </a:endParaRPr>
          </a:p>
        </p:txBody>
      </p:sp>
      <p:sp>
        <p:nvSpPr>
          <p:cNvPr id="35" name="TextBox 34">
            <a:extLst>
              <a:ext uri="{FF2B5EF4-FFF2-40B4-BE49-F238E27FC236}">
                <a16:creationId xmlns:a16="http://schemas.microsoft.com/office/drawing/2014/main" id="{A41B3BBC-5FE1-490C-8DB7-61E0C56AAC07}"/>
              </a:ext>
            </a:extLst>
          </p:cNvPr>
          <p:cNvSpPr txBox="1"/>
          <p:nvPr/>
        </p:nvSpPr>
        <p:spPr>
          <a:xfrm>
            <a:off x="2319335" y="4116030"/>
            <a:ext cx="943134" cy="234286"/>
          </a:xfrm>
          <a:prstGeom prst="rect">
            <a:avLst/>
          </a:prstGeom>
          <a:solidFill>
            <a:schemeClr val="accent3"/>
          </a:solidFill>
          <a:ln>
            <a:solidFill>
              <a:schemeClr val="accent3"/>
            </a:solidFill>
          </a:ln>
        </p:spPr>
        <p:txBody>
          <a:bodyPr wrap="none" lIns="36000" tIns="36000" rIns="36000" bIns="36000" rtlCol="0">
            <a:spAutoFit/>
          </a:bodyPr>
          <a:lstStyle>
            <a:defPPr>
              <a:defRPr lang="fi-FI"/>
            </a:defPPr>
            <a:lvl1pPr>
              <a:defRPr sz="1050" b="0" i="0">
                <a:solidFill>
                  <a:schemeClr val="bg1"/>
                </a:solidFill>
                <a:latin typeface="+mn-lt"/>
              </a:defRPr>
            </a:lvl1pPr>
          </a:lstStyle>
          <a:p>
            <a:r>
              <a:rPr lang="fi-FI" dirty="0" err="1"/>
              <a:t>End</a:t>
            </a:r>
            <a:r>
              <a:rPr lang="fi-FI" dirty="0"/>
              <a:t> User </a:t>
            </a:r>
            <a:r>
              <a:rPr lang="fi-FI" dirty="0" err="1"/>
              <a:t>Logs</a:t>
            </a:r>
            <a:endParaRPr lang="fi-FI" dirty="0"/>
          </a:p>
        </p:txBody>
      </p:sp>
      <p:cxnSp>
        <p:nvCxnSpPr>
          <p:cNvPr id="36" name="Straight Arrow Connector 35">
            <a:extLst>
              <a:ext uri="{FF2B5EF4-FFF2-40B4-BE49-F238E27FC236}">
                <a16:creationId xmlns:a16="http://schemas.microsoft.com/office/drawing/2014/main" id="{1C515816-BF31-48D9-B06A-76A4FBE307C4}"/>
              </a:ext>
            </a:extLst>
          </p:cNvPr>
          <p:cNvCxnSpPr/>
          <p:nvPr/>
        </p:nvCxnSpPr>
        <p:spPr>
          <a:xfrm flipV="1">
            <a:off x="2095281" y="1232209"/>
            <a:ext cx="0" cy="253174"/>
          </a:xfrm>
          <a:prstGeom prst="straightConnector1">
            <a:avLst/>
          </a:prstGeom>
          <a:ln w="381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5D0C7049-4334-4AE3-8381-33A2A0E82CD9}"/>
              </a:ext>
            </a:extLst>
          </p:cNvPr>
          <p:cNvCxnSpPr/>
          <p:nvPr/>
        </p:nvCxnSpPr>
        <p:spPr>
          <a:xfrm flipV="1">
            <a:off x="4247398" y="1232209"/>
            <a:ext cx="0" cy="253174"/>
          </a:xfrm>
          <a:prstGeom prst="straightConnector1">
            <a:avLst/>
          </a:prstGeom>
          <a:ln w="381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F7959CEC-0B90-440B-98A5-A7CA757E0307}"/>
              </a:ext>
            </a:extLst>
          </p:cNvPr>
          <p:cNvCxnSpPr/>
          <p:nvPr/>
        </p:nvCxnSpPr>
        <p:spPr>
          <a:xfrm flipV="1">
            <a:off x="7022867" y="1232209"/>
            <a:ext cx="0" cy="253174"/>
          </a:xfrm>
          <a:prstGeom prst="straightConnector1">
            <a:avLst/>
          </a:prstGeom>
          <a:ln w="381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EC7DB718-5274-43C5-86BF-4665EB3DDE30}"/>
              </a:ext>
            </a:extLst>
          </p:cNvPr>
          <p:cNvCxnSpPr/>
          <p:nvPr/>
        </p:nvCxnSpPr>
        <p:spPr>
          <a:xfrm flipV="1">
            <a:off x="2293511" y="1232209"/>
            <a:ext cx="0" cy="253174"/>
          </a:xfrm>
          <a:prstGeom prst="straightConnector1">
            <a:avLst/>
          </a:prstGeom>
          <a:ln w="38100">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2E238B4D-6291-4458-A4E0-62C19E8820B6}"/>
              </a:ext>
            </a:extLst>
          </p:cNvPr>
          <p:cNvCxnSpPr/>
          <p:nvPr/>
        </p:nvCxnSpPr>
        <p:spPr>
          <a:xfrm flipV="1">
            <a:off x="4445628" y="1232209"/>
            <a:ext cx="0" cy="253174"/>
          </a:xfrm>
          <a:prstGeom prst="straightConnector1">
            <a:avLst/>
          </a:prstGeom>
          <a:ln w="38100">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4E355B28-E3CA-4A4B-B650-C85FD199119F}"/>
              </a:ext>
            </a:extLst>
          </p:cNvPr>
          <p:cNvCxnSpPr/>
          <p:nvPr/>
        </p:nvCxnSpPr>
        <p:spPr>
          <a:xfrm flipV="1">
            <a:off x="7221097" y="1232209"/>
            <a:ext cx="0" cy="253174"/>
          </a:xfrm>
          <a:prstGeom prst="straightConnector1">
            <a:avLst/>
          </a:prstGeom>
          <a:ln w="38100">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583558BD-CFA8-4561-ADE3-CDC0FA7707F9}"/>
              </a:ext>
            </a:extLst>
          </p:cNvPr>
          <p:cNvCxnSpPr/>
          <p:nvPr/>
        </p:nvCxnSpPr>
        <p:spPr>
          <a:xfrm flipV="1">
            <a:off x="3041201" y="1232209"/>
            <a:ext cx="0" cy="253174"/>
          </a:xfrm>
          <a:prstGeom prst="straightConnector1">
            <a:avLst/>
          </a:prstGeom>
          <a:ln w="381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A16F385D-AA27-4D95-B149-055F77D9AD77}"/>
              </a:ext>
            </a:extLst>
          </p:cNvPr>
          <p:cNvCxnSpPr/>
          <p:nvPr/>
        </p:nvCxnSpPr>
        <p:spPr>
          <a:xfrm flipV="1">
            <a:off x="5405977" y="1232209"/>
            <a:ext cx="0" cy="253174"/>
          </a:xfrm>
          <a:prstGeom prst="straightConnector1">
            <a:avLst/>
          </a:prstGeom>
          <a:ln w="381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81E7D564-CEC1-450F-8A8C-5A9CAD98D8CB}"/>
              </a:ext>
            </a:extLst>
          </p:cNvPr>
          <p:cNvCxnSpPr/>
          <p:nvPr/>
        </p:nvCxnSpPr>
        <p:spPr>
          <a:xfrm flipV="1">
            <a:off x="7885480" y="1232209"/>
            <a:ext cx="0" cy="253174"/>
          </a:xfrm>
          <a:prstGeom prst="straightConnector1">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6DEB6952-21BD-48B1-9FE3-E2A4BB1C6BEC}"/>
              </a:ext>
            </a:extLst>
          </p:cNvPr>
          <p:cNvCxnSpPr/>
          <p:nvPr/>
        </p:nvCxnSpPr>
        <p:spPr>
          <a:xfrm flipV="1">
            <a:off x="3239431" y="1232209"/>
            <a:ext cx="0" cy="253174"/>
          </a:xfrm>
          <a:prstGeom prst="straightConnector1">
            <a:avLst/>
          </a:prstGeom>
          <a:ln w="38100">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637EB16D-B777-4C34-BDBF-1333AA84C7AC}"/>
              </a:ext>
            </a:extLst>
          </p:cNvPr>
          <p:cNvCxnSpPr/>
          <p:nvPr/>
        </p:nvCxnSpPr>
        <p:spPr>
          <a:xfrm flipV="1">
            <a:off x="5604207" y="1232209"/>
            <a:ext cx="0" cy="253174"/>
          </a:xfrm>
          <a:prstGeom prst="straightConnector1">
            <a:avLst/>
          </a:prstGeom>
          <a:ln w="38100">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7302380B-87EE-49F3-8CF3-00378237BC69}"/>
              </a:ext>
            </a:extLst>
          </p:cNvPr>
          <p:cNvCxnSpPr/>
          <p:nvPr/>
        </p:nvCxnSpPr>
        <p:spPr>
          <a:xfrm flipV="1">
            <a:off x="8083710" y="1232209"/>
            <a:ext cx="0" cy="253174"/>
          </a:xfrm>
          <a:prstGeom prst="straightConnector1">
            <a:avLst/>
          </a:prstGeom>
          <a:ln w="12700">
            <a:solidFill>
              <a:schemeClr val="tx2"/>
            </a:solidFill>
            <a:headEnd type="triangl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9885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Object 36" hidden="1">
            <a:extLst>
              <a:ext uri="{FF2B5EF4-FFF2-40B4-BE49-F238E27FC236}">
                <a16:creationId xmlns:a16="http://schemas.microsoft.com/office/drawing/2014/main" id="{C91C2BD6-3A39-49DF-B347-DD258F11D46C}"/>
              </a:ext>
            </a:extLst>
          </p:cNvPr>
          <p:cNvGraphicFramePr>
            <a:graphicFrameLocks noChangeAspect="1"/>
          </p:cNvGraphicFramePr>
          <p:nvPr>
            <p:custDataLst>
              <p:tags r:id="rId2"/>
            </p:custDataLst>
            <p:extLst>
              <p:ext uri="{D42A27DB-BD31-4B8C-83A1-F6EECF244321}">
                <p14:modId xmlns:p14="http://schemas.microsoft.com/office/powerpoint/2010/main" val="11740928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5" imgW="526" imgH="526" progId="TCLayout.ActiveDocument.1">
                  <p:embed/>
                </p:oleObj>
              </mc:Choice>
              <mc:Fallback>
                <p:oleObj name="think-cell Slide" r:id="rId5" imgW="526" imgH="526" progId="TCLayout.ActiveDocument.1">
                  <p:embed/>
                  <p:pic>
                    <p:nvPicPr>
                      <p:cNvPr id="37" name="Object 36" hidden="1">
                        <a:extLst>
                          <a:ext uri="{FF2B5EF4-FFF2-40B4-BE49-F238E27FC236}">
                            <a16:creationId xmlns:a16="http://schemas.microsoft.com/office/drawing/2014/main" id="{C91C2BD6-3A39-49DF-B347-DD258F11D46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D9DAD28-6A2C-4281-B00C-F601B1FA732C}"/>
              </a:ext>
            </a:extLst>
          </p:cNvPr>
          <p:cNvSpPr/>
          <p:nvPr>
            <p:custDataLst>
              <p:tags r:id="rId3"/>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fi-FI" sz="2400" dirty="0">
              <a:latin typeface="Arial Black" panose="020B0A04020102020204" pitchFamily="34" charset="0"/>
              <a:ea typeface="+mj-ea"/>
              <a:sym typeface="Arial Black" panose="020B0A04020102020204" pitchFamily="34" charset="0"/>
            </a:endParaRPr>
          </a:p>
        </p:txBody>
      </p:sp>
      <p:sp>
        <p:nvSpPr>
          <p:cNvPr id="2" name="Title 1">
            <a:extLst>
              <a:ext uri="{FF2B5EF4-FFF2-40B4-BE49-F238E27FC236}">
                <a16:creationId xmlns:a16="http://schemas.microsoft.com/office/drawing/2014/main" id="{DB47D768-48C9-467F-BCEF-A3EE633373FB}"/>
              </a:ext>
            </a:extLst>
          </p:cNvPr>
          <p:cNvSpPr>
            <a:spLocks noGrp="1"/>
          </p:cNvSpPr>
          <p:nvPr>
            <p:ph type="title"/>
          </p:nvPr>
        </p:nvSpPr>
        <p:spPr>
          <a:xfrm>
            <a:off x="539551" y="267494"/>
            <a:ext cx="8136905" cy="864096"/>
          </a:xfrm>
        </p:spPr>
        <p:txBody>
          <a:bodyPr/>
          <a:lstStyle/>
          <a:p>
            <a:r>
              <a:rPr lang="fi-FI" dirty="0" err="1">
                <a:solidFill>
                  <a:schemeClr val="bg2">
                    <a:lumMod val="50000"/>
                  </a:schemeClr>
                </a:solidFill>
              </a:rPr>
              <a:t>Pilot</a:t>
            </a:r>
            <a:r>
              <a:rPr lang="fi-FI" dirty="0">
                <a:solidFill>
                  <a:schemeClr val="bg2">
                    <a:lumMod val="50000"/>
                  </a:schemeClr>
                </a:solidFill>
              </a:rPr>
              <a:t> Project n </a:t>
            </a:r>
            <a:r>
              <a:rPr lang="fi-FI" dirty="0" err="1">
                <a:solidFill>
                  <a:schemeClr val="accent1"/>
                </a:solidFill>
              </a:rPr>
              <a:t>creates</a:t>
            </a:r>
            <a:r>
              <a:rPr lang="fi-FI" dirty="0">
                <a:solidFill>
                  <a:schemeClr val="accent1"/>
                </a:solidFill>
              </a:rPr>
              <a:t> </a:t>
            </a:r>
            <a:r>
              <a:rPr lang="fi-FI" dirty="0" err="1">
                <a:solidFill>
                  <a:schemeClr val="accent1"/>
                </a:solidFill>
              </a:rPr>
              <a:t>alternative</a:t>
            </a:r>
            <a:r>
              <a:rPr lang="fi-FI" dirty="0">
                <a:solidFill>
                  <a:schemeClr val="accent1"/>
                </a:solidFill>
              </a:rPr>
              <a:t> and </a:t>
            </a:r>
            <a:br>
              <a:rPr lang="fi-FI" dirty="0">
                <a:solidFill>
                  <a:schemeClr val="accent1"/>
                </a:solidFill>
              </a:rPr>
            </a:br>
            <a:r>
              <a:rPr lang="fi-FI" dirty="0" err="1">
                <a:solidFill>
                  <a:schemeClr val="accent1"/>
                </a:solidFill>
              </a:rPr>
              <a:t>adds</a:t>
            </a:r>
            <a:r>
              <a:rPr lang="fi-FI" dirty="0">
                <a:solidFill>
                  <a:schemeClr val="accent1"/>
                </a:solidFill>
              </a:rPr>
              <a:t> </a:t>
            </a:r>
            <a:r>
              <a:rPr lang="fi-FI" dirty="0" err="1">
                <a:solidFill>
                  <a:schemeClr val="accent1"/>
                </a:solidFill>
              </a:rPr>
              <a:t>its</a:t>
            </a:r>
            <a:r>
              <a:rPr lang="fi-FI" dirty="0">
                <a:solidFill>
                  <a:schemeClr val="accent1"/>
                </a:solidFill>
              </a:rPr>
              <a:t> </a:t>
            </a:r>
            <a:r>
              <a:rPr lang="fi-FI" dirty="0" err="1">
                <a:solidFill>
                  <a:schemeClr val="accent1"/>
                </a:solidFill>
              </a:rPr>
              <a:t>own</a:t>
            </a:r>
            <a:r>
              <a:rPr lang="fi-FI" dirty="0">
                <a:solidFill>
                  <a:schemeClr val="accent1"/>
                </a:solidFill>
              </a:rPr>
              <a:t>. IHAN</a:t>
            </a:r>
            <a:r>
              <a:rPr lang="fi-FI" baseline="30000" dirty="0">
                <a:solidFill>
                  <a:schemeClr val="accent1"/>
                </a:solidFill>
              </a:rPr>
              <a:t>®</a:t>
            </a:r>
            <a:r>
              <a:rPr lang="fi-FI" dirty="0">
                <a:solidFill>
                  <a:schemeClr val="accent1"/>
                </a:solidFill>
              </a:rPr>
              <a:t> Service </a:t>
            </a:r>
            <a:r>
              <a:rPr lang="fi-FI" dirty="0" err="1">
                <a:solidFill>
                  <a:schemeClr val="accent1"/>
                </a:solidFill>
              </a:rPr>
              <a:t>layer</a:t>
            </a:r>
            <a:r>
              <a:rPr lang="fi-FI" dirty="0">
                <a:solidFill>
                  <a:schemeClr val="accent1"/>
                </a:solidFill>
              </a:rPr>
              <a:t> </a:t>
            </a:r>
            <a:r>
              <a:rPr lang="fi-FI" dirty="0" err="1">
                <a:solidFill>
                  <a:schemeClr val="accent1"/>
                </a:solidFill>
              </a:rPr>
              <a:t>complete</a:t>
            </a:r>
            <a:endParaRPr lang="fi-FI" dirty="0">
              <a:solidFill>
                <a:schemeClr val="bg2">
                  <a:lumMod val="50000"/>
                </a:schemeClr>
              </a:solidFill>
            </a:endParaRPr>
          </a:p>
        </p:txBody>
      </p:sp>
      <p:graphicFrame>
        <p:nvGraphicFramePr>
          <p:cNvPr id="41" name="Table 40">
            <a:extLst>
              <a:ext uri="{FF2B5EF4-FFF2-40B4-BE49-F238E27FC236}">
                <a16:creationId xmlns:a16="http://schemas.microsoft.com/office/drawing/2014/main" id="{37420473-36B1-4A94-A4EB-2F5B4215BD39}"/>
              </a:ext>
            </a:extLst>
          </p:cNvPr>
          <p:cNvGraphicFramePr>
            <a:graphicFrameLocks noGrp="1"/>
          </p:cNvGraphicFramePr>
          <p:nvPr/>
        </p:nvGraphicFramePr>
        <p:xfrm>
          <a:off x="84830" y="1586003"/>
          <a:ext cx="8831814" cy="2932719"/>
        </p:xfrm>
        <a:graphic>
          <a:graphicData uri="http://schemas.openxmlformats.org/drawingml/2006/table">
            <a:tbl>
              <a:tblPr firstRow="1" bandRow="1">
                <a:tableStyleId>{5940675A-B579-460E-94D1-54222C63F5DA}</a:tableStyleId>
              </a:tblPr>
              <a:tblGrid>
                <a:gridCol w="1296000">
                  <a:extLst>
                    <a:ext uri="{9D8B030D-6E8A-4147-A177-3AD203B41FA5}">
                      <a16:colId xmlns:a16="http://schemas.microsoft.com/office/drawing/2014/main" val="1863843537"/>
                    </a:ext>
                  </a:extLst>
                </a:gridCol>
                <a:gridCol w="2511938">
                  <a:extLst>
                    <a:ext uri="{9D8B030D-6E8A-4147-A177-3AD203B41FA5}">
                      <a16:colId xmlns:a16="http://schemas.microsoft.com/office/drawing/2014/main" val="3406997373"/>
                    </a:ext>
                  </a:extLst>
                </a:gridCol>
                <a:gridCol w="2511938">
                  <a:extLst>
                    <a:ext uri="{9D8B030D-6E8A-4147-A177-3AD203B41FA5}">
                      <a16:colId xmlns:a16="http://schemas.microsoft.com/office/drawing/2014/main" val="3978671363"/>
                    </a:ext>
                  </a:extLst>
                </a:gridCol>
                <a:gridCol w="2511938">
                  <a:extLst>
                    <a:ext uri="{9D8B030D-6E8A-4147-A177-3AD203B41FA5}">
                      <a16:colId xmlns:a16="http://schemas.microsoft.com/office/drawing/2014/main" val="967560093"/>
                    </a:ext>
                  </a:extLst>
                </a:gridCol>
              </a:tblGrid>
              <a:tr h="356604">
                <a:tc>
                  <a:txBody>
                    <a:bodyPr/>
                    <a:lstStyle/>
                    <a:p>
                      <a:endParaRPr lang="fi-FI"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fi-FI" dirty="0" err="1">
                          <a:solidFill>
                            <a:schemeClr val="bg1"/>
                          </a:solidFill>
                          <a:latin typeface="+mj-lt"/>
                        </a:rPr>
                        <a:t>End</a:t>
                      </a:r>
                      <a:r>
                        <a:rPr lang="fi-FI" dirty="0">
                          <a:solidFill>
                            <a:schemeClr val="bg1"/>
                          </a:solidFill>
                          <a:latin typeface="+mj-lt"/>
                        </a:rPr>
                        <a:t> User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algn="ctr"/>
                      <a:r>
                        <a:rPr lang="fi-FI" dirty="0">
                          <a:solidFill>
                            <a:schemeClr val="bg1"/>
                          </a:solidFill>
                          <a:latin typeface="+mj-lt"/>
                        </a:rPr>
                        <a:t>Service Provider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algn="ctr"/>
                      <a:r>
                        <a:rPr lang="fi-FI" dirty="0">
                          <a:solidFill>
                            <a:schemeClr val="bg1"/>
                          </a:solidFill>
                          <a:latin typeface="+mj-lt"/>
                        </a:rPr>
                        <a:t>Data Provider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extLst>
                  <a:ext uri="{0D108BD9-81ED-4DB2-BD59-A6C34878D82A}">
                    <a16:rowId xmlns:a16="http://schemas.microsoft.com/office/drawing/2014/main" val="3384125627"/>
                  </a:ext>
                </a:extLst>
              </a:tr>
              <a:tr h="432000">
                <a:tc>
                  <a:txBody>
                    <a:bodyPr/>
                    <a:lstStyle/>
                    <a:p>
                      <a:r>
                        <a:rPr lang="fi-FI" dirty="0">
                          <a:latin typeface="+mj-lt"/>
                        </a:rPr>
                        <a:t>Identity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57613570"/>
                  </a:ext>
                </a:extLst>
              </a:tr>
              <a:tr h="468000">
                <a:tc>
                  <a:txBody>
                    <a:bodyPr/>
                    <a:lstStyle/>
                    <a:p>
                      <a:r>
                        <a:rPr lang="fi-FI" dirty="0">
                          <a:latin typeface="+mj-lt"/>
                        </a:rPr>
                        <a:t>Data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83859543"/>
                  </a:ext>
                </a:extLst>
              </a:tr>
              <a:tr h="468000">
                <a:tc>
                  <a:txBody>
                    <a:bodyPr/>
                    <a:lstStyle/>
                    <a:p>
                      <a:r>
                        <a:rPr lang="fi-FI" dirty="0" err="1">
                          <a:latin typeface="+mj-lt"/>
                        </a:rPr>
                        <a:t>Consent</a:t>
                      </a:r>
                      <a:endParaRPr lang="fi-FI" dirty="0">
                        <a:latin typeface="+mj-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53682557"/>
                  </a:ext>
                </a:extLst>
              </a:tr>
              <a:tr h="648000">
                <a:tc>
                  <a:txBody>
                    <a:bodyPr/>
                    <a:lstStyle/>
                    <a:p>
                      <a:r>
                        <a:rPr lang="fi-FI" dirty="0">
                          <a:latin typeface="+mj-lt"/>
                        </a:rPr>
                        <a:t>Services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19527496"/>
                  </a:ext>
                </a:extLst>
              </a:tr>
              <a:tr h="550959">
                <a:tc>
                  <a:txBody>
                    <a:bodyPr/>
                    <a:lstStyle/>
                    <a:p>
                      <a:r>
                        <a:rPr lang="fi-FI" dirty="0" err="1">
                          <a:latin typeface="+mj-lt"/>
                        </a:rPr>
                        <a:t>Log</a:t>
                      </a:r>
                      <a:endParaRPr lang="fi-FI" dirty="0">
                        <a:latin typeface="+mj-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35319174"/>
                  </a:ext>
                </a:extLst>
              </a:tr>
            </a:tbl>
          </a:graphicData>
        </a:graphic>
      </p:graphicFrame>
      <p:sp>
        <p:nvSpPr>
          <p:cNvPr id="51" name="TextBox 50">
            <a:extLst>
              <a:ext uri="{FF2B5EF4-FFF2-40B4-BE49-F238E27FC236}">
                <a16:creationId xmlns:a16="http://schemas.microsoft.com/office/drawing/2014/main" id="{412C5802-ADA2-419F-A7C0-6D6F619B0423}"/>
              </a:ext>
            </a:extLst>
          </p:cNvPr>
          <p:cNvSpPr txBox="1"/>
          <p:nvPr/>
        </p:nvSpPr>
        <p:spPr>
          <a:xfrm>
            <a:off x="2099972" y="2016627"/>
            <a:ext cx="1260000" cy="234286"/>
          </a:xfrm>
          <a:prstGeom prst="rect">
            <a:avLst/>
          </a:prstGeom>
          <a:solidFill>
            <a:schemeClr val="accent2"/>
          </a:solidFill>
          <a:ln>
            <a:solidFill>
              <a:schemeClr val="accent2"/>
            </a:solidFill>
          </a:ln>
        </p:spPr>
        <p:txBody>
          <a:bodyPr wrap="none" lIns="36000" tIns="36000" rIns="36000" bIns="36000" rtlCol="0">
            <a:spAutoFit/>
          </a:bodyPr>
          <a:lstStyle/>
          <a:p>
            <a:r>
              <a:rPr lang="fi-FI" sz="1050" b="0" i="0" dirty="0" err="1">
                <a:solidFill>
                  <a:schemeClr val="bg1"/>
                </a:solidFill>
                <a:latin typeface="+mn-lt"/>
              </a:rPr>
              <a:t>Wallet</a:t>
            </a:r>
            <a:r>
              <a:rPr lang="fi-FI" sz="1050" b="0" i="0" dirty="0">
                <a:solidFill>
                  <a:schemeClr val="bg1"/>
                </a:solidFill>
                <a:latin typeface="+mn-lt"/>
              </a:rPr>
              <a:t> of </a:t>
            </a:r>
            <a:r>
              <a:rPr lang="fi-FI" sz="1050" b="0" i="0" dirty="0" err="1">
                <a:solidFill>
                  <a:schemeClr val="bg1"/>
                </a:solidFill>
                <a:latin typeface="+mn-lt"/>
              </a:rPr>
              <a:t>identifiers</a:t>
            </a:r>
            <a:endParaRPr lang="fi-FI" sz="1050" b="0" i="0" dirty="0">
              <a:solidFill>
                <a:schemeClr val="bg1"/>
              </a:solidFill>
              <a:latin typeface="+mn-lt"/>
            </a:endParaRPr>
          </a:p>
        </p:txBody>
      </p:sp>
      <p:sp>
        <p:nvSpPr>
          <p:cNvPr id="52" name="TextBox 51">
            <a:extLst>
              <a:ext uri="{FF2B5EF4-FFF2-40B4-BE49-F238E27FC236}">
                <a16:creationId xmlns:a16="http://schemas.microsoft.com/office/drawing/2014/main" id="{96F0FE4C-10CB-4031-BAF7-8C7AAA7FBF2B}"/>
              </a:ext>
            </a:extLst>
          </p:cNvPr>
          <p:cNvSpPr txBox="1"/>
          <p:nvPr/>
        </p:nvSpPr>
        <p:spPr>
          <a:xfrm>
            <a:off x="4375100" y="3683455"/>
            <a:ext cx="1500979" cy="234286"/>
          </a:xfrm>
          <a:prstGeom prst="rect">
            <a:avLst/>
          </a:prstGeom>
          <a:solidFill>
            <a:schemeClr val="bg2">
              <a:lumMod val="50000"/>
            </a:schemeClr>
          </a:solidFill>
          <a:ln>
            <a:solidFill>
              <a:schemeClr val="bg2">
                <a:lumMod val="50000"/>
              </a:schemeClr>
            </a:solidFill>
          </a:ln>
        </p:spPr>
        <p:txBody>
          <a:bodyPr wrap="none" lIns="36000" tIns="36000" rIns="36000" bIns="36000" rtlCol="0">
            <a:spAutoFit/>
          </a:bodyPr>
          <a:lstStyle/>
          <a:p>
            <a:r>
              <a:rPr lang="fi-FI" sz="1050" b="0" i="0" dirty="0">
                <a:solidFill>
                  <a:schemeClr val="bg1"/>
                </a:solidFill>
                <a:latin typeface="+mn-lt"/>
              </a:rPr>
              <a:t>Public Service Directory</a:t>
            </a:r>
          </a:p>
        </p:txBody>
      </p:sp>
      <p:sp>
        <p:nvSpPr>
          <p:cNvPr id="53" name="TextBox 52">
            <a:extLst>
              <a:ext uri="{FF2B5EF4-FFF2-40B4-BE49-F238E27FC236}">
                <a16:creationId xmlns:a16="http://schemas.microsoft.com/office/drawing/2014/main" id="{77170382-0B70-4F9F-A1DF-7E15409A6EF3}"/>
              </a:ext>
            </a:extLst>
          </p:cNvPr>
          <p:cNvSpPr txBox="1"/>
          <p:nvPr/>
        </p:nvSpPr>
        <p:spPr>
          <a:xfrm>
            <a:off x="1887310" y="3396919"/>
            <a:ext cx="1685324" cy="234286"/>
          </a:xfrm>
          <a:prstGeom prst="rect">
            <a:avLst/>
          </a:prstGeom>
          <a:solidFill>
            <a:schemeClr val="bg2">
              <a:lumMod val="50000"/>
            </a:schemeClr>
          </a:solidFill>
          <a:ln>
            <a:solidFill>
              <a:schemeClr val="bg2">
                <a:lumMod val="50000"/>
              </a:schemeClr>
            </a:solidFill>
          </a:ln>
        </p:spPr>
        <p:txBody>
          <a:bodyPr wrap="none" lIns="36000" tIns="36000" rIns="36000" bIns="36000" rtlCol="0">
            <a:spAutoFit/>
          </a:bodyPr>
          <a:lstStyle/>
          <a:p>
            <a:r>
              <a:rPr lang="fi-FI" sz="1050" b="0" i="0" dirty="0" err="1">
                <a:solidFill>
                  <a:schemeClr val="bg1"/>
                </a:solidFill>
                <a:latin typeface="+mn-lt"/>
              </a:rPr>
              <a:t>End</a:t>
            </a:r>
            <a:r>
              <a:rPr lang="fi-FI" sz="1050" b="0" i="0" dirty="0">
                <a:solidFill>
                  <a:schemeClr val="bg1"/>
                </a:solidFill>
                <a:latin typeface="+mn-lt"/>
              </a:rPr>
              <a:t> User Service Directory</a:t>
            </a:r>
          </a:p>
        </p:txBody>
      </p:sp>
      <p:sp>
        <p:nvSpPr>
          <p:cNvPr id="56" name="TextBox 55">
            <a:extLst>
              <a:ext uri="{FF2B5EF4-FFF2-40B4-BE49-F238E27FC236}">
                <a16:creationId xmlns:a16="http://schemas.microsoft.com/office/drawing/2014/main" id="{5C37581B-9D32-4EEB-B74C-0477DDC0DF2E}"/>
              </a:ext>
            </a:extLst>
          </p:cNvPr>
          <p:cNvSpPr txBox="1"/>
          <p:nvPr/>
        </p:nvSpPr>
        <p:spPr>
          <a:xfrm>
            <a:off x="4096178" y="3396919"/>
            <a:ext cx="2102105" cy="234286"/>
          </a:xfrm>
          <a:prstGeom prst="rect">
            <a:avLst/>
          </a:prstGeom>
          <a:solidFill>
            <a:schemeClr val="bg2">
              <a:lumMod val="50000"/>
            </a:schemeClr>
          </a:solidFill>
          <a:ln>
            <a:solidFill>
              <a:schemeClr val="bg2">
                <a:lumMod val="50000"/>
              </a:schemeClr>
            </a:solidFill>
          </a:ln>
        </p:spPr>
        <p:txBody>
          <a:bodyPr wrap="none" lIns="36000" tIns="36000" rIns="36000" bIns="36000" rtlCol="0">
            <a:spAutoFit/>
          </a:bodyPr>
          <a:lstStyle/>
          <a:p>
            <a:r>
              <a:rPr lang="fi-FI" sz="1050" b="0" i="0" dirty="0">
                <a:solidFill>
                  <a:schemeClr val="bg1"/>
                </a:solidFill>
                <a:latin typeface="+mn-lt"/>
              </a:rPr>
              <a:t>Service Provider Service Directory</a:t>
            </a:r>
          </a:p>
        </p:txBody>
      </p:sp>
      <p:sp>
        <p:nvSpPr>
          <p:cNvPr id="57" name="TextBox 56">
            <a:extLst>
              <a:ext uri="{FF2B5EF4-FFF2-40B4-BE49-F238E27FC236}">
                <a16:creationId xmlns:a16="http://schemas.microsoft.com/office/drawing/2014/main" id="{44F7F00C-7246-4715-B732-7524D88BDCAD}"/>
              </a:ext>
            </a:extLst>
          </p:cNvPr>
          <p:cNvSpPr txBox="1"/>
          <p:nvPr/>
        </p:nvSpPr>
        <p:spPr>
          <a:xfrm>
            <a:off x="1961048" y="2500848"/>
            <a:ext cx="1537848" cy="234286"/>
          </a:xfrm>
          <a:prstGeom prst="rect">
            <a:avLst/>
          </a:prstGeom>
          <a:solidFill>
            <a:schemeClr val="accent3"/>
          </a:solidFill>
          <a:ln>
            <a:solidFill>
              <a:schemeClr val="accent3"/>
            </a:solidFill>
          </a:ln>
        </p:spPr>
        <p:txBody>
          <a:bodyPr wrap="none" lIns="36000" tIns="36000" rIns="36000" bIns="36000" rtlCol="0">
            <a:spAutoFit/>
          </a:bodyPr>
          <a:lstStyle>
            <a:defPPr>
              <a:defRPr lang="fi-FI"/>
            </a:defPPr>
            <a:lvl1pPr>
              <a:defRPr sz="1050" b="0" i="0">
                <a:solidFill>
                  <a:schemeClr val="bg1"/>
                </a:solidFill>
                <a:latin typeface="+mn-lt"/>
              </a:defRPr>
            </a:lvl1pPr>
          </a:lstStyle>
          <a:p>
            <a:r>
              <a:rPr lang="fi-FI" dirty="0" err="1"/>
              <a:t>End</a:t>
            </a:r>
            <a:r>
              <a:rPr lang="fi-FI" dirty="0"/>
              <a:t> User Data Directory</a:t>
            </a:r>
          </a:p>
        </p:txBody>
      </p:sp>
      <p:sp>
        <p:nvSpPr>
          <p:cNvPr id="58" name="TextBox 57">
            <a:extLst>
              <a:ext uri="{FF2B5EF4-FFF2-40B4-BE49-F238E27FC236}">
                <a16:creationId xmlns:a16="http://schemas.microsoft.com/office/drawing/2014/main" id="{F0B94623-1526-4E10-976B-FEEEBF0453A7}"/>
              </a:ext>
            </a:extLst>
          </p:cNvPr>
          <p:cNvSpPr txBox="1"/>
          <p:nvPr/>
        </p:nvSpPr>
        <p:spPr>
          <a:xfrm>
            <a:off x="6795565" y="2500848"/>
            <a:ext cx="1807152" cy="234286"/>
          </a:xfrm>
          <a:prstGeom prst="rect">
            <a:avLst/>
          </a:prstGeom>
          <a:solidFill>
            <a:schemeClr val="accent3"/>
          </a:solidFill>
          <a:ln>
            <a:solidFill>
              <a:schemeClr val="accent3"/>
            </a:solidFill>
          </a:ln>
        </p:spPr>
        <p:txBody>
          <a:bodyPr wrap="none" lIns="36000" tIns="36000" rIns="36000" bIns="36000" rtlCol="0">
            <a:spAutoFit/>
          </a:bodyPr>
          <a:lstStyle>
            <a:defPPr>
              <a:defRPr lang="fi-FI"/>
            </a:defPPr>
            <a:lvl1pPr>
              <a:defRPr sz="1050" b="0" i="0">
                <a:solidFill>
                  <a:schemeClr val="bg1"/>
                </a:solidFill>
                <a:latin typeface="+mn-lt"/>
              </a:defRPr>
            </a:lvl1pPr>
          </a:lstStyle>
          <a:p>
            <a:r>
              <a:rPr lang="fi-FI" dirty="0"/>
              <a:t>Data Provider Data Directory</a:t>
            </a:r>
          </a:p>
        </p:txBody>
      </p:sp>
      <p:sp>
        <p:nvSpPr>
          <p:cNvPr id="59" name="TextBox 58">
            <a:extLst>
              <a:ext uri="{FF2B5EF4-FFF2-40B4-BE49-F238E27FC236}">
                <a16:creationId xmlns:a16="http://schemas.microsoft.com/office/drawing/2014/main" id="{F45057D9-132F-45D6-89CA-2AA43B1BC58C}"/>
              </a:ext>
            </a:extLst>
          </p:cNvPr>
          <p:cNvSpPr txBox="1"/>
          <p:nvPr/>
        </p:nvSpPr>
        <p:spPr>
          <a:xfrm>
            <a:off x="4169916" y="2500848"/>
            <a:ext cx="1954629" cy="234286"/>
          </a:xfrm>
          <a:prstGeom prst="rect">
            <a:avLst/>
          </a:prstGeom>
          <a:solidFill>
            <a:schemeClr val="accent3"/>
          </a:solidFill>
          <a:ln>
            <a:solidFill>
              <a:schemeClr val="accent3"/>
            </a:solidFill>
          </a:ln>
        </p:spPr>
        <p:txBody>
          <a:bodyPr wrap="none" lIns="36000" tIns="36000" rIns="36000" bIns="36000" rtlCol="0">
            <a:spAutoFit/>
          </a:bodyPr>
          <a:lstStyle>
            <a:defPPr>
              <a:defRPr lang="fi-FI"/>
            </a:defPPr>
            <a:lvl1pPr>
              <a:defRPr sz="1050" b="0" i="0">
                <a:solidFill>
                  <a:schemeClr val="bg1"/>
                </a:solidFill>
                <a:latin typeface="+mn-lt"/>
              </a:defRPr>
            </a:lvl1pPr>
          </a:lstStyle>
          <a:p>
            <a:r>
              <a:rPr lang="fi-FI" dirty="0"/>
              <a:t>Service Provider Data Directory</a:t>
            </a:r>
          </a:p>
        </p:txBody>
      </p:sp>
      <p:sp>
        <p:nvSpPr>
          <p:cNvPr id="60" name="TextBox 59">
            <a:extLst>
              <a:ext uri="{FF2B5EF4-FFF2-40B4-BE49-F238E27FC236}">
                <a16:creationId xmlns:a16="http://schemas.microsoft.com/office/drawing/2014/main" id="{539456AD-051B-4530-A604-745C7A357FB3}"/>
              </a:ext>
            </a:extLst>
          </p:cNvPr>
          <p:cNvSpPr txBox="1"/>
          <p:nvPr/>
        </p:nvSpPr>
        <p:spPr>
          <a:xfrm>
            <a:off x="4703716" y="2972104"/>
            <a:ext cx="887029" cy="234286"/>
          </a:xfrm>
          <a:prstGeom prst="rect">
            <a:avLst/>
          </a:prstGeom>
          <a:solidFill>
            <a:srgbClr val="00B0F0"/>
          </a:solidFill>
          <a:ln>
            <a:solidFill>
              <a:srgbClr val="00B0F0"/>
            </a:solidFill>
          </a:ln>
        </p:spPr>
        <p:txBody>
          <a:bodyPr wrap="none" lIns="36000" tIns="36000" rIns="36000" bIns="36000" rtlCol="0">
            <a:spAutoFit/>
          </a:bodyPr>
          <a:lstStyle>
            <a:defPPr>
              <a:defRPr lang="fi-FI"/>
            </a:defPPr>
            <a:lvl1pPr>
              <a:defRPr sz="1050" b="0" i="0">
                <a:latin typeface="+mn-lt"/>
              </a:defRPr>
            </a:lvl1pPr>
          </a:lstStyle>
          <a:p>
            <a:r>
              <a:rPr lang="fi-FI" dirty="0"/>
              <a:t>Service Order</a:t>
            </a:r>
          </a:p>
        </p:txBody>
      </p:sp>
      <p:sp>
        <p:nvSpPr>
          <p:cNvPr id="61" name="TextBox 60">
            <a:extLst>
              <a:ext uri="{FF2B5EF4-FFF2-40B4-BE49-F238E27FC236}">
                <a16:creationId xmlns:a16="http://schemas.microsoft.com/office/drawing/2014/main" id="{4088C7D0-D464-476C-B848-54068A57D094}"/>
              </a:ext>
            </a:extLst>
          </p:cNvPr>
          <p:cNvSpPr txBox="1"/>
          <p:nvPr/>
        </p:nvSpPr>
        <p:spPr>
          <a:xfrm>
            <a:off x="7329365" y="2972104"/>
            <a:ext cx="739552" cy="234286"/>
          </a:xfrm>
          <a:prstGeom prst="rect">
            <a:avLst/>
          </a:prstGeom>
          <a:solidFill>
            <a:srgbClr val="00B0F0"/>
          </a:solidFill>
          <a:ln>
            <a:solidFill>
              <a:srgbClr val="00B0F0"/>
            </a:solidFill>
          </a:ln>
        </p:spPr>
        <p:txBody>
          <a:bodyPr wrap="none" lIns="36000" tIns="36000" rIns="36000" bIns="36000" rtlCol="0">
            <a:spAutoFit/>
          </a:bodyPr>
          <a:lstStyle>
            <a:defPPr>
              <a:defRPr lang="fi-FI"/>
            </a:defPPr>
            <a:lvl1pPr>
              <a:defRPr sz="1050" b="0" i="0">
                <a:latin typeface="+mn-lt"/>
              </a:defRPr>
            </a:lvl1pPr>
          </a:lstStyle>
          <a:p>
            <a:r>
              <a:rPr lang="fi-FI" dirty="0"/>
              <a:t>Data Order</a:t>
            </a:r>
          </a:p>
        </p:txBody>
      </p:sp>
      <p:sp>
        <p:nvSpPr>
          <p:cNvPr id="62" name="TextBox 61">
            <a:extLst>
              <a:ext uri="{FF2B5EF4-FFF2-40B4-BE49-F238E27FC236}">
                <a16:creationId xmlns:a16="http://schemas.microsoft.com/office/drawing/2014/main" id="{8AED0405-A37F-40F9-8472-D4AB7BF67D2D}"/>
              </a:ext>
            </a:extLst>
          </p:cNvPr>
          <p:cNvSpPr txBox="1"/>
          <p:nvPr/>
        </p:nvSpPr>
        <p:spPr>
          <a:xfrm>
            <a:off x="2152607" y="2972104"/>
            <a:ext cx="1154731" cy="234286"/>
          </a:xfrm>
          <a:prstGeom prst="rect">
            <a:avLst/>
          </a:prstGeom>
          <a:solidFill>
            <a:srgbClr val="00B0F0"/>
          </a:solidFill>
          <a:ln>
            <a:solidFill>
              <a:srgbClr val="00B0F0"/>
            </a:solidFill>
          </a:ln>
        </p:spPr>
        <p:txBody>
          <a:bodyPr wrap="none" lIns="36000" tIns="36000" rIns="36000" bIns="36000" rtlCol="0">
            <a:spAutoFit/>
          </a:bodyPr>
          <a:lstStyle/>
          <a:p>
            <a:r>
              <a:rPr lang="fi-FI" sz="1050" b="0" i="0" dirty="0" err="1">
                <a:latin typeface="+mn-lt"/>
              </a:rPr>
              <a:t>Consent</a:t>
            </a:r>
            <a:r>
              <a:rPr lang="fi-FI" sz="1050" b="0" i="0" dirty="0">
                <a:latin typeface="+mn-lt"/>
              </a:rPr>
              <a:t> Directory</a:t>
            </a:r>
          </a:p>
        </p:txBody>
      </p:sp>
      <p:sp>
        <p:nvSpPr>
          <p:cNvPr id="64" name="TextBox 63">
            <a:extLst>
              <a:ext uri="{FF2B5EF4-FFF2-40B4-BE49-F238E27FC236}">
                <a16:creationId xmlns:a16="http://schemas.microsoft.com/office/drawing/2014/main" id="{95ACFBEC-516B-491D-B8AD-75171FFBF7EC}"/>
              </a:ext>
            </a:extLst>
          </p:cNvPr>
          <p:cNvSpPr txBox="1"/>
          <p:nvPr/>
        </p:nvSpPr>
        <p:spPr>
          <a:xfrm>
            <a:off x="2258405" y="4075343"/>
            <a:ext cx="943134" cy="234286"/>
          </a:xfrm>
          <a:prstGeom prst="rect">
            <a:avLst/>
          </a:prstGeom>
          <a:solidFill>
            <a:schemeClr val="accent2"/>
          </a:solidFill>
          <a:ln>
            <a:solidFill>
              <a:schemeClr val="accent2"/>
            </a:solidFill>
          </a:ln>
        </p:spPr>
        <p:txBody>
          <a:bodyPr wrap="none" lIns="36000" tIns="36000" rIns="36000" bIns="36000" rtlCol="0">
            <a:spAutoFit/>
          </a:bodyPr>
          <a:lstStyle>
            <a:defPPr>
              <a:defRPr lang="fi-FI"/>
            </a:defPPr>
            <a:lvl1pPr>
              <a:defRPr sz="1050" b="0" i="0">
                <a:solidFill>
                  <a:schemeClr val="bg1"/>
                </a:solidFill>
                <a:latin typeface="+mn-lt"/>
              </a:defRPr>
            </a:lvl1pPr>
          </a:lstStyle>
          <a:p>
            <a:r>
              <a:rPr lang="fi-FI" dirty="0" err="1"/>
              <a:t>End</a:t>
            </a:r>
            <a:r>
              <a:rPr lang="fi-FI" dirty="0"/>
              <a:t> User </a:t>
            </a:r>
            <a:r>
              <a:rPr lang="fi-FI" dirty="0" err="1"/>
              <a:t>Logs</a:t>
            </a:r>
            <a:endParaRPr lang="fi-FI" dirty="0"/>
          </a:p>
        </p:txBody>
      </p:sp>
      <p:sp>
        <p:nvSpPr>
          <p:cNvPr id="65" name="TextBox 64">
            <a:extLst>
              <a:ext uri="{FF2B5EF4-FFF2-40B4-BE49-F238E27FC236}">
                <a16:creationId xmlns:a16="http://schemas.microsoft.com/office/drawing/2014/main" id="{DCFD3882-B5EE-4D76-9B2A-EADC8C5748E7}"/>
              </a:ext>
            </a:extLst>
          </p:cNvPr>
          <p:cNvSpPr txBox="1"/>
          <p:nvPr/>
        </p:nvSpPr>
        <p:spPr>
          <a:xfrm>
            <a:off x="7092921" y="4075343"/>
            <a:ext cx="1212439" cy="234286"/>
          </a:xfrm>
          <a:prstGeom prst="rect">
            <a:avLst/>
          </a:prstGeom>
          <a:solidFill>
            <a:schemeClr val="bg2">
              <a:lumMod val="50000"/>
            </a:schemeClr>
          </a:solidFill>
          <a:ln>
            <a:solidFill>
              <a:schemeClr val="bg2">
                <a:lumMod val="50000"/>
              </a:schemeClr>
            </a:solidFill>
          </a:ln>
        </p:spPr>
        <p:txBody>
          <a:bodyPr wrap="none" lIns="36000" tIns="36000" rIns="36000" bIns="36000" rtlCol="0">
            <a:spAutoFit/>
          </a:bodyPr>
          <a:lstStyle/>
          <a:p>
            <a:r>
              <a:rPr lang="fi-FI" sz="1050" b="0" i="0" dirty="0">
                <a:solidFill>
                  <a:schemeClr val="bg1"/>
                </a:solidFill>
                <a:latin typeface="+mn-lt"/>
              </a:rPr>
              <a:t>Data Provider </a:t>
            </a:r>
            <a:r>
              <a:rPr lang="fi-FI" sz="1050" b="0" i="0" dirty="0" err="1">
                <a:solidFill>
                  <a:schemeClr val="bg1"/>
                </a:solidFill>
                <a:latin typeface="+mn-lt"/>
              </a:rPr>
              <a:t>Logs</a:t>
            </a:r>
            <a:endParaRPr lang="fi-FI" sz="1050" b="0" i="0" dirty="0">
              <a:solidFill>
                <a:schemeClr val="bg1"/>
              </a:solidFill>
              <a:latin typeface="+mn-lt"/>
            </a:endParaRPr>
          </a:p>
        </p:txBody>
      </p:sp>
      <p:sp>
        <p:nvSpPr>
          <p:cNvPr id="66" name="TextBox 65">
            <a:extLst>
              <a:ext uri="{FF2B5EF4-FFF2-40B4-BE49-F238E27FC236}">
                <a16:creationId xmlns:a16="http://schemas.microsoft.com/office/drawing/2014/main" id="{0DBFE35E-F3A6-433F-A0F3-A0CBBD1F3AB8}"/>
              </a:ext>
            </a:extLst>
          </p:cNvPr>
          <p:cNvSpPr txBox="1"/>
          <p:nvPr/>
        </p:nvSpPr>
        <p:spPr>
          <a:xfrm>
            <a:off x="4467272" y="4075343"/>
            <a:ext cx="1359915" cy="234286"/>
          </a:xfrm>
          <a:prstGeom prst="rect">
            <a:avLst/>
          </a:prstGeom>
          <a:solidFill>
            <a:srgbClr val="00B0F0"/>
          </a:solidFill>
          <a:ln>
            <a:solidFill>
              <a:srgbClr val="00B0F0"/>
            </a:solidFill>
          </a:ln>
        </p:spPr>
        <p:txBody>
          <a:bodyPr wrap="none" lIns="36000" tIns="36000" rIns="36000" bIns="36000" rtlCol="0">
            <a:spAutoFit/>
          </a:bodyPr>
          <a:lstStyle>
            <a:defPPr>
              <a:defRPr lang="fi-FI"/>
            </a:defPPr>
            <a:lvl1pPr>
              <a:defRPr sz="1050" b="0" i="0">
                <a:latin typeface="+mn-lt"/>
              </a:defRPr>
            </a:lvl1pPr>
          </a:lstStyle>
          <a:p>
            <a:r>
              <a:rPr lang="fi-FI" dirty="0"/>
              <a:t>Service Provider </a:t>
            </a:r>
            <a:r>
              <a:rPr lang="fi-FI" dirty="0" err="1"/>
              <a:t>Logs</a:t>
            </a:r>
            <a:endParaRPr lang="fi-FI" dirty="0"/>
          </a:p>
        </p:txBody>
      </p:sp>
      <p:sp>
        <p:nvSpPr>
          <p:cNvPr id="34" name="TextBox 33">
            <a:extLst>
              <a:ext uri="{FF2B5EF4-FFF2-40B4-BE49-F238E27FC236}">
                <a16:creationId xmlns:a16="http://schemas.microsoft.com/office/drawing/2014/main" id="{57464C9B-178F-40BE-9F40-68DCD5A7A648}"/>
              </a:ext>
            </a:extLst>
          </p:cNvPr>
          <p:cNvSpPr txBox="1"/>
          <p:nvPr/>
        </p:nvSpPr>
        <p:spPr>
          <a:xfrm>
            <a:off x="2160902" y="2057314"/>
            <a:ext cx="1260000" cy="234286"/>
          </a:xfrm>
          <a:prstGeom prst="rect">
            <a:avLst/>
          </a:prstGeom>
          <a:solidFill>
            <a:schemeClr val="accent3"/>
          </a:solidFill>
          <a:ln>
            <a:solidFill>
              <a:schemeClr val="accent3"/>
            </a:solidFill>
          </a:ln>
        </p:spPr>
        <p:txBody>
          <a:bodyPr wrap="none" lIns="36000" tIns="36000" rIns="36000" bIns="36000" rtlCol="0">
            <a:spAutoFit/>
          </a:bodyPr>
          <a:lstStyle/>
          <a:p>
            <a:r>
              <a:rPr lang="fi-FI" sz="1050" b="0" i="0" dirty="0" err="1">
                <a:solidFill>
                  <a:schemeClr val="bg1"/>
                </a:solidFill>
                <a:latin typeface="+mn-lt"/>
              </a:rPr>
              <a:t>Wallet</a:t>
            </a:r>
            <a:r>
              <a:rPr lang="fi-FI" sz="1050" b="0" i="0" dirty="0">
                <a:solidFill>
                  <a:schemeClr val="bg1"/>
                </a:solidFill>
                <a:latin typeface="+mn-lt"/>
              </a:rPr>
              <a:t> of </a:t>
            </a:r>
            <a:r>
              <a:rPr lang="fi-FI" sz="1050" b="0" i="0" dirty="0" err="1">
                <a:solidFill>
                  <a:schemeClr val="bg1"/>
                </a:solidFill>
                <a:latin typeface="+mn-lt"/>
              </a:rPr>
              <a:t>identifiers</a:t>
            </a:r>
            <a:endParaRPr lang="fi-FI" sz="1050" b="0" i="0" dirty="0">
              <a:solidFill>
                <a:schemeClr val="bg1"/>
              </a:solidFill>
              <a:latin typeface="+mn-lt"/>
            </a:endParaRPr>
          </a:p>
        </p:txBody>
      </p:sp>
      <p:sp>
        <p:nvSpPr>
          <p:cNvPr id="35" name="TextBox 34">
            <a:extLst>
              <a:ext uri="{FF2B5EF4-FFF2-40B4-BE49-F238E27FC236}">
                <a16:creationId xmlns:a16="http://schemas.microsoft.com/office/drawing/2014/main" id="{A41B3BBC-5FE1-490C-8DB7-61E0C56AAC07}"/>
              </a:ext>
            </a:extLst>
          </p:cNvPr>
          <p:cNvSpPr txBox="1"/>
          <p:nvPr/>
        </p:nvSpPr>
        <p:spPr>
          <a:xfrm>
            <a:off x="2319335" y="4116030"/>
            <a:ext cx="943134" cy="234286"/>
          </a:xfrm>
          <a:prstGeom prst="rect">
            <a:avLst/>
          </a:prstGeom>
          <a:solidFill>
            <a:schemeClr val="accent3"/>
          </a:solidFill>
          <a:ln>
            <a:solidFill>
              <a:schemeClr val="accent3"/>
            </a:solidFill>
          </a:ln>
        </p:spPr>
        <p:txBody>
          <a:bodyPr wrap="none" lIns="36000" tIns="36000" rIns="36000" bIns="36000" rtlCol="0">
            <a:spAutoFit/>
          </a:bodyPr>
          <a:lstStyle>
            <a:defPPr>
              <a:defRPr lang="fi-FI"/>
            </a:defPPr>
            <a:lvl1pPr>
              <a:defRPr sz="1050" b="0" i="0">
                <a:solidFill>
                  <a:schemeClr val="bg1"/>
                </a:solidFill>
                <a:latin typeface="+mn-lt"/>
              </a:defRPr>
            </a:lvl1pPr>
          </a:lstStyle>
          <a:p>
            <a:r>
              <a:rPr lang="fi-FI" dirty="0" err="1"/>
              <a:t>End</a:t>
            </a:r>
            <a:r>
              <a:rPr lang="fi-FI" dirty="0"/>
              <a:t> User </a:t>
            </a:r>
            <a:r>
              <a:rPr lang="fi-FI" dirty="0" err="1"/>
              <a:t>Logs</a:t>
            </a:r>
            <a:endParaRPr lang="fi-FI" dirty="0"/>
          </a:p>
        </p:txBody>
      </p:sp>
      <p:sp>
        <p:nvSpPr>
          <p:cNvPr id="38" name="TextBox 37">
            <a:extLst>
              <a:ext uri="{FF2B5EF4-FFF2-40B4-BE49-F238E27FC236}">
                <a16:creationId xmlns:a16="http://schemas.microsoft.com/office/drawing/2014/main" id="{6C98A484-6B2C-49D1-BD15-D4750542E3D4}"/>
              </a:ext>
            </a:extLst>
          </p:cNvPr>
          <p:cNvSpPr txBox="1"/>
          <p:nvPr/>
        </p:nvSpPr>
        <p:spPr>
          <a:xfrm>
            <a:off x="6869304" y="2541535"/>
            <a:ext cx="1807152" cy="234286"/>
          </a:xfrm>
          <a:prstGeom prst="rect">
            <a:avLst/>
          </a:prstGeom>
          <a:solidFill>
            <a:schemeClr val="bg2">
              <a:lumMod val="50000"/>
            </a:schemeClr>
          </a:solidFill>
          <a:ln>
            <a:solidFill>
              <a:schemeClr val="bg2">
                <a:lumMod val="50000"/>
              </a:schemeClr>
            </a:solidFill>
          </a:ln>
        </p:spPr>
        <p:txBody>
          <a:bodyPr wrap="none" lIns="36000" tIns="36000" rIns="36000" bIns="36000" rtlCol="0">
            <a:spAutoFit/>
          </a:bodyPr>
          <a:lstStyle>
            <a:defPPr>
              <a:defRPr lang="fi-FI"/>
            </a:defPPr>
            <a:lvl1pPr>
              <a:defRPr sz="1050" b="0" i="0">
                <a:solidFill>
                  <a:schemeClr val="bg1"/>
                </a:solidFill>
                <a:latin typeface="+mn-lt"/>
              </a:defRPr>
            </a:lvl1pPr>
          </a:lstStyle>
          <a:p>
            <a:r>
              <a:rPr lang="fi-FI" dirty="0"/>
              <a:t>Data Provider Data Directory</a:t>
            </a:r>
          </a:p>
        </p:txBody>
      </p:sp>
      <p:sp>
        <p:nvSpPr>
          <p:cNvPr id="39" name="TextBox 38">
            <a:extLst>
              <a:ext uri="{FF2B5EF4-FFF2-40B4-BE49-F238E27FC236}">
                <a16:creationId xmlns:a16="http://schemas.microsoft.com/office/drawing/2014/main" id="{9026ED8C-2C37-4C08-8E0E-F39D4C943F81}"/>
              </a:ext>
            </a:extLst>
          </p:cNvPr>
          <p:cNvSpPr txBox="1"/>
          <p:nvPr/>
        </p:nvSpPr>
        <p:spPr>
          <a:xfrm>
            <a:off x="4243655" y="2541535"/>
            <a:ext cx="1954629" cy="234286"/>
          </a:xfrm>
          <a:prstGeom prst="rect">
            <a:avLst/>
          </a:prstGeom>
          <a:solidFill>
            <a:schemeClr val="bg2">
              <a:lumMod val="50000"/>
            </a:schemeClr>
          </a:solidFill>
          <a:ln>
            <a:solidFill>
              <a:schemeClr val="bg2">
                <a:lumMod val="50000"/>
              </a:schemeClr>
            </a:solidFill>
          </a:ln>
        </p:spPr>
        <p:txBody>
          <a:bodyPr wrap="none" lIns="36000" tIns="36000" rIns="36000" bIns="36000" rtlCol="0">
            <a:spAutoFit/>
          </a:bodyPr>
          <a:lstStyle>
            <a:defPPr>
              <a:defRPr lang="fi-FI"/>
            </a:defPPr>
            <a:lvl1pPr>
              <a:defRPr sz="1050" b="0" i="0">
                <a:solidFill>
                  <a:schemeClr val="bg1"/>
                </a:solidFill>
                <a:latin typeface="+mn-lt"/>
              </a:defRPr>
            </a:lvl1pPr>
          </a:lstStyle>
          <a:p>
            <a:r>
              <a:rPr lang="fi-FI" dirty="0"/>
              <a:t>Service Provider Data Directory</a:t>
            </a:r>
          </a:p>
        </p:txBody>
      </p:sp>
      <p:cxnSp>
        <p:nvCxnSpPr>
          <p:cNvPr id="43" name="Straight Arrow Connector 42">
            <a:extLst>
              <a:ext uri="{FF2B5EF4-FFF2-40B4-BE49-F238E27FC236}">
                <a16:creationId xmlns:a16="http://schemas.microsoft.com/office/drawing/2014/main" id="{4C21D184-EE35-4D99-8B92-3921B2276558}"/>
              </a:ext>
            </a:extLst>
          </p:cNvPr>
          <p:cNvCxnSpPr/>
          <p:nvPr/>
        </p:nvCxnSpPr>
        <p:spPr>
          <a:xfrm flipV="1">
            <a:off x="2095281" y="1232209"/>
            <a:ext cx="0" cy="253174"/>
          </a:xfrm>
          <a:prstGeom prst="straightConnector1">
            <a:avLst/>
          </a:prstGeom>
          <a:ln w="381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13FD37B8-FCB9-42DB-A18D-B908F41EBD68}"/>
              </a:ext>
            </a:extLst>
          </p:cNvPr>
          <p:cNvCxnSpPr/>
          <p:nvPr/>
        </p:nvCxnSpPr>
        <p:spPr>
          <a:xfrm flipV="1">
            <a:off x="4247398" y="1232209"/>
            <a:ext cx="0" cy="253174"/>
          </a:xfrm>
          <a:prstGeom prst="straightConnector1">
            <a:avLst/>
          </a:prstGeom>
          <a:ln w="381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E98E0F63-2A25-467E-8997-CA1499760BE7}"/>
              </a:ext>
            </a:extLst>
          </p:cNvPr>
          <p:cNvCxnSpPr/>
          <p:nvPr/>
        </p:nvCxnSpPr>
        <p:spPr>
          <a:xfrm flipV="1">
            <a:off x="7022867" y="1232209"/>
            <a:ext cx="0" cy="253174"/>
          </a:xfrm>
          <a:prstGeom prst="straightConnector1">
            <a:avLst/>
          </a:prstGeom>
          <a:ln w="381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CD8D72E9-5740-4316-88DB-16853EE0E53A}"/>
              </a:ext>
            </a:extLst>
          </p:cNvPr>
          <p:cNvCxnSpPr/>
          <p:nvPr/>
        </p:nvCxnSpPr>
        <p:spPr>
          <a:xfrm flipV="1">
            <a:off x="2293511" y="1232209"/>
            <a:ext cx="0" cy="253174"/>
          </a:xfrm>
          <a:prstGeom prst="straightConnector1">
            <a:avLst/>
          </a:prstGeom>
          <a:ln w="38100">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C4A2240D-4133-434F-9306-583B09F45D37}"/>
              </a:ext>
            </a:extLst>
          </p:cNvPr>
          <p:cNvCxnSpPr/>
          <p:nvPr/>
        </p:nvCxnSpPr>
        <p:spPr>
          <a:xfrm flipV="1">
            <a:off x="4445628" y="1232209"/>
            <a:ext cx="0" cy="253174"/>
          </a:xfrm>
          <a:prstGeom prst="straightConnector1">
            <a:avLst/>
          </a:prstGeom>
          <a:ln w="38100">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01B2750F-9FBC-4EDC-9879-80655D311D22}"/>
              </a:ext>
            </a:extLst>
          </p:cNvPr>
          <p:cNvCxnSpPr/>
          <p:nvPr/>
        </p:nvCxnSpPr>
        <p:spPr>
          <a:xfrm flipV="1">
            <a:off x="7221097" y="1232209"/>
            <a:ext cx="0" cy="253174"/>
          </a:xfrm>
          <a:prstGeom prst="straightConnector1">
            <a:avLst/>
          </a:prstGeom>
          <a:ln w="38100">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CFC4538D-C14B-4424-97EF-326D021C9572}"/>
              </a:ext>
            </a:extLst>
          </p:cNvPr>
          <p:cNvCxnSpPr/>
          <p:nvPr/>
        </p:nvCxnSpPr>
        <p:spPr>
          <a:xfrm flipV="1">
            <a:off x="3041201" y="1232209"/>
            <a:ext cx="0" cy="253174"/>
          </a:xfrm>
          <a:prstGeom prst="straightConnector1">
            <a:avLst/>
          </a:prstGeom>
          <a:ln w="381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C6FC04EB-CFA6-4793-9E93-213D30098AEC}"/>
              </a:ext>
            </a:extLst>
          </p:cNvPr>
          <p:cNvCxnSpPr/>
          <p:nvPr/>
        </p:nvCxnSpPr>
        <p:spPr>
          <a:xfrm flipV="1">
            <a:off x="5405977" y="1232209"/>
            <a:ext cx="0" cy="253174"/>
          </a:xfrm>
          <a:prstGeom prst="straightConnector1">
            <a:avLst/>
          </a:prstGeom>
          <a:ln w="381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2C679137-EA14-4D85-A19C-1D3B5CF764D4}"/>
              </a:ext>
            </a:extLst>
          </p:cNvPr>
          <p:cNvCxnSpPr/>
          <p:nvPr/>
        </p:nvCxnSpPr>
        <p:spPr>
          <a:xfrm flipV="1">
            <a:off x="7885480" y="1232209"/>
            <a:ext cx="0" cy="253174"/>
          </a:xfrm>
          <a:prstGeom prst="straightConnector1">
            <a:avLst/>
          </a:prstGeom>
          <a:ln w="381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6EA19CBD-ACF4-4959-AACE-A6B69BAC692B}"/>
              </a:ext>
            </a:extLst>
          </p:cNvPr>
          <p:cNvCxnSpPr/>
          <p:nvPr/>
        </p:nvCxnSpPr>
        <p:spPr>
          <a:xfrm flipV="1">
            <a:off x="3239431" y="1232209"/>
            <a:ext cx="0" cy="253174"/>
          </a:xfrm>
          <a:prstGeom prst="straightConnector1">
            <a:avLst/>
          </a:prstGeom>
          <a:ln w="38100">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41FB3FE4-BEA5-400C-B71F-A328D1F1D966}"/>
              </a:ext>
            </a:extLst>
          </p:cNvPr>
          <p:cNvCxnSpPr/>
          <p:nvPr/>
        </p:nvCxnSpPr>
        <p:spPr>
          <a:xfrm flipV="1">
            <a:off x="5604207" y="1232209"/>
            <a:ext cx="0" cy="253174"/>
          </a:xfrm>
          <a:prstGeom prst="straightConnector1">
            <a:avLst/>
          </a:prstGeom>
          <a:ln w="38100">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8B9BE030-7FE8-4B9F-8DA1-9D2247841D79}"/>
              </a:ext>
            </a:extLst>
          </p:cNvPr>
          <p:cNvCxnSpPr/>
          <p:nvPr/>
        </p:nvCxnSpPr>
        <p:spPr>
          <a:xfrm flipV="1">
            <a:off x="8083710" y="1232209"/>
            <a:ext cx="0" cy="253174"/>
          </a:xfrm>
          <a:prstGeom prst="straightConnector1">
            <a:avLst/>
          </a:prstGeom>
          <a:ln w="38100">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4703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22B81D4-F92E-4A98-AB1F-42D4F9BE65A0}"/>
              </a:ext>
            </a:extLst>
          </p:cNvPr>
          <p:cNvGraphicFramePr>
            <a:graphicFrameLocks noChangeAspect="1"/>
          </p:cNvGraphicFramePr>
          <p:nvPr>
            <p:custDataLst>
              <p:tags r:id="rId2"/>
            </p:custDataLs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3314" name="think-cell Slide" r:id="rId5" imgW="359" imgH="360" progId="TCLayout.ActiveDocument.1">
                  <p:embed/>
                </p:oleObj>
              </mc:Choice>
              <mc:Fallback>
                <p:oleObj name="think-cell Slide" r:id="rId5" imgW="359" imgH="360" progId="TCLayout.ActiveDocument.1">
                  <p:embed/>
                  <p:pic>
                    <p:nvPicPr>
                      <p:cNvPr id="4" name="Object 3" hidden="1">
                        <a:extLst>
                          <a:ext uri="{FF2B5EF4-FFF2-40B4-BE49-F238E27FC236}">
                            <a16:creationId xmlns:a16="http://schemas.microsoft.com/office/drawing/2014/main" id="{022B81D4-F92E-4A98-AB1F-42D4F9BE65A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51137DB-4466-4F8D-9550-FD1271F3354C}"/>
              </a:ext>
            </a:extLst>
          </p:cNvPr>
          <p:cNvSpPr/>
          <p:nvPr>
            <p:custDataLst>
              <p:tags r:id="rId3"/>
            </p:custDataLst>
          </p:nvPr>
        </p:nvSpPr>
        <p:spPr>
          <a:xfrm>
            <a:off x="0" y="0"/>
            <a:ext cx="119063" cy="1190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en-US" sz="2400" dirty="0">
              <a:latin typeface="Arial Black" panose="020B0A04020102020204" pitchFamily="34" charset="0"/>
              <a:ea typeface="+mj-ea"/>
              <a:sym typeface="Arial Black" panose="020B0A04020102020204" pitchFamily="34" charset="0"/>
            </a:endParaRPr>
          </a:p>
        </p:txBody>
      </p:sp>
      <p:sp>
        <p:nvSpPr>
          <p:cNvPr id="2" name="Otsikko 1"/>
          <p:cNvSpPr>
            <a:spLocks noGrp="1"/>
          </p:cNvSpPr>
          <p:nvPr>
            <p:ph type="title"/>
          </p:nvPr>
        </p:nvSpPr>
        <p:spPr>
          <a:xfrm>
            <a:off x="1655676" y="2463739"/>
            <a:ext cx="6048672" cy="1224136"/>
          </a:xfrm>
        </p:spPr>
        <p:txBody>
          <a:bodyPr/>
          <a:lstStyle/>
          <a:p>
            <a:r>
              <a:rPr lang="en-US" dirty="0"/>
              <a:t>For IHAN</a:t>
            </a:r>
            <a:r>
              <a:rPr lang="en-US" baseline="30000" dirty="0"/>
              <a:t>®</a:t>
            </a:r>
            <a:r>
              <a:rPr lang="en-US" dirty="0"/>
              <a:t> pilot projects we are seeking EITHER ALREADY </a:t>
            </a:r>
            <a:r>
              <a:rPr lang="en-US" u="sng" dirty="0">
                <a:solidFill>
                  <a:schemeClr val="accent5">
                    <a:lumMod val="20000"/>
                    <a:lumOff val="80000"/>
                  </a:schemeClr>
                </a:solidFill>
              </a:rPr>
              <a:t>ongoing</a:t>
            </a:r>
            <a:r>
              <a:rPr lang="en-US" dirty="0"/>
              <a:t> projects or projects that are </a:t>
            </a:r>
            <a:br>
              <a:rPr lang="en-US" dirty="0"/>
            </a:br>
            <a:r>
              <a:rPr lang="en-US" dirty="0"/>
              <a:t>ready for a </a:t>
            </a:r>
            <a:r>
              <a:rPr lang="en-US" u="sng" dirty="0">
                <a:solidFill>
                  <a:schemeClr val="accent5">
                    <a:lumMod val="20000"/>
                    <a:lumOff val="80000"/>
                  </a:schemeClr>
                </a:solidFill>
              </a:rPr>
              <a:t>quick</a:t>
            </a:r>
            <a:r>
              <a:rPr lang="en-US" dirty="0"/>
              <a:t> launch.</a:t>
            </a:r>
            <a:endParaRPr lang="fi-FI" dirty="0"/>
          </a:p>
        </p:txBody>
      </p:sp>
    </p:spTree>
    <p:extLst>
      <p:ext uri="{BB962C8B-B14F-4D97-AF65-F5344CB8AC3E}">
        <p14:creationId xmlns:p14="http://schemas.microsoft.com/office/powerpoint/2010/main" val="1787252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57CB278-EAAA-4F8B-BD58-12C517249432}"/>
              </a:ext>
            </a:extLst>
          </p:cNvPr>
          <p:cNvGraphicFramePr>
            <a:graphicFrameLocks noChangeAspect="1"/>
          </p:cNvGraphicFramePr>
          <p:nvPr>
            <p:custDataLst>
              <p:tags r:id="rId2"/>
            </p:custDataLst>
            <p:extLst>
              <p:ext uri="{D42A27DB-BD31-4B8C-83A1-F6EECF244321}">
                <p14:modId xmlns:p14="http://schemas.microsoft.com/office/powerpoint/2010/main" val="15139926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5" imgW="360" imgH="360" progId="TCLayout.ActiveDocument.1">
                  <p:embed/>
                </p:oleObj>
              </mc:Choice>
              <mc:Fallback>
                <p:oleObj name="think-cell Slide" r:id="rId5" imgW="360" imgH="360" progId="TCLayout.ActiveDocument.1">
                  <p:embed/>
                  <p:pic>
                    <p:nvPicPr>
                      <p:cNvPr id="4" name="Object 3" hidden="1">
                        <a:extLst>
                          <a:ext uri="{FF2B5EF4-FFF2-40B4-BE49-F238E27FC236}">
                            <a16:creationId xmlns:a16="http://schemas.microsoft.com/office/drawing/2014/main" id="{257CB278-EAAA-4F8B-BD58-12C51724943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FF47C06-0D74-4858-91F8-B953085C725A}"/>
              </a:ext>
            </a:extLst>
          </p:cNvPr>
          <p:cNvSpPr/>
          <p:nvPr>
            <p:custDataLst>
              <p:tags r:id="rId3"/>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en-GB" sz="2400" dirty="0">
              <a:latin typeface="Arial Black" panose="020B0A04020102020204" pitchFamily="34" charset="0"/>
              <a:ea typeface="+mj-ea"/>
              <a:sym typeface="Arial Black" panose="020B0A04020102020204" pitchFamily="34" charset="0"/>
            </a:endParaRPr>
          </a:p>
        </p:txBody>
      </p:sp>
      <p:sp>
        <p:nvSpPr>
          <p:cNvPr id="2" name="Title 1"/>
          <p:cNvSpPr>
            <a:spLocks noGrp="1"/>
          </p:cNvSpPr>
          <p:nvPr>
            <p:ph type="title"/>
          </p:nvPr>
        </p:nvSpPr>
        <p:spPr/>
        <p:txBody>
          <a:bodyPr/>
          <a:lstStyle/>
          <a:p>
            <a:r>
              <a:rPr lang="en-GB" dirty="0"/>
              <a:t>Workshop groups</a:t>
            </a:r>
          </a:p>
        </p:txBody>
      </p:sp>
      <p:sp>
        <p:nvSpPr>
          <p:cNvPr id="3" name="Text Placeholder 2"/>
          <p:cNvSpPr>
            <a:spLocks noGrp="1"/>
          </p:cNvSpPr>
          <p:nvPr>
            <p:ph type="body" sz="quarter" idx="13"/>
          </p:nvPr>
        </p:nvSpPr>
        <p:spPr/>
        <p:txBody>
          <a:bodyPr/>
          <a:lstStyle/>
          <a:p>
            <a:r>
              <a:rPr lang="en-GB" dirty="0"/>
              <a:t>EIDAS</a:t>
            </a:r>
          </a:p>
          <a:p>
            <a:endParaRPr lang="en-GB" dirty="0"/>
          </a:p>
        </p:txBody>
      </p:sp>
      <p:sp>
        <p:nvSpPr>
          <p:cNvPr id="5" name="Text Placeholder 4"/>
          <p:cNvSpPr>
            <a:spLocks noGrp="1"/>
          </p:cNvSpPr>
          <p:nvPr>
            <p:ph type="body" sz="quarter" idx="15"/>
          </p:nvPr>
        </p:nvSpPr>
        <p:spPr/>
        <p:txBody>
          <a:bodyPr/>
          <a:lstStyle/>
          <a:p>
            <a:r>
              <a:rPr lang="en-GB" dirty="0"/>
              <a:t>IHAN Number</a:t>
            </a:r>
          </a:p>
        </p:txBody>
      </p:sp>
      <p:sp>
        <p:nvSpPr>
          <p:cNvPr id="7" name="Text Placeholder 6"/>
          <p:cNvSpPr>
            <a:spLocks noGrp="1"/>
          </p:cNvSpPr>
          <p:nvPr>
            <p:ph type="body" sz="quarter" idx="17"/>
          </p:nvPr>
        </p:nvSpPr>
        <p:spPr/>
        <p:txBody>
          <a:bodyPr/>
          <a:lstStyle/>
          <a:p>
            <a:r>
              <a:rPr lang="en-GB" dirty="0"/>
              <a:t>Identity Wallet</a:t>
            </a:r>
          </a:p>
        </p:txBody>
      </p:sp>
      <p:cxnSp>
        <p:nvCxnSpPr>
          <p:cNvPr id="8" name="Straight Connector 7"/>
          <p:cNvCxnSpPr>
            <a:stCxn id="24" idx="4"/>
          </p:cNvCxnSpPr>
          <p:nvPr/>
        </p:nvCxnSpPr>
        <p:spPr>
          <a:xfrm>
            <a:off x="1071516" y="1798438"/>
            <a:ext cx="16191" cy="2119601"/>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Ellipsi 23"/>
          <p:cNvSpPr/>
          <p:nvPr/>
        </p:nvSpPr>
        <p:spPr>
          <a:xfrm>
            <a:off x="801585" y="1275606"/>
            <a:ext cx="539862" cy="522832"/>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tx1"/>
                </a:solidFill>
                <a:latin typeface="+mj-lt"/>
              </a:rPr>
              <a:t>1</a:t>
            </a:r>
          </a:p>
        </p:txBody>
      </p:sp>
      <p:sp>
        <p:nvSpPr>
          <p:cNvPr id="25" name="Ellipsi 24"/>
          <p:cNvSpPr/>
          <p:nvPr/>
        </p:nvSpPr>
        <p:spPr>
          <a:xfrm>
            <a:off x="827583" y="2565276"/>
            <a:ext cx="539862" cy="522832"/>
          </a:xfrm>
          <a:prstGeom prst="ellips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tx1"/>
                </a:solidFill>
                <a:latin typeface="+mj-lt"/>
              </a:rPr>
              <a:t>2</a:t>
            </a:r>
          </a:p>
        </p:txBody>
      </p:sp>
      <p:sp>
        <p:nvSpPr>
          <p:cNvPr id="27" name="Ellipsi 26"/>
          <p:cNvSpPr/>
          <p:nvPr/>
        </p:nvSpPr>
        <p:spPr>
          <a:xfrm>
            <a:off x="817776" y="3854946"/>
            <a:ext cx="539862" cy="52283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tx1"/>
                </a:solidFill>
                <a:latin typeface="+mj-lt"/>
              </a:rPr>
              <a:t>3</a:t>
            </a:r>
          </a:p>
        </p:txBody>
      </p:sp>
    </p:spTree>
    <p:extLst>
      <p:ext uri="{BB962C8B-B14F-4D97-AF65-F5344CB8AC3E}">
        <p14:creationId xmlns:p14="http://schemas.microsoft.com/office/powerpoint/2010/main" val="79074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ABD0111-0C1D-4E74-9614-7692B52B5825}"/>
              </a:ext>
            </a:extLst>
          </p:cNvPr>
          <p:cNvGraphicFramePr>
            <a:graphicFrameLocks noChangeAspect="1"/>
          </p:cNvGraphicFramePr>
          <p:nvPr>
            <p:custDataLst>
              <p:tags r:id="rId2"/>
            </p:custDataLst>
            <p:extLst>
              <p:ext uri="{D42A27DB-BD31-4B8C-83A1-F6EECF244321}">
                <p14:modId xmlns:p14="http://schemas.microsoft.com/office/powerpoint/2010/main" val="1144593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5" imgW="360" imgH="360" progId="TCLayout.ActiveDocument.1">
                  <p:embed/>
                </p:oleObj>
              </mc:Choice>
              <mc:Fallback>
                <p:oleObj name="think-cell Slide" r:id="rId5" imgW="360" imgH="360" progId="TCLayout.ActiveDocument.1">
                  <p:embed/>
                  <p:pic>
                    <p:nvPicPr>
                      <p:cNvPr id="6" name="Object 5" hidden="1">
                        <a:extLst>
                          <a:ext uri="{FF2B5EF4-FFF2-40B4-BE49-F238E27FC236}">
                            <a16:creationId xmlns:a16="http://schemas.microsoft.com/office/drawing/2014/main" id="{4ABD0111-0C1D-4E74-9614-7692B52B58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F007A0B-1F17-433A-B85C-5DEF25B8A194}"/>
              </a:ext>
            </a:extLst>
          </p:cNvPr>
          <p:cNvSpPr/>
          <p:nvPr>
            <p:custDataLst>
              <p:tags r:id="rId3"/>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lnSpc>
                <a:spcPct val="90000"/>
              </a:lnSpc>
            </a:pPr>
            <a:endParaRPr lang="en-GB" sz="2400" dirty="0">
              <a:latin typeface="Arial Black" panose="020B0A04020102020204" pitchFamily="34" charset="0"/>
              <a:ea typeface="+mj-ea"/>
              <a:sym typeface="Arial Black" panose="020B0A04020102020204" pitchFamily="34" charset="0"/>
            </a:endParaRPr>
          </a:p>
        </p:txBody>
      </p:sp>
      <p:sp>
        <p:nvSpPr>
          <p:cNvPr id="2" name="Otsikko 1"/>
          <p:cNvSpPr>
            <a:spLocks noGrp="1"/>
          </p:cNvSpPr>
          <p:nvPr>
            <p:ph type="title"/>
          </p:nvPr>
        </p:nvSpPr>
        <p:spPr/>
        <p:txBody>
          <a:bodyPr/>
          <a:lstStyle/>
          <a:p>
            <a:r>
              <a:rPr lang="en-GB" dirty="0"/>
              <a:t>EIDAS</a:t>
            </a:r>
          </a:p>
        </p:txBody>
      </p:sp>
      <p:sp>
        <p:nvSpPr>
          <p:cNvPr id="3" name="Tekstin paikkamerkki 2"/>
          <p:cNvSpPr>
            <a:spLocks noGrp="1"/>
          </p:cNvSpPr>
          <p:nvPr>
            <p:ph type="body" sz="quarter" idx="13"/>
          </p:nvPr>
        </p:nvSpPr>
        <p:spPr/>
        <p:txBody>
          <a:bodyPr/>
          <a:lstStyle/>
          <a:p>
            <a:endParaRPr lang="en-GB" dirty="0"/>
          </a:p>
        </p:txBody>
      </p:sp>
      <p:sp>
        <p:nvSpPr>
          <p:cNvPr id="4" name="Tekstin paikkamerkki 3"/>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1999503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2B555C-8723-4C40-A477-27C10BE6E61A}"/>
              </a:ext>
            </a:extLst>
          </p:cNvPr>
          <p:cNvSpPr>
            <a:spLocks noGrp="1"/>
          </p:cNvSpPr>
          <p:nvPr>
            <p:ph type="title"/>
          </p:nvPr>
        </p:nvSpPr>
        <p:spPr/>
        <p:txBody>
          <a:bodyPr/>
          <a:lstStyle/>
          <a:p>
            <a:r>
              <a:rPr lang="en-US" dirty="0" err="1"/>
              <a:t>eIDAS</a:t>
            </a:r>
            <a:r>
              <a:rPr lang="en-US" dirty="0"/>
              <a:t> and IHAN</a:t>
            </a:r>
            <a:endParaRPr lang="fi-FI" dirty="0"/>
          </a:p>
        </p:txBody>
      </p:sp>
      <p:sp>
        <p:nvSpPr>
          <p:cNvPr id="3" name="Tekstin paikkamerkki 2">
            <a:extLst>
              <a:ext uri="{FF2B5EF4-FFF2-40B4-BE49-F238E27FC236}">
                <a16:creationId xmlns:a16="http://schemas.microsoft.com/office/drawing/2014/main" id="{3A537602-4572-4A4A-A9A4-B38F043C4237}"/>
              </a:ext>
            </a:extLst>
          </p:cNvPr>
          <p:cNvSpPr>
            <a:spLocks noGrp="1"/>
          </p:cNvSpPr>
          <p:nvPr>
            <p:ph type="body" sz="quarter" idx="19"/>
          </p:nvPr>
        </p:nvSpPr>
        <p:spPr>
          <a:xfrm>
            <a:off x="539551" y="1143546"/>
            <a:ext cx="3575249" cy="1586954"/>
          </a:xfrm>
        </p:spPr>
        <p:txBody>
          <a:bodyPr/>
          <a:lstStyle/>
          <a:p>
            <a:pPr marL="0" indent="0">
              <a:buNone/>
            </a:pPr>
            <a:r>
              <a:rPr lang="en-US" b="1" dirty="0"/>
              <a:t>Why </a:t>
            </a:r>
            <a:r>
              <a:rPr lang="en-US" b="1" dirty="0" err="1"/>
              <a:t>eIDAS</a:t>
            </a:r>
            <a:r>
              <a:rPr lang="en-US" b="1" dirty="0"/>
              <a:t> ?</a:t>
            </a:r>
          </a:p>
          <a:p>
            <a:endParaRPr lang="en-US" dirty="0"/>
          </a:p>
          <a:p>
            <a:r>
              <a:rPr lang="en-US" dirty="0"/>
              <a:t>Legal certainty</a:t>
            </a:r>
          </a:p>
          <a:p>
            <a:r>
              <a:rPr lang="en-US" dirty="0"/>
              <a:t>Base  for new solutions and services</a:t>
            </a:r>
          </a:p>
          <a:p>
            <a:r>
              <a:rPr lang="en-US" dirty="0"/>
              <a:t>Demand for qualified trust services</a:t>
            </a:r>
            <a:endParaRPr lang="fi-FI" dirty="0"/>
          </a:p>
        </p:txBody>
      </p:sp>
      <p:sp>
        <p:nvSpPr>
          <p:cNvPr id="4" name="Tekstin paikkamerkki 2">
            <a:extLst>
              <a:ext uri="{FF2B5EF4-FFF2-40B4-BE49-F238E27FC236}">
                <a16:creationId xmlns:a16="http://schemas.microsoft.com/office/drawing/2014/main" id="{791A4177-703C-48AA-AD8A-FEC2ED5DCA59}"/>
              </a:ext>
            </a:extLst>
          </p:cNvPr>
          <p:cNvSpPr txBox="1">
            <a:spLocks/>
          </p:cNvSpPr>
          <p:nvPr/>
        </p:nvSpPr>
        <p:spPr>
          <a:xfrm>
            <a:off x="4362252" y="1131590"/>
            <a:ext cx="3035498" cy="1598910"/>
          </a:xfrm>
          <a:prstGeom prst="rect">
            <a:avLst/>
          </a:prstGeom>
        </p:spPr>
        <p:txBody>
          <a:bodyPr vert="horz" lIns="0" tIns="0" rIns="0" bIns="0" rtlCol="0" anchor="t" anchorCtr="0">
            <a:noAutofit/>
          </a:bodyPr>
          <a:lstStyle>
            <a:lvl1pPr marL="179388" marR="0" indent="-179388" algn="l" defTabSz="457200" rtl="0" eaLnBrk="1" fontAlgn="auto" latinLnBrk="0" hangingPunct="1">
              <a:lnSpc>
                <a:spcPct val="90000"/>
              </a:lnSpc>
              <a:spcBef>
                <a:spcPct val="20000"/>
              </a:spcBef>
              <a:spcAft>
                <a:spcPts val="0"/>
              </a:spcAft>
              <a:buClrTx/>
              <a:buSzTx/>
              <a:buFont typeface="Lucida Grande"/>
              <a:buChar char="-"/>
              <a:tabLst/>
              <a:defRPr sz="1600" b="0" i="0" kern="1200">
                <a:solidFill>
                  <a:schemeClr val="tx1"/>
                </a:solidFill>
                <a:latin typeface="Georgia"/>
                <a:ea typeface="+mn-ea"/>
                <a:cs typeface="Georgia"/>
              </a:defRPr>
            </a:lvl1pPr>
            <a:lvl2pPr marL="355600" indent="-176213" algn="l" defTabSz="457200" rtl="0" eaLnBrk="1" latinLnBrk="0" hangingPunct="1">
              <a:lnSpc>
                <a:spcPct val="90000"/>
              </a:lnSpc>
              <a:spcBef>
                <a:spcPts val="600"/>
              </a:spcBef>
              <a:buFont typeface="Georgia" panose="02040502050405020303" pitchFamily="18" charset="0"/>
              <a:buChar char="–"/>
              <a:defRPr sz="1400" b="0" i="0" kern="1200">
                <a:solidFill>
                  <a:schemeClr val="tx1"/>
                </a:solidFill>
                <a:latin typeface="Georgia"/>
                <a:ea typeface="+mn-ea"/>
                <a:cs typeface="Georgia"/>
              </a:defRPr>
            </a:lvl2pPr>
            <a:lvl3pPr marL="534988" indent="-176213" algn="l" defTabSz="536575" rtl="0" eaLnBrk="1" latinLnBrk="0" hangingPunct="1">
              <a:lnSpc>
                <a:spcPct val="90000"/>
              </a:lnSpc>
              <a:spcBef>
                <a:spcPts val="600"/>
              </a:spcBef>
              <a:buFont typeface="Georgia" panose="02040502050405020303" pitchFamily="18" charset="0"/>
              <a:buChar char="–"/>
              <a:defRPr sz="1200" b="0" i="0" kern="1200">
                <a:solidFill>
                  <a:schemeClr val="tx1"/>
                </a:solidFill>
                <a:latin typeface="Georgia"/>
                <a:ea typeface="+mn-ea"/>
                <a:cs typeface="Georgia"/>
              </a:defRPr>
            </a:lvl3pPr>
            <a:lvl4pPr marL="719138" indent="-176213" algn="l" defTabSz="457200" rtl="0" eaLnBrk="1" latinLnBrk="0" hangingPunct="1">
              <a:lnSpc>
                <a:spcPct val="90000"/>
              </a:lnSpc>
              <a:spcBef>
                <a:spcPct val="20000"/>
              </a:spcBef>
              <a:buFont typeface="Georgia" panose="02040502050405020303" pitchFamily="18" charset="0"/>
              <a:buChar char="–"/>
              <a:defRPr sz="1200" b="0" i="0" kern="1200">
                <a:solidFill>
                  <a:schemeClr val="tx1"/>
                </a:solidFill>
                <a:latin typeface="Georgia"/>
                <a:ea typeface="+mn-ea"/>
                <a:cs typeface="Georgia"/>
              </a:defRPr>
            </a:lvl4pPr>
            <a:lvl5pPr marL="108000" indent="-285750" algn="l" defTabSz="457200" rtl="0" eaLnBrk="1" latinLnBrk="0" hangingPunct="1">
              <a:spcBef>
                <a:spcPct val="20000"/>
              </a:spcBef>
              <a:buFont typeface="Arial"/>
              <a:buChar char="•"/>
              <a:defRPr sz="14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b="1" dirty="0"/>
              <a:t>Why IHAN ?</a:t>
            </a:r>
          </a:p>
          <a:p>
            <a:pPr marL="0" indent="0">
              <a:buFont typeface="Lucida Grande"/>
              <a:buNone/>
            </a:pPr>
            <a:endParaRPr lang="en-US" dirty="0"/>
          </a:p>
          <a:p>
            <a:r>
              <a:rPr lang="en-US" dirty="0"/>
              <a:t>Personal data in the focus</a:t>
            </a:r>
          </a:p>
          <a:p>
            <a:r>
              <a:rPr lang="en-US" dirty="0"/>
              <a:t>Regulation changes</a:t>
            </a:r>
          </a:p>
          <a:p>
            <a:r>
              <a:rPr lang="en-US" dirty="0"/>
              <a:t>My data, my control</a:t>
            </a:r>
            <a:endParaRPr lang="fi-FI" dirty="0"/>
          </a:p>
        </p:txBody>
      </p:sp>
      <p:sp>
        <p:nvSpPr>
          <p:cNvPr id="5" name="Tekstin paikkamerkki 2">
            <a:extLst>
              <a:ext uri="{FF2B5EF4-FFF2-40B4-BE49-F238E27FC236}">
                <a16:creationId xmlns:a16="http://schemas.microsoft.com/office/drawing/2014/main" id="{21CD2C74-4F94-4AC8-A3FD-7ABF6020C76A}"/>
              </a:ext>
            </a:extLst>
          </p:cNvPr>
          <p:cNvSpPr txBox="1">
            <a:spLocks/>
          </p:cNvSpPr>
          <p:nvPr/>
        </p:nvSpPr>
        <p:spPr>
          <a:xfrm>
            <a:off x="539550" y="2972346"/>
            <a:ext cx="8136905" cy="1586954"/>
          </a:xfrm>
          <a:prstGeom prst="rect">
            <a:avLst/>
          </a:prstGeom>
        </p:spPr>
        <p:txBody>
          <a:bodyPr vert="horz" lIns="0" tIns="0" rIns="0" bIns="0" rtlCol="0" anchor="t" anchorCtr="0">
            <a:noAutofit/>
          </a:bodyPr>
          <a:lstStyle>
            <a:lvl1pPr marL="179388" marR="0" indent="-179388" algn="l" defTabSz="457200" rtl="0" eaLnBrk="1" fontAlgn="auto" latinLnBrk="0" hangingPunct="1">
              <a:lnSpc>
                <a:spcPct val="90000"/>
              </a:lnSpc>
              <a:spcBef>
                <a:spcPct val="20000"/>
              </a:spcBef>
              <a:spcAft>
                <a:spcPts val="0"/>
              </a:spcAft>
              <a:buClrTx/>
              <a:buSzTx/>
              <a:buFont typeface="Lucida Grande"/>
              <a:buChar char="-"/>
              <a:tabLst/>
              <a:defRPr sz="1600" b="0" i="0" kern="1200">
                <a:solidFill>
                  <a:schemeClr val="tx1"/>
                </a:solidFill>
                <a:latin typeface="Georgia"/>
                <a:ea typeface="+mn-ea"/>
                <a:cs typeface="Georgia"/>
              </a:defRPr>
            </a:lvl1pPr>
            <a:lvl2pPr marL="355600" indent="-176213" algn="l" defTabSz="457200" rtl="0" eaLnBrk="1" latinLnBrk="0" hangingPunct="1">
              <a:lnSpc>
                <a:spcPct val="90000"/>
              </a:lnSpc>
              <a:spcBef>
                <a:spcPts val="600"/>
              </a:spcBef>
              <a:buFont typeface="Georgia" panose="02040502050405020303" pitchFamily="18" charset="0"/>
              <a:buChar char="–"/>
              <a:defRPr sz="1400" b="0" i="0" kern="1200">
                <a:solidFill>
                  <a:schemeClr val="tx1"/>
                </a:solidFill>
                <a:latin typeface="Georgia"/>
                <a:ea typeface="+mn-ea"/>
                <a:cs typeface="Georgia"/>
              </a:defRPr>
            </a:lvl2pPr>
            <a:lvl3pPr marL="534988" indent="-176213" algn="l" defTabSz="536575" rtl="0" eaLnBrk="1" latinLnBrk="0" hangingPunct="1">
              <a:lnSpc>
                <a:spcPct val="90000"/>
              </a:lnSpc>
              <a:spcBef>
                <a:spcPts val="600"/>
              </a:spcBef>
              <a:buFont typeface="Georgia" panose="02040502050405020303" pitchFamily="18" charset="0"/>
              <a:buChar char="–"/>
              <a:defRPr sz="1200" b="0" i="0" kern="1200">
                <a:solidFill>
                  <a:schemeClr val="tx1"/>
                </a:solidFill>
                <a:latin typeface="Georgia"/>
                <a:ea typeface="+mn-ea"/>
                <a:cs typeface="Georgia"/>
              </a:defRPr>
            </a:lvl3pPr>
            <a:lvl4pPr marL="719138" indent="-176213" algn="l" defTabSz="457200" rtl="0" eaLnBrk="1" latinLnBrk="0" hangingPunct="1">
              <a:lnSpc>
                <a:spcPct val="90000"/>
              </a:lnSpc>
              <a:spcBef>
                <a:spcPct val="20000"/>
              </a:spcBef>
              <a:buFont typeface="Georgia" panose="02040502050405020303" pitchFamily="18" charset="0"/>
              <a:buChar char="–"/>
              <a:defRPr sz="1200" b="0" i="0" kern="1200">
                <a:solidFill>
                  <a:schemeClr val="tx1"/>
                </a:solidFill>
                <a:latin typeface="Georgia"/>
                <a:ea typeface="+mn-ea"/>
                <a:cs typeface="Georgia"/>
              </a:defRPr>
            </a:lvl4pPr>
            <a:lvl5pPr marL="108000" indent="-285750" algn="l" defTabSz="457200" rtl="0" eaLnBrk="1" latinLnBrk="0" hangingPunct="1">
              <a:spcBef>
                <a:spcPct val="20000"/>
              </a:spcBef>
              <a:buFont typeface="Arial"/>
              <a:buChar char="•"/>
              <a:defRPr sz="14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Lucida Grande"/>
              <a:buNone/>
            </a:pPr>
            <a:r>
              <a:rPr lang="en-US" b="1" dirty="0" err="1"/>
              <a:t>eIDAS</a:t>
            </a:r>
            <a:r>
              <a:rPr lang="en-US" b="1" dirty="0"/>
              <a:t> and IHAN</a:t>
            </a:r>
          </a:p>
          <a:p>
            <a:endParaRPr lang="en-US" dirty="0"/>
          </a:p>
          <a:p>
            <a:r>
              <a:rPr lang="en-US" dirty="0"/>
              <a:t>IHAN solutions do not concentrate on identity management BUT they are based on a strong identification mechanism</a:t>
            </a:r>
          </a:p>
          <a:p>
            <a:r>
              <a:rPr lang="en-US" dirty="0" err="1"/>
              <a:t>eIDAS</a:t>
            </a:r>
            <a:r>
              <a:rPr lang="en-US" dirty="0"/>
              <a:t> could provide a reliable EU wide solution to support IHAN revolution!</a:t>
            </a:r>
            <a:endParaRPr lang="fi-FI" dirty="0"/>
          </a:p>
        </p:txBody>
      </p:sp>
    </p:spTree>
    <p:extLst>
      <p:ext uri="{BB962C8B-B14F-4D97-AF65-F5344CB8AC3E}">
        <p14:creationId xmlns:p14="http://schemas.microsoft.com/office/powerpoint/2010/main" val="3995877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2B555C-8723-4C40-A477-27C10BE6E61A}"/>
              </a:ext>
            </a:extLst>
          </p:cNvPr>
          <p:cNvSpPr>
            <a:spLocks noGrp="1"/>
          </p:cNvSpPr>
          <p:nvPr>
            <p:ph type="title"/>
          </p:nvPr>
        </p:nvSpPr>
        <p:spPr/>
        <p:txBody>
          <a:bodyPr/>
          <a:lstStyle/>
          <a:p>
            <a:r>
              <a:rPr lang="en-US" dirty="0"/>
              <a:t>Questions for this session</a:t>
            </a:r>
            <a:endParaRPr lang="fi-FI" dirty="0"/>
          </a:p>
        </p:txBody>
      </p:sp>
      <p:sp>
        <p:nvSpPr>
          <p:cNvPr id="6" name="Tekstin paikkamerkki 5">
            <a:extLst>
              <a:ext uri="{FF2B5EF4-FFF2-40B4-BE49-F238E27FC236}">
                <a16:creationId xmlns:a16="http://schemas.microsoft.com/office/drawing/2014/main" id="{221395A5-FDD1-475B-AD75-ADF29AF164A6}"/>
              </a:ext>
            </a:extLst>
          </p:cNvPr>
          <p:cNvSpPr>
            <a:spLocks noGrp="1"/>
          </p:cNvSpPr>
          <p:nvPr>
            <p:ph type="body" sz="quarter" idx="19"/>
          </p:nvPr>
        </p:nvSpPr>
        <p:spPr/>
        <p:txBody>
          <a:bodyPr/>
          <a:lstStyle/>
          <a:p>
            <a:pPr marL="0" indent="0">
              <a:buNone/>
            </a:pPr>
            <a:r>
              <a:rPr lang="en-US" dirty="0"/>
              <a:t>Experiences from </a:t>
            </a:r>
            <a:r>
              <a:rPr lang="en-US" dirty="0" err="1"/>
              <a:t>eIDAS</a:t>
            </a:r>
            <a:r>
              <a:rPr lang="en-US" dirty="0"/>
              <a:t> (or similar) implementation projects</a:t>
            </a:r>
          </a:p>
          <a:p>
            <a:r>
              <a:rPr lang="en-US" dirty="0"/>
              <a:t>Success stories, anyone?</a:t>
            </a:r>
          </a:p>
          <a:p>
            <a:r>
              <a:rPr lang="en-US" dirty="0"/>
              <a:t>War stories</a:t>
            </a:r>
          </a:p>
          <a:p>
            <a:r>
              <a:rPr lang="en-US" dirty="0"/>
              <a:t>Challenges</a:t>
            </a:r>
          </a:p>
          <a:p>
            <a:r>
              <a:rPr lang="en-US" dirty="0"/>
              <a:t>Best practices</a:t>
            </a:r>
          </a:p>
          <a:p>
            <a:endParaRPr lang="en-US" dirty="0"/>
          </a:p>
          <a:p>
            <a:pPr marL="0" indent="0">
              <a:buNone/>
            </a:pPr>
            <a:r>
              <a:rPr lang="en-US" dirty="0"/>
              <a:t>Suggestions and ideas how to boost </a:t>
            </a:r>
            <a:r>
              <a:rPr lang="en-US" dirty="0" err="1"/>
              <a:t>eIDAS</a:t>
            </a:r>
            <a:r>
              <a:rPr lang="en-US" dirty="0"/>
              <a:t> and other EU level projects</a:t>
            </a:r>
          </a:p>
          <a:p>
            <a:r>
              <a:rPr lang="en-US" dirty="0"/>
              <a:t>?</a:t>
            </a:r>
          </a:p>
          <a:p>
            <a:endParaRPr lang="en-US" dirty="0"/>
          </a:p>
          <a:p>
            <a:endParaRPr lang="fi-FI" dirty="0"/>
          </a:p>
        </p:txBody>
      </p:sp>
    </p:spTree>
    <p:extLst>
      <p:ext uri="{BB962C8B-B14F-4D97-AF65-F5344CB8AC3E}">
        <p14:creationId xmlns:p14="http://schemas.microsoft.com/office/powerpoint/2010/main" val="3129637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ABD0111-0C1D-4E74-9614-7692B52B5825}"/>
              </a:ext>
            </a:extLst>
          </p:cNvPr>
          <p:cNvGraphicFramePr>
            <a:graphicFrameLocks noChangeAspect="1"/>
          </p:cNvGraphicFramePr>
          <p:nvPr>
            <p:custDataLst>
              <p:tags r:id="rId2"/>
            </p:custDataLst>
            <p:extLst>
              <p:ext uri="{D42A27DB-BD31-4B8C-83A1-F6EECF244321}">
                <p14:modId xmlns:p14="http://schemas.microsoft.com/office/powerpoint/2010/main" val="3821054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5" imgW="360" imgH="360" progId="TCLayout.ActiveDocument.1">
                  <p:embed/>
                </p:oleObj>
              </mc:Choice>
              <mc:Fallback>
                <p:oleObj name="think-cell Slide" r:id="rId5" imgW="360" imgH="360" progId="TCLayout.ActiveDocument.1">
                  <p:embed/>
                  <p:pic>
                    <p:nvPicPr>
                      <p:cNvPr id="6" name="Object 5" hidden="1">
                        <a:extLst>
                          <a:ext uri="{FF2B5EF4-FFF2-40B4-BE49-F238E27FC236}">
                            <a16:creationId xmlns:a16="http://schemas.microsoft.com/office/drawing/2014/main" id="{4ABD0111-0C1D-4E74-9614-7692B52B58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F007A0B-1F17-433A-B85C-5DEF25B8A194}"/>
              </a:ext>
            </a:extLst>
          </p:cNvPr>
          <p:cNvSpPr/>
          <p:nvPr>
            <p:custDataLst>
              <p:tags r:id="rId3"/>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lnSpc>
                <a:spcPct val="90000"/>
              </a:lnSpc>
            </a:pPr>
            <a:endParaRPr lang="en-GB" sz="2400" dirty="0">
              <a:latin typeface="Arial Black" panose="020B0A04020102020204" pitchFamily="34" charset="0"/>
              <a:ea typeface="+mj-ea"/>
              <a:sym typeface="Arial Black" panose="020B0A04020102020204" pitchFamily="34" charset="0"/>
            </a:endParaRPr>
          </a:p>
        </p:txBody>
      </p:sp>
      <p:sp>
        <p:nvSpPr>
          <p:cNvPr id="2" name="Otsikko 1"/>
          <p:cNvSpPr>
            <a:spLocks noGrp="1"/>
          </p:cNvSpPr>
          <p:nvPr>
            <p:ph type="title"/>
          </p:nvPr>
        </p:nvSpPr>
        <p:spPr/>
        <p:txBody>
          <a:bodyPr/>
          <a:lstStyle/>
          <a:p>
            <a:r>
              <a:rPr lang="en-GB" dirty="0"/>
              <a:t>IHAN Number</a:t>
            </a:r>
          </a:p>
        </p:txBody>
      </p:sp>
      <p:sp>
        <p:nvSpPr>
          <p:cNvPr id="3" name="Tekstin paikkamerkki 2"/>
          <p:cNvSpPr>
            <a:spLocks noGrp="1"/>
          </p:cNvSpPr>
          <p:nvPr>
            <p:ph type="body" sz="quarter" idx="13"/>
          </p:nvPr>
        </p:nvSpPr>
        <p:spPr/>
        <p:txBody>
          <a:bodyPr/>
          <a:lstStyle/>
          <a:p>
            <a:endParaRPr lang="en-GB" dirty="0"/>
          </a:p>
        </p:txBody>
      </p:sp>
      <p:sp>
        <p:nvSpPr>
          <p:cNvPr id="4" name="Tekstin paikkamerkki 3"/>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3827617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8E539F9E-953D-4554-936F-A045C3866A14}"/>
              </a:ext>
            </a:extLst>
          </p:cNvPr>
          <p:cNvSpPr>
            <a:spLocks noGrp="1"/>
          </p:cNvSpPr>
          <p:nvPr>
            <p:ph type="title"/>
          </p:nvPr>
        </p:nvSpPr>
        <p:spPr/>
        <p:txBody>
          <a:bodyPr/>
          <a:lstStyle/>
          <a:p>
            <a:r>
              <a:rPr lang="fi-FI" sz="2700" b="1" dirty="0">
                <a:latin typeface="+mn-lt"/>
              </a:rPr>
              <a:t>IHAN</a:t>
            </a:r>
            <a:r>
              <a:rPr lang="fi-FI" sz="2700" b="1" baseline="30000" dirty="0">
                <a:latin typeface="+mn-lt"/>
              </a:rPr>
              <a:t>®</a:t>
            </a:r>
            <a:r>
              <a:rPr lang="fi-FI" sz="2700" b="1" dirty="0">
                <a:latin typeface="+mn-lt"/>
              </a:rPr>
              <a:t> </a:t>
            </a:r>
            <a:r>
              <a:rPr lang="fi-FI" sz="2700" b="1" dirty="0" err="1">
                <a:latin typeface="+mn-lt"/>
              </a:rPr>
              <a:t>number</a:t>
            </a:r>
            <a:endParaRPr lang="en-GB" sz="1500" b="1" dirty="0">
              <a:latin typeface="+mn-lt"/>
            </a:endParaRPr>
          </a:p>
        </p:txBody>
      </p:sp>
      <p:sp>
        <p:nvSpPr>
          <p:cNvPr id="3" name="Tekstin paikkamerkki 2">
            <a:extLst>
              <a:ext uri="{FF2B5EF4-FFF2-40B4-BE49-F238E27FC236}">
                <a16:creationId xmlns:a16="http://schemas.microsoft.com/office/drawing/2014/main" id="{8A303E47-952C-4681-B479-8D60BA15D4C7}"/>
              </a:ext>
            </a:extLst>
          </p:cNvPr>
          <p:cNvSpPr>
            <a:spLocks noGrp="1"/>
          </p:cNvSpPr>
          <p:nvPr>
            <p:ph idx="1"/>
          </p:nvPr>
        </p:nvSpPr>
        <p:spPr>
          <a:xfrm>
            <a:off x="467544" y="1203598"/>
            <a:ext cx="8347003" cy="3312368"/>
          </a:xfrm>
        </p:spPr>
        <p:txBody>
          <a:bodyPr/>
          <a:lstStyle/>
          <a:p>
            <a:pPr>
              <a:buFont typeface="Wingdings" panose="05000000000000000000" pitchFamily="2" charset="2"/>
              <a:buChar char="§"/>
            </a:pPr>
            <a:r>
              <a:rPr lang="fi-FI" sz="1500" dirty="0"/>
              <a:t>IHAN</a:t>
            </a:r>
            <a:r>
              <a:rPr lang="fi-FI" sz="1500" baseline="30000" dirty="0"/>
              <a:t>®</a:t>
            </a:r>
            <a:r>
              <a:rPr lang="fi-FI" sz="1500" dirty="0"/>
              <a:t> </a:t>
            </a:r>
            <a:r>
              <a:rPr lang="fi-FI" sz="1500" dirty="0" err="1"/>
              <a:t>number</a:t>
            </a:r>
            <a:r>
              <a:rPr lang="fi-FI" sz="1500" dirty="0"/>
              <a:t> (</a:t>
            </a:r>
            <a:r>
              <a:rPr lang="fi-FI" sz="1500" dirty="0" err="1"/>
              <a:t>string</a:t>
            </a:r>
            <a:r>
              <a:rPr lang="fi-FI" sz="1500" dirty="0"/>
              <a:t>) </a:t>
            </a:r>
            <a:r>
              <a:rPr lang="fi-FI" sz="1500" dirty="0" err="1"/>
              <a:t>combines</a:t>
            </a:r>
            <a:r>
              <a:rPr lang="fi-FI" sz="1500" dirty="0"/>
              <a:t> </a:t>
            </a:r>
            <a:r>
              <a:rPr lang="fi-FI" sz="1500" dirty="0" err="1"/>
              <a:t>MyIdentity-string</a:t>
            </a:r>
            <a:r>
              <a:rPr lang="fi-FI" sz="1500" dirty="0"/>
              <a:t> and </a:t>
            </a:r>
            <a:r>
              <a:rPr lang="fi-FI" sz="1500" dirty="0" err="1"/>
              <a:t>MyDataIdentity-string</a:t>
            </a:r>
            <a:r>
              <a:rPr lang="fi-FI" sz="1500" dirty="0"/>
              <a:t>, </a:t>
            </a:r>
            <a:r>
              <a:rPr lang="fi-FI" sz="1500" dirty="0" err="1"/>
              <a:t>which</a:t>
            </a:r>
            <a:r>
              <a:rPr lang="fi-FI" sz="1500" dirty="0"/>
              <a:t> is in </a:t>
            </a:r>
            <a:r>
              <a:rPr lang="fi-FI" sz="1500" dirty="0" err="1"/>
              <a:t>service</a:t>
            </a:r>
            <a:r>
              <a:rPr lang="fi-FI" sz="1500" dirty="0"/>
              <a:t>/data </a:t>
            </a:r>
            <a:r>
              <a:rPr lang="fi-FI" sz="1500" dirty="0" err="1"/>
              <a:t>provider’s</a:t>
            </a:r>
            <a:r>
              <a:rPr lang="fi-FI" sz="1500" dirty="0"/>
              <a:t> </a:t>
            </a:r>
            <a:r>
              <a:rPr lang="fi-FI" sz="1500" dirty="0" err="1"/>
              <a:t>possession</a:t>
            </a:r>
            <a:endParaRPr lang="fi-FI" sz="1500" dirty="0"/>
          </a:p>
          <a:p>
            <a:pPr>
              <a:buFont typeface="Wingdings" panose="05000000000000000000" pitchFamily="2" charset="2"/>
              <a:buChar char="§"/>
            </a:pPr>
            <a:endParaRPr lang="fi-FI" sz="1500" dirty="0"/>
          </a:p>
          <a:p>
            <a:pPr>
              <a:buFont typeface="Wingdings" panose="05000000000000000000" pitchFamily="2" charset="2"/>
              <a:buChar char="§"/>
            </a:pPr>
            <a:r>
              <a:rPr lang="fi-FI" sz="1500" dirty="0"/>
              <a:t>IHAN</a:t>
            </a:r>
            <a:r>
              <a:rPr lang="fi-FI" sz="1500" baseline="30000" dirty="0"/>
              <a:t>®</a:t>
            </a:r>
            <a:r>
              <a:rPr lang="fi-FI" sz="1500" dirty="0"/>
              <a:t> </a:t>
            </a:r>
            <a:r>
              <a:rPr lang="fi-FI" sz="1500" dirty="0" err="1"/>
              <a:t>number</a:t>
            </a:r>
            <a:r>
              <a:rPr lang="fi-FI" sz="1500" dirty="0"/>
              <a:t> (</a:t>
            </a:r>
            <a:r>
              <a:rPr lang="fi-FI" sz="1500" dirty="0" err="1"/>
              <a:t>string</a:t>
            </a:r>
            <a:r>
              <a:rPr lang="fi-FI" sz="1500" dirty="0"/>
              <a:t>) </a:t>
            </a:r>
            <a:r>
              <a:rPr lang="fi-FI" sz="1500" dirty="0" err="1"/>
              <a:t>creates</a:t>
            </a:r>
            <a:r>
              <a:rPr lang="fi-FI" sz="1500" dirty="0"/>
              <a:t> an </a:t>
            </a:r>
            <a:r>
              <a:rPr lang="fi-FI" sz="1500" dirty="0" err="1"/>
              <a:t>unique</a:t>
            </a:r>
            <a:r>
              <a:rPr lang="fi-FI" sz="1500" dirty="0"/>
              <a:t> </a:t>
            </a:r>
            <a:r>
              <a:rPr lang="fi-FI" sz="1500" dirty="0" err="1"/>
              <a:t>relationship-string</a:t>
            </a:r>
            <a:r>
              <a:rPr lang="fi-FI" sz="1500" dirty="0"/>
              <a:t> for </a:t>
            </a:r>
            <a:r>
              <a:rPr lang="fi-FI" sz="1500" dirty="0" err="1"/>
              <a:t>MyIdentity</a:t>
            </a:r>
            <a:r>
              <a:rPr lang="fi-FI" sz="1500" dirty="0"/>
              <a:t> and </a:t>
            </a:r>
            <a:r>
              <a:rPr lang="fi-FI" sz="1500" dirty="0" err="1"/>
              <a:t>MyDataIdentity</a:t>
            </a:r>
            <a:endParaRPr lang="fi-FI" sz="1500" dirty="0"/>
          </a:p>
          <a:p>
            <a:pPr>
              <a:buFont typeface="Wingdings" panose="05000000000000000000" pitchFamily="2" charset="2"/>
              <a:buChar char="§"/>
            </a:pPr>
            <a:endParaRPr lang="fi-FI" sz="1500" dirty="0"/>
          </a:p>
          <a:p>
            <a:pPr>
              <a:buFont typeface="Wingdings" panose="05000000000000000000" pitchFamily="2" charset="2"/>
              <a:buChar char="§"/>
            </a:pPr>
            <a:r>
              <a:rPr lang="fi-FI" sz="1500" dirty="0" err="1"/>
              <a:t>MyIdentity-string</a:t>
            </a:r>
            <a:r>
              <a:rPr lang="fi-FI" sz="1500" dirty="0"/>
              <a:t> </a:t>
            </a:r>
            <a:r>
              <a:rPr lang="fi-FI" sz="1500" dirty="0" err="1"/>
              <a:t>might</a:t>
            </a:r>
            <a:r>
              <a:rPr lang="fi-FI" sz="1500" dirty="0"/>
              <a:t> </a:t>
            </a:r>
            <a:r>
              <a:rPr lang="fi-FI" sz="1500" dirty="0" err="1"/>
              <a:t>be</a:t>
            </a:r>
            <a:r>
              <a:rPr lang="fi-FI" sz="1500" dirty="0"/>
              <a:t> </a:t>
            </a:r>
            <a:r>
              <a:rPr lang="fi-FI" sz="1500" dirty="0" err="1"/>
              <a:t>generated</a:t>
            </a:r>
            <a:r>
              <a:rPr lang="fi-FI" sz="1500" dirty="0"/>
              <a:t> in </a:t>
            </a:r>
            <a:r>
              <a:rPr lang="fi-FI" sz="1500" dirty="0" err="1"/>
              <a:t>various</a:t>
            </a:r>
            <a:r>
              <a:rPr lang="fi-FI" sz="1500" dirty="0"/>
              <a:t> </a:t>
            </a:r>
            <a:r>
              <a:rPr lang="fi-FI" sz="1500" dirty="0" err="1"/>
              <a:t>methods</a:t>
            </a:r>
            <a:r>
              <a:rPr lang="fi-FI" sz="1500" dirty="0"/>
              <a:t> (DID, URI, UUDI </a:t>
            </a:r>
            <a:r>
              <a:rPr lang="fi-FI" sz="1500" dirty="0" err="1"/>
              <a:t>etc</a:t>
            </a:r>
            <a:r>
              <a:rPr lang="fi-FI" sz="1500" dirty="0"/>
              <a:t>), </a:t>
            </a:r>
            <a:r>
              <a:rPr lang="fi-FI" sz="1500" dirty="0" err="1"/>
              <a:t>but</a:t>
            </a:r>
            <a:r>
              <a:rPr lang="fi-FI" sz="1500" dirty="0"/>
              <a:t> is </a:t>
            </a:r>
            <a:r>
              <a:rPr lang="fi-FI" sz="1500" dirty="0" err="1"/>
              <a:t>unique</a:t>
            </a:r>
            <a:r>
              <a:rPr lang="fi-FI" sz="1500" dirty="0"/>
              <a:t> </a:t>
            </a:r>
            <a:r>
              <a:rPr lang="fi-FI" sz="1500" dirty="0" err="1"/>
              <a:t>globally</a:t>
            </a:r>
            <a:r>
              <a:rPr lang="fi-FI" sz="1500" dirty="0"/>
              <a:t> and </a:t>
            </a:r>
            <a:r>
              <a:rPr lang="fi-FI" sz="1500" dirty="0" err="1"/>
              <a:t>refers</a:t>
            </a:r>
            <a:r>
              <a:rPr lang="fi-FI" sz="1500" dirty="0"/>
              <a:t> to </a:t>
            </a:r>
            <a:r>
              <a:rPr lang="fi-FI" sz="1500" dirty="0" err="1"/>
              <a:t>virtual</a:t>
            </a:r>
            <a:r>
              <a:rPr lang="fi-FI" sz="1500" dirty="0"/>
              <a:t>/</a:t>
            </a:r>
            <a:r>
              <a:rPr lang="fi-FI" sz="1500" dirty="0" err="1"/>
              <a:t>digital</a:t>
            </a:r>
            <a:r>
              <a:rPr lang="fi-FI" sz="1500" dirty="0"/>
              <a:t> </a:t>
            </a:r>
            <a:r>
              <a:rPr lang="fi-FI" sz="1500" dirty="0" err="1"/>
              <a:t>identity</a:t>
            </a:r>
            <a:r>
              <a:rPr lang="fi-FI" sz="1500" dirty="0"/>
              <a:t>. </a:t>
            </a:r>
            <a:r>
              <a:rPr lang="fi-FI" sz="1500" dirty="0" err="1"/>
              <a:t>This</a:t>
            </a:r>
            <a:r>
              <a:rPr lang="fi-FI" sz="1500" dirty="0"/>
              <a:t> </a:t>
            </a:r>
            <a:r>
              <a:rPr lang="fi-FI" sz="1500" dirty="0" err="1"/>
              <a:t>can</a:t>
            </a:r>
            <a:r>
              <a:rPr lang="fi-FI" sz="1500" dirty="0"/>
              <a:t> </a:t>
            </a:r>
            <a:r>
              <a:rPr lang="fi-FI" sz="1500" dirty="0" err="1"/>
              <a:t>be</a:t>
            </a:r>
            <a:r>
              <a:rPr lang="fi-FI" sz="1500" dirty="0"/>
              <a:t> </a:t>
            </a:r>
            <a:r>
              <a:rPr lang="fi-FI" sz="1500" dirty="0" err="1"/>
              <a:t>verified</a:t>
            </a:r>
            <a:r>
              <a:rPr lang="fi-FI" sz="1500" dirty="0"/>
              <a:t> </a:t>
            </a:r>
            <a:r>
              <a:rPr lang="fi-FI" sz="1500" dirty="0" err="1"/>
              <a:t>by</a:t>
            </a:r>
            <a:r>
              <a:rPr lang="fi-FI" sz="1500" dirty="0"/>
              <a:t> </a:t>
            </a:r>
            <a:r>
              <a:rPr lang="fi-FI" sz="1500" dirty="0" err="1"/>
              <a:t>someone</a:t>
            </a:r>
            <a:r>
              <a:rPr lang="fi-FI" sz="1500" dirty="0"/>
              <a:t> </a:t>
            </a:r>
            <a:r>
              <a:rPr lang="fi-FI" sz="1500" dirty="0" err="1"/>
              <a:t>or</a:t>
            </a:r>
            <a:r>
              <a:rPr lang="fi-FI" sz="1500" dirty="0"/>
              <a:t> </a:t>
            </a:r>
            <a:r>
              <a:rPr lang="fi-FI" sz="1500" dirty="0" err="1"/>
              <a:t>not</a:t>
            </a:r>
            <a:r>
              <a:rPr lang="fi-FI" sz="1500" dirty="0"/>
              <a:t>.</a:t>
            </a:r>
          </a:p>
          <a:p>
            <a:pPr>
              <a:buFont typeface="Wingdings" panose="05000000000000000000" pitchFamily="2" charset="2"/>
              <a:buChar char="§"/>
            </a:pPr>
            <a:endParaRPr lang="fi-FI" sz="1500" dirty="0"/>
          </a:p>
          <a:p>
            <a:pPr>
              <a:buFont typeface="Wingdings" panose="05000000000000000000" pitchFamily="2" charset="2"/>
              <a:buChar char="§"/>
            </a:pPr>
            <a:r>
              <a:rPr lang="fi-FI" sz="1500" dirty="0" err="1"/>
              <a:t>MyDataIdentity-string</a:t>
            </a:r>
            <a:r>
              <a:rPr lang="fi-FI" sz="1500" dirty="0"/>
              <a:t> </a:t>
            </a:r>
            <a:r>
              <a:rPr lang="fi-FI" sz="1500" dirty="0" err="1"/>
              <a:t>might</a:t>
            </a:r>
            <a:r>
              <a:rPr lang="fi-FI" sz="1500" dirty="0"/>
              <a:t> </a:t>
            </a:r>
            <a:r>
              <a:rPr lang="fi-FI" sz="1500" dirty="0" err="1"/>
              <a:t>be</a:t>
            </a:r>
            <a:r>
              <a:rPr lang="fi-FI" sz="1500" dirty="0"/>
              <a:t> </a:t>
            </a:r>
            <a:r>
              <a:rPr lang="fi-FI" sz="1500" dirty="0" err="1"/>
              <a:t>generated</a:t>
            </a:r>
            <a:r>
              <a:rPr lang="fi-FI" sz="1500" dirty="0"/>
              <a:t> in </a:t>
            </a:r>
            <a:r>
              <a:rPr lang="fi-FI" sz="1500" dirty="0" err="1"/>
              <a:t>any</a:t>
            </a:r>
            <a:r>
              <a:rPr lang="fi-FI" sz="1500" dirty="0"/>
              <a:t> </a:t>
            </a:r>
            <a:r>
              <a:rPr lang="fi-FI" sz="1500" dirty="0" err="1"/>
              <a:t>way</a:t>
            </a:r>
            <a:r>
              <a:rPr lang="fi-FI" sz="1500" dirty="0"/>
              <a:t>, </a:t>
            </a:r>
            <a:r>
              <a:rPr lang="fi-FI" sz="1500" dirty="0" err="1"/>
              <a:t>but</a:t>
            </a:r>
            <a:r>
              <a:rPr lang="fi-FI" sz="1500" dirty="0"/>
              <a:t> </a:t>
            </a:r>
            <a:r>
              <a:rPr lang="fi-FI" sz="1500" dirty="0" err="1"/>
              <a:t>must</a:t>
            </a:r>
            <a:r>
              <a:rPr lang="fi-FI" sz="1500" dirty="0"/>
              <a:t> </a:t>
            </a:r>
            <a:r>
              <a:rPr lang="fi-FI" sz="1500" dirty="0" err="1"/>
              <a:t>be</a:t>
            </a:r>
            <a:r>
              <a:rPr lang="fi-FI" sz="1500" dirty="0"/>
              <a:t> </a:t>
            </a:r>
            <a:r>
              <a:rPr lang="fi-FI" sz="1500" dirty="0" err="1"/>
              <a:t>unique</a:t>
            </a:r>
            <a:r>
              <a:rPr lang="fi-FI" sz="1500" dirty="0"/>
              <a:t> </a:t>
            </a:r>
            <a:r>
              <a:rPr lang="fi-FI" sz="1500" dirty="0" err="1"/>
              <a:t>globally</a:t>
            </a:r>
            <a:r>
              <a:rPr lang="fi-FI" sz="1500" dirty="0"/>
              <a:t>. </a:t>
            </a:r>
            <a:r>
              <a:rPr lang="fi-FI" sz="1500" dirty="0" err="1"/>
              <a:t>This</a:t>
            </a:r>
            <a:r>
              <a:rPr lang="fi-FI" sz="1500" dirty="0"/>
              <a:t> </a:t>
            </a:r>
            <a:r>
              <a:rPr lang="fi-FI" sz="1500" dirty="0" err="1"/>
              <a:t>covers</a:t>
            </a:r>
            <a:r>
              <a:rPr lang="fi-FI" sz="1500" dirty="0"/>
              <a:t> </a:t>
            </a:r>
            <a:r>
              <a:rPr lang="fi-FI" sz="1500" dirty="0" err="1"/>
              <a:t>all</a:t>
            </a:r>
            <a:r>
              <a:rPr lang="fi-FI" sz="1500" dirty="0"/>
              <a:t> </a:t>
            </a:r>
            <a:r>
              <a:rPr lang="fi-FI" sz="1500" dirty="0" err="1"/>
              <a:t>MyData</a:t>
            </a:r>
            <a:r>
              <a:rPr lang="fi-FI" sz="1500" dirty="0"/>
              <a:t> </a:t>
            </a:r>
            <a:r>
              <a:rPr lang="fi-FI" sz="1500" dirty="0" err="1"/>
              <a:t>which</a:t>
            </a:r>
            <a:r>
              <a:rPr lang="fi-FI" sz="1500" dirty="0"/>
              <a:t> </a:t>
            </a:r>
            <a:r>
              <a:rPr lang="fi-FI" sz="1500" dirty="0" err="1"/>
              <a:t>someone</a:t>
            </a:r>
            <a:r>
              <a:rPr lang="fi-FI" sz="1500" dirty="0"/>
              <a:t> </a:t>
            </a:r>
            <a:r>
              <a:rPr lang="fi-FI" sz="1500" dirty="0" err="1"/>
              <a:t>holds</a:t>
            </a:r>
            <a:r>
              <a:rPr lang="fi-FI" sz="1500" dirty="0"/>
              <a:t> for </a:t>
            </a:r>
            <a:r>
              <a:rPr lang="fi-FI" sz="1500" dirty="0" err="1"/>
              <a:t>certain</a:t>
            </a:r>
            <a:r>
              <a:rPr lang="fi-FI" sz="1500" dirty="0"/>
              <a:t> </a:t>
            </a:r>
            <a:r>
              <a:rPr lang="fi-FI" sz="1500" dirty="0" err="1"/>
              <a:t>services</a:t>
            </a:r>
            <a:r>
              <a:rPr lang="fi-FI" sz="1500" dirty="0"/>
              <a:t>. One </a:t>
            </a:r>
            <a:r>
              <a:rPr lang="fi-FI" sz="1500" dirty="0" err="1"/>
              <a:t>service</a:t>
            </a:r>
            <a:r>
              <a:rPr lang="fi-FI" sz="1500" dirty="0"/>
              <a:t> </a:t>
            </a:r>
            <a:r>
              <a:rPr lang="fi-FI" sz="1500" dirty="0" err="1"/>
              <a:t>provider</a:t>
            </a:r>
            <a:r>
              <a:rPr lang="fi-FI" sz="1500" dirty="0"/>
              <a:t> </a:t>
            </a:r>
            <a:r>
              <a:rPr lang="fi-FI" sz="1500" dirty="0" err="1"/>
              <a:t>might</a:t>
            </a:r>
            <a:r>
              <a:rPr lang="fi-FI" sz="1500" dirty="0"/>
              <a:t> </a:t>
            </a:r>
            <a:r>
              <a:rPr lang="fi-FI" sz="1500" dirty="0" err="1"/>
              <a:t>have</a:t>
            </a:r>
            <a:r>
              <a:rPr lang="fi-FI" sz="1500" dirty="0"/>
              <a:t> </a:t>
            </a:r>
            <a:r>
              <a:rPr lang="fi-FI" sz="1500" dirty="0" err="1"/>
              <a:t>several</a:t>
            </a:r>
            <a:r>
              <a:rPr lang="fi-FI" sz="1500" dirty="0"/>
              <a:t> </a:t>
            </a:r>
            <a:r>
              <a:rPr lang="fi-FI" sz="1500" dirty="0" err="1"/>
              <a:t>MyDataIdentity-strings</a:t>
            </a:r>
            <a:r>
              <a:rPr lang="fi-FI" sz="1500" dirty="0"/>
              <a:t>, </a:t>
            </a:r>
            <a:r>
              <a:rPr lang="fi-FI" sz="1500" dirty="0" err="1"/>
              <a:t>one</a:t>
            </a:r>
            <a:r>
              <a:rPr lang="fi-FI" sz="1500" dirty="0"/>
              <a:t> for </a:t>
            </a:r>
            <a:r>
              <a:rPr lang="fi-FI" sz="1500" dirty="0" err="1"/>
              <a:t>each</a:t>
            </a:r>
            <a:r>
              <a:rPr lang="fi-FI" sz="1500" dirty="0"/>
              <a:t> </a:t>
            </a:r>
            <a:r>
              <a:rPr lang="fi-FI" sz="1500" dirty="0" err="1"/>
              <a:t>service</a:t>
            </a:r>
            <a:endParaRPr lang="fi-FI" sz="1500" dirty="0"/>
          </a:p>
          <a:p>
            <a:pPr marL="0" indent="0">
              <a:buNone/>
            </a:pPr>
            <a:endParaRPr lang="fi-FI" dirty="0"/>
          </a:p>
        </p:txBody>
      </p:sp>
    </p:spTree>
    <p:extLst>
      <p:ext uri="{BB962C8B-B14F-4D97-AF65-F5344CB8AC3E}">
        <p14:creationId xmlns:p14="http://schemas.microsoft.com/office/powerpoint/2010/main" val="1218251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8E539F9E-953D-4554-936F-A045C3866A14}"/>
              </a:ext>
            </a:extLst>
          </p:cNvPr>
          <p:cNvSpPr>
            <a:spLocks noGrp="1"/>
          </p:cNvSpPr>
          <p:nvPr>
            <p:ph type="title"/>
          </p:nvPr>
        </p:nvSpPr>
        <p:spPr/>
        <p:txBody>
          <a:bodyPr/>
          <a:lstStyle/>
          <a:p>
            <a:r>
              <a:rPr lang="fi-FI" sz="2700" b="1" dirty="0">
                <a:latin typeface="+mn-lt"/>
              </a:rPr>
              <a:t>IHAN</a:t>
            </a:r>
            <a:r>
              <a:rPr lang="fi-FI" sz="2700" b="1" baseline="30000" dirty="0">
                <a:latin typeface="+mn-lt"/>
              </a:rPr>
              <a:t>®</a:t>
            </a:r>
            <a:r>
              <a:rPr lang="fi-FI" sz="2700" b="1" dirty="0">
                <a:latin typeface="+mn-lt"/>
              </a:rPr>
              <a:t> </a:t>
            </a:r>
            <a:r>
              <a:rPr lang="fi-FI" sz="2700" b="1" dirty="0" err="1">
                <a:latin typeface="+mn-lt"/>
              </a:rPr>
              <a:t>number</a:t>
            </a:r>
            <a:r>
              <a:rPr lang="fi-FI" sz="2700" b="1" dirty="0">
                <a:latin typeface="+mn-lt"/>
              </a:rPr>
              <a:t> – </a:t>
            </a:r>
            <a:r>
              <a:rPr lang="fi-FI" sz="2700" b="1" dirty="0" err="1">
                <a:latin typeface="+mn-lt"/>
              </a:rPr>
              <a:t>why</a:t>
            </a:r>
            <a:r>
              <a:rPr lang="fi-FI" sz="2700" b="1" dirty="0">
                <a:latin typeface="+mn-lt"/>
              </a:rPr>
              <a:t>?</a:t>
            </a:r>
            <a:endParaRPr lang="en-GB" sz="1500" b="1" dirty="0">
              <a:latin typeface="+mn-lt"/>
            </a:endParaRPr>
          </a:p>
        </p:txBody>
      </p:sp>
      <p:sp>
        <p:nvSpPr>
          <p:cNvPr id="3" name="Tekstin paikkamerkki 2">
            <a:extLst>
              <a:ext uri="{FF2B5EF4-FFF2-40B4-BE49-F238E27FC236}">
                <a16:creationId xmlns:a16="http://schemas.microsoft.com/office/drawing/2014/main" id="{8A303E47-952C-4681-B479-8D60BA15D4C7}"/>
              </a:ext>
            </a:extLst>
          </p:cNvPr>
          <p:cNvSpPr>
            <a:spLocks noGrp="1"/>
          </p:cNvSpPr>
          <p:nvPr>
            <p:ph idx="1"/>
          </p:nvPr>
        </p:nvSpPr>
        <p:spPr>
          <a:xfrm>
            <a:off x="467544" y="1203598"/>
            <a:ext cx="8347003" cy="3312368"/>
          </a:xfrm>
        </p:spPr>
        <p:txBody>
          <a:bodyPr/>
          <a:lstStyle/>
          <a:p>
            <a:pPr>
              <a:buFont typeface="Wingdings" panose="05000000000000000000" pitchFamily="2" charset="2"/>
              <a:buChar char="§"/>
            </a:pPr>
            <a:r>
              <a:rPr lang="fi-FI" sz="1500" dirty="0" err="1"/>
              <a:t>You</a:t>
            </a:r>
            <a:r>
              <a:rPr lang="fi-FI" sz="1500" dirty="0"/>
              <a:t> </a:t>
            </a:r>
            <a:r>
              <a:rPr lang="fi-FI" sz="1500" dirty="0" err="1"/>
              <a:t>can</a:t>
            </a:r>
            <a:r>
              <a:rPr lang="fi-FI" sz="1500" dirty="0"/>
              <a:t> </a:t>
            </a:r>
            <a:r>
              <a:rPr lang="fi-FI" sz="1500" dirty="0" err="1"/>
              <a:t>always</a:t>
            </a:r>
            <a:r>
              <a:rPr lang="fi-FI" sz="1500" dirty="0"/>
              <a:t> </a:t>
            </a:r>
            <a:r>
              <a:rPr lang="fi-FI" sz="1500" dirty="0" err="1"/>
              <a:t>prove</a:t>
            </a:r>
            <a:r>
              <a:rPr lang="fi-FI" sz="1500" dirty="0"/>
              <a:t> </a:t>
            </a:r>
            <a:r>
              <a:rPr lang="fi-FI" sz="1500" dirty="0" err="1"/>
              <a:t>that</a:t>
            </a:r>
            <a:r>
              <a:rPr lang="fi-FI" sz="1500" dirty="0"/>
              <a:t> </a:t>
            </a:r>
            <a:r>
              <a:rPr lang="fi-FI" sz="1500" dirty="0" err="1"/>
              <a:t>MyData</a:t>
            </a:r>
            <a:r>
              <a:rPr lang="fi-FI" sz="1500" dirty="0"/>
              <a:t> is </a:t>
            </a:r>
            <a:r>
              <a:rPr lang="fi-FI" sz="1500" dirty="0" err="1"/>
              <a:t>really</a:t>
            </a:r>
            <a:r>
              <a:rPr lang="fi-FI" sz="1500" dirty="0"/>
              <a:t> </a:t>
            </a:r>
            <a:r>
              <a:rPr lang="fi-FI" sz="1500" dirty="0" err="1"/>
              <a:t>mine</a:t>
            </a:r>
            <a:r>
              <a:rPr lang="fi-FI" sz="1500" dirty="0"/>
              <a:t> and is </a:t>
            </a:r>
            <a:r>
              <a:rPr lang="fi-FI" sz="1500" dirty="0" err="1"/>
              <a:t>related</a:t>
            </a:r>
            <a:r>
              <a:rPr lang="fi-FI" sz="1500" dirty="0"/>
              <a:t> to </a:t>
            </a:r>
            <a:r>
              <a:rPr lang="fi-FI" sz="1500" dirty="0" err="1"/>
              <a:t>one</a:t>
            </a:r>
            <a:r>
              <a:rPr lang="fi-FI" sz="1500" dirty="0"/>
              <a:t> of my </a:t>
            </a:r>
            <a:r>
              <a:rPr lang="fi-FI" sz="1500" dirty="0" err="1"/>
              <a:t>identities</a:t>
            </a:r>
            <a:r>
              <a:rPr lang="fi-FI" sz="1500" dirty="0"/>
              <a:t> and </a:t>
            </a:r>
            <a:r>
              <a:rPr lang="fi-FI" sz="1500" dirty="0" err="1"/>
              <a:t>actually</a:t>
            </a:r>
            <a:r>
              <a:rPr lang="fi-FI" sz="1500" dirty="0"/>
              <a:t>, </a:t>
            </a:r>
            <a:r>
              <a:rPr lang="fi-FI" sz="1500" dirty="0" err="1"/>
              <a:t>by</a:t>
            </a:r>
            <a:r>
              <a:rPr lang="fi-FI" sz="1500" dirty="0"/>
              <a:t> </a:t>
            </a:r>
            <a:r>
              <a:rPr lang="fi-FI" sz="1500" dirty="0" err="1"/>
              <a:t>the</a:t>
            </a:r>
            <a:r>
              <a:rPr lang="fi-FI" sz="1500" dirty="0"/>
              <a:t> </a:t>
            </a:r>
            <a:r>
              <a:rPr lang="fi-FI" sz="1500" dirty="0" err="1"/>
              <a:t>end</a:t>
            </a:r>
            <a:r>
              <a:rPr lang="fi-FI" sz="1500" dirty="0"/>
              <a:t> of </a:t>
            </a:r>
            <a:r>
              <a:rPr lang="fi-FI" sz="1500" dirty="0" err="1"/>
              <a:t>the</a:t>
            </a:r>
            <a:r>
              <a:rPr lang="fi-FI" sz="1500" dirty="0"/>
              <a:t> </a:t>
            </a:r>
            <a:r>
              <a:rPr lang="fi-FI" sz="1500" dirty="0" err="1"/>
              <a:t>day</a:t>
            </a:r>
            <a:r>
              <a:rPr lang="fi-FI" sz="1500" dirty="0"/>
              <a:t>, </a:t>
            </a:r>
            <a:r>
              <a:rPr lang="fi-FI" sz="1500" dirty="0" err="1"/>
              <a:t>relates</a:t>
            </a:r>
            <a:r>
              <a:rPr lang="fi-FI" sz="1500" dirty="0"/>
              <a:t> to </a:t>
            </a:r>
            <a:r>
              <a:rPr lang="fi-FI" sz="1500" dirty="0" err="1"/>
              <a:t>MyIdentity</a:t>
            </a:r>
            <a:endParaRPr lang="fi-FI" sz="1500" dirty="0"/>
          </a:p>
          <a:p>
            <a:pPr marL="0" indent="0">
              <a:buNone/>
            </a:pPr>
            <a:endParaRPr lang="fi-FI" dirty="0"/>
          </a:p>
        </p:txBody>
      </p:sp>
    </p:spTree>
    <p:extLst>
      <p:ext uri="{BB962C8B-B14F-4D97-AF65-F5344CB8AC3E}">
        <p14:creationId xmlns:p14="http://schemas.microsoft.com/office/powerpoint/2010/main" val="3182545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E00D663-5FAF-4AA3-9ACA-D31294246CD9}"/>
              </a:ext>
            </a:extLst>
          </p:cNvPr>
          <p:cNvGraphicFramePr>
            <a:graphicFrameLocks noChangeAspect="1"/>
          </p:cNvGraphicFramePr>
          <p:nvPr>
            <p:custDataLst>
              <p:tags r:id="rId2"/>
            </p:custDataLst>
            <p:extLst>
              <p:ext uri="{D42A27DB-BD31-4B8C-83A1-F6EECF244321}">
                <p14:modId xmlns:p14="http://schemas.microsoft.com/office/powerpoint/2010/main" val="24237285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4" imgW="360" imgH="360" progId="TCLayout.ActiveDocument.1">
                  <p:embed/>
                </p:oleObj>
              </mc:Choice>
              <mc:Fallback>
                <p:oleObj name="think-cell Slide" r:id="rId4" imgW="360" imgH="360" progId="TCLayout.ActiveDocument.1">
                  <p:embed/>
                  <p:pic>
                    <p:nvPicPr>
                      <p:cNvPr id="4" name="Object 3" hidden="1">
                        <a:extLst>
                          <a:ext uri="{FF2B5EF4-FFF2-40B4-BE49-F238E27FC236}">
                            <a16:creationId xmlns:a16="http://schemas.microsoft.com/office/drawing/2014/main" id="{9E00D663-5FAF-4AA3-9ACA-D31294246C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4578" name="Picture 2" descr="http://www.newmaker.com/u/2014/20141/news_img/20141108555224971.jpg">
            <a:extLst>
              <a:ext uri="{FF2B5EF4-FFF2-40B4-BE49-F238E27FC236}">
                <a16:creationId xmlns:a16="http://schemas.microsoft.com/office/drawing/2014/main" id="{CF24F21C-9874-4E1F-A13F-EDB91F87FA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5909" y="2966095"/>
            <a:ext cx="937333" cy="126688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37037" y="3312717"/>
            <a:ext cx="1949706" cy="1019262"/>
          </a:xfrm>
          <a:prstGeom prst="rect">
            <a:avLst/>
          </a:prstGeom>
        </p:spPr>
      </p:pic>
      <p:pic>
        <p:nvPicPr>
          <p:cNvPr id="8" name="Picture 7"/>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431906" y="3249236"/>
            <a:ext cx="771856" cy="1154562"/>
          </a:xfrm>
          <a:prstGeom prst="rect">
            <a:avLst/>
          </a:prstGeom>
        </p:spPr>
      </p:pic>
      <p:pic>
        <p:nvPicPr>
          <p:cNvPr id="2" name="Picture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63533" y="3123997"/>
            <a:ext cx="1575287" cy="1207982"/>
          </a:xfrm>
          <a:prstGeom prst="rect">
            <a:avLst/>
          </a:prstGeom>
        </p:spPr>
      </p:pic>
      <p:pic>
        <p:nvPicPr>
          <p:cNvPr id="3" name="Picture 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637474" y="3096502"/>
            <a:ext cx="1997718" cy="1550728"/>
          </a:xfrm>
          <a:prstGeom prst="rect">
            <a:avLst/>
          </a:prstGeom>
        </p:spPr>
      </p:pic>
      <p:sp>
        <p:nvSpPr>
          <p:cNvPr id="9" name="Rectangle 25"/>
          <p:cNvSpPr txBox="1">
            <a:spLocks/>
          </p:cNvSpPr>
          <p:nvPr/>
        </p:nvSpPr>
        <p:spPr>
          <a:xfrm>
            <a:off x="491335" y="307621"/>
            <a:ext cx="8473154" cy="720329"/>
          </a:xfrm>
          <a:prstGeom prst="rect">
            <a:avLst/>
          </a:prstGeom>
        </p:spPr>
        <p:txBody>
          <a:bodyPr vert="horz" lIns="0" tIns="0" rIns="0" bIns="0" rtlCol="0" anchor="ctr" anchorCtr="0">
            <a:noAutofit/>
          </a:bodyPr>
          <a:lstStyle>
            <a:lvl1pPr marL="0" indent="0" algn="l" defTabSz="779343" rtl="0" eaLnBrk="1" latinLnBrk="0" hangingPunct="1">
              <a:lnSpc>
                <a:spcPct val="100000"/>
              </a:lnSpc>
              <a:spcBef>
                <a:spcPct val="0"/>
              </a:spcBef>
              <a:buNone/>
              <a:defRPr sz="2600" kern="1200" baseline="0">
                <a:solidFill>
                  <a:srgbClr val="280091"/>
                </a:solidFill>
                <a:latin typeface="+mj-lt"/>
                <a:ea typeface="+mj-ea"/>
                <a:cs typeface="+mj-cs"/>
              </a:defRPr>
            </a:lvl1pPr>
          </a:lstStyle>
          <a:p>
            <a:pPr defTabSz="779324">
              <a:defRPr/>
            </a:pPr>
            <a:br>
              <a:rPr dirty="0">
                <a:latin typeface="Arial Black"/>
              </a:rPr>
            </a:br>
            <a:r>
              <a:rPr lang="en-GB" sz="2100" b="1" dirty="0">
                <a:solidFill>
                  <a:srgbClr val="FFFFFF"/>
                </a:solidFill>
                <a:latin typeface="Arial Black" panose="020B0A04020102020204" pitchFamily="34" charset="0"/>
                <a:sym typeface="Helvetica Light"/>
              </a:rPr>
              <a:t>Who creates the data in the future? </a:t>
            </a:r>
          </a:p>
        </p:txBody>
      </p:sp>
      <p:sp>
        <p:nvSpPr>
          <p:cNvPr id="10" name="Tekstikehys 10"/>
          <p:cNvSpPr txBox="1">
            <a:spLocks noChangeArrowheads="1"/>
          </p:cNvSpPr>
          <p:nvPr/>
        </p:nvSpPr>
        <p:spPr bwMode="auto">
          <a:xfrm>
            <a:off x="2530299" y="4455839"/>
            <a:ext cx="569119" cy="184666"/>
          </a:xfrm>
          <a:prstGeom prst="rect">
            <a:avLst/>
          </a:prstGeom>
          <a:noFill/>
          <a:ln w="9525">
            <a:noFill/>
            <a:miter lim="800000"/>
            <a:headEnd/>
            <a:tailEnd/>
          </a:ln>
        </p:spPr>
        <p:txBody>
          <a:bodyPr lIns="0" tIns="0" rIns="0" bIns="0">
            <a:spAutoFit/>
          </a:bodyPr>
          <a:lstStyle/>
          <a:p>
            <a:pPr defTabSz="685783">
              <a:defRPr/>
            </a:pPr>
            <a:r>
              <a:rPr lang="en-GB" sz="1200" dirty="0">
                <a:solidFill>
                  <a:srgbClr val="FFFFFF"/>
                </a:solidFill>
                <a:latin typeface="Georgia"/>
                <a:sym typeface="Helvetica Light"/>
              </a:rPr>
              <a:t>1990</a:t>
            </a:r>
          </a:p>
        </p:txBody>
      </p:sp>
      <p:sp>
        <p:nvSpPr>
          <p:cNvPr id="11" name="Tekstikehys 11"/>
          <p:cNvSpPr txBox="1">
            <a:spLocks noChangeArrowheads="1"/>
          </p:cNvSpPr>
          <p:nvPr/>
        </p:nvSpPr>
        <p:spPr bwMode="auto">
          <a:xfrm flipH="1">
            <a:off x="931320" y="4455839"/>
            <a:ext cx="910828" cy="184666"/>
          </a:xfrm>
          <a:prstGeom prst="rect">
            <a:avLst/>
          </a:prstGeom>
          <a:noFill/>
          <a:ln w="9525">
            <a:noFill/>
            <a:miter lim="800000"/>
            <a:headEnd/>
            <a:tailEnd/>
          </a:ln>
        </p:spPr>
        <p:txBody>
          <a:bodyPr lIns="0" tIns="0" rIns="0" bIns="0">
            <a:spAutoFit/>
          </a:bodyPr>
          <a:lstStyle/>
          <a:p>
            <a:pPr defTabSz="685783">
              <a:defRPr/>
            </a:pPr>
            <a:r>
              <a:rPr lang="en-GB" sz="1200" dirty="0">
                <a:solidFill>
                  <a:srgbClr val="FFFFFF"/>
                </a:solidFill>
                <a:latin typeface="Georgia"/>
                <a:sym typeface="Helvetica Light"/>
              </a:rPr>
              <a:t>1980 </a:t>
            </a:r>
          </a:p>
        </p:txBody>
      </p:sp>
      <p:sp>
        <p:nvSpPr>
          <p:cNvPr id="12" name="Tekstikehys 12"/>
          <p:cNvSpPr txBox="1">
            <a:spLocks noChangeArrowheads="1"/>
          </p:cNvSpPr>
          <p:nvPr/>
        </p:nvSpPr>
        <p:spPr bwMode="auto">
          <a:xfrm>
            <a:off x="5044839" y="4455839"/>
            <a:ext cx="557213" cy="184666"/>
          </a:xfrm>
          <a:prstGeom prst="rect">
            <a:avLst/>
          </a:prstGeom>
          <a:noFill/>
          <a:ln w="9525">
            <a:noFill/>
            <a:miter lim="800000"/>
            <a:headEnd/>
            <a:tailEnd/>
          </a:ln>
        </p:spPr>
        <p:txBody>
          <a:bodyPr lIns="0" tIns="0" rIns="0" bIns="0">
            <a:spAutoFit/>
          </a:bodyPr>
          <a:lstStyle/>
          <a:p>
            <a:pPr defTabSz="685783">
              <a:defRPr/>
            </a:pPr>
            <a:r>
              <a:rPr lang="en-GB" sz="1200" dirty="0">
                <a:solidFill>
                  <a:srgbClr val="FFFFFF"/>
                </a:solidFill>
                <a:latin typeface="Georgia"/>
                <a:sym typeface="Helvetica Light"/>
              </a:rPr>
              <a:t>2010</a:t>
            </a:r>
          </a:p>
        </p:txBody>
      </p:sp>
      <p:sp>
        <p:nvSpPr>
          <p:cNvPr id="13" name="Tekstikehys 13"/>
          <p:cNvSpPr txBox="1">
            <a:spLocks noChangeArrowheads="1"/>
          </p:cNvSpPr>
          <p:nvPr/>
        </p:nvSpPr>
        <p:spPr bwMode="auto">
          <a:xfrm rot="16200000">
            <a:off x="-1245446" y="3264419"/>
            <a:ext cx="3829052" cy="161583"/>
          </a:xfrm>
          <a:prstGeom prst="rect">
            <a:avLst/>
          </a:prstGeom>
          <a:noFill/>
          <a:ln w="9525">
            <a:noFill/>
            <a:miter lim="800000"/>
            <a:headEnd/>
            <a:tailEnd/>
          </a:ln>
        </p:spPr>
        <p:txBody>
          <a:bodyPr wrap="square" lIns="0" tIns="0" rIns="0" bIns="0">
            <a:spAutoFit/>
          </a:bodyPr>
          <a:lstStyle/>
          <a:p>
            <a:pPr algn="ctr" defTabSz="685783">
              <a:defRPr/>
            </a:pPr>
            <a:r>
              <a:rPr lang="en-GB" sz="1050" dirty="0">
                <a:solidFill>
                  <a:srgbClr val="000000"/>
                </a:solidFill>
                <a:latin typeface="Georgia" panose="02040502050405020303" pitchFamily="18" charset="0"/>
                <a:sym typeface="Helvetica Light"/>
              </a:rPr>
              <a:t>Well-being and the economy</a:t>
            </a:r>
          </a:p>
        </p:txBody>
      </p:sp>
      <p:sp>
        <p:nvSpPr>
          <p:cNvPr id="14" name="Tekstikehys 16"/>
          <p:cNvSpPr txBox="1">
            <a:spLocks noChangeArrowheads="1"/>
          </p:cNvSpPr>
          <p:nvPr/>
        </p:nvSpPr>
        <p:spPr bwMode="auto">
          <a:xfrm>
            <a:off x="3787569" y="4455839"/>
            <a:ext cx="569119" cy="184666"/>
          </a:xfrm>
          <a:prstGeom prst="rect">
            <a:avLst/>
          </a:prstGeom>
          <a:noFill/>
          <a:ln w="9525">
            <a:noFill/>
            <a:miter lim="800000"/>
            <a:headEnd/>
            <a:tailEnd/>
          </a:ln>
        </p:spPr>
        <p:txBody>
          <a:bodyPr lIns="0" tIns="0" rIns="0" bIns="0">
            <a:spAutoFit/>
          </a:bodyPr>
          <a:lstStyle/>
          <a:p>
            <a:pPr defTabSz="685783">
              <a:defRPr/>
            </a:pPr>
            <a:r>
              <a:rPr lang="en-GB" sz="1200" dirty="0">
                <a:solidFill>
                  <a:srgbClr val="FFFFFF"/>
                </a:solidFill>
                <a:latin typeface="Georgia"/>
                <a:sym typeface="Helvetica Light"/>
              </a:rPr>
              <a:t>2000</a:t>
            </a:r>
          </a:p>
        </p:txBody>
      </p:sp>
      <p:cxnSp>
        <p:nvCxnSpPr>
          <p:cNvPr id="15" name="Suora nuoliyhdysviiva 8"/>
          <p:cNvCxnSpPr>
            <a:cxnSpLocks noChangeShapeType="1"/>
          </p:cNvCxnSpPr>
          <p:nvPr/>
        </p:nvCxnSpPr>
        <p:spPr bwMode="auto">
          <a:xfrm flipV="1">
            <a:off x="798449" y="1329259"/>
            <a:ext cx="13097" cy="3058715"/>
          </a:xfrm>
          <a:prstGeom prst="straightConnector1">
            <a:avLst/>
          </a:prstGeom>
          <a:noFill/>
          <a:ln w="50800">
            <a:solidFill>
              <a:schemeClr val="bg1"/>
            </a:solidFill>
            <a:round/>
            <a:headEnd/>
            <a:tailEnd type="triangle" w="med" len="med"/>
          </a:ln>
        </p:spPr>
      </p:cxnSp>
      <p:cxnSp>
        <p:nvCxnSpPr>
          <p:cNvPr id="16" name="Suora nuoliyhdysviiva 9"/>
          <p:cNvCxnSpPr>
            <a:cxnSpLocks noChangeShapeType="1"/>
          </p:cNvCxnSpPr>
          <p:nvPr/>
        </p:nvCxnSpPr>
        <p:spPr bwMode="auto">
          <a:xfrm>
            <a:off x="784160" y="4376068"/>
            <a:ext cx="5792921" cy="0"/>
          </a:xfrm>
          <a:prstGeom prst="straightConnector1">
            <a:avLst/>
          </a:prstGeom>
          <a:noFill/>
          <a:ln w="50800">
            <a:solidFill>
              <a:schemeClr val="bg1"/>
            </a:solidFill>
            <a:round/>
            <a:headEnd/>
            <a:tailEnd type="triangle" w="med" len="med"/>
          </a:ln>
        </p:spPr>
      </p:cxnSp>
      <p:sp>
        <p:nvSpPr>
          <p:cNvPr id="17" name="Freeform 29"/>
          <p:cNvSpPr>
            <a:spLocks/>
          </p:cNvSpPr>
          <p:nvPr/>
        </p:nvSpPr>
        <p:spPr bwMode="auto">
          <a:xfrm rot="10367944">
            <a:off x="1810797" y="3301807"/>
            <a:ext cx="4785142" cy="963788"/>
          </a:xfrm>
          <a:custGeom>
            <a:avLst/>
            <a:gdLst>
              <a:gd name="T0" fmla="*/ 0 w 3621"/>
              <a:gd name="T1" fmla="*/ 2147483647 h 1784"/>
              <a:gd name="T2" fmla="*/ 2147483647 w 3621"/>
              <a:gd name="T3" fmla="*/ 2147483647 h 1784"/>
              <a:gd name="T4" fmla="*/ 2147483647 w 3621"/>
              <a:gd name="T5" fmla="*/ 2147483647 h 1784"/>
              <a:gd name="T6" fmla="*/ 0 60000 65536"/>
              <a:gd name="T7" fmla="*/ 0 60000 65536"/>
              <a:gd name="T8" fmla="*/ 0 60000 65536"/>
              <a:gd name="T9" fmla="*/ 0 w 3621"/>
              <a:gd name="T10" fmla="*/ 0 h 1784"/>
              <a:gd name="T11" fmla="*/ 3621 w 3621"/>
              <a:gd name="T12" fmla="*/ 1784 h 1784"/>
            </a:gdLst>
            <a:ahLst/>
            <a:cxnLst>
              <a:cxn ang="T6">
                <a:pos x="T0" y="T1"/>
              </a:cxn>
              <a:cxn ang="T7">
                <a:pos x="T2" y="T3"/>
              </a:cxn>
              <a:cxn ang="T8">
                <a:pos x="T4" y="T5"/>
              </a:cxn>
            </a:cxnLst>
            <a:rect l="T9" t="T10" r="T11" b="T12"/>
            <a:pathLst>
              <a:path w="3621" h="1784">
                <a:moveTo>
                  <a:pt x="0" y="1784"/>
                </a:moveTo>
                <a:cubicBezTo>
                  <a:pt x="599" y="1104"/>
                  <a:pt x="1198" y="424"/>
                  <a:pt x="1801" y="212"/>
                </a:cubicBezTo>
                <a:cubicBezTo>
                  <a:pt x="2404" y="0"/>
                  <a:pt x="3318" y="462"/>
                  <a:pt x="3621" y="512"/>
                </a:cubicBezTo>
              </a:path>
            </a:pathLst>
          </a:custGeom>
          <a:noFill/>
          <a:ln w="101600" cap="flat" cmpd="sng" algn="ctr">
            <a:solidFill>
              <a:schemeClr val="accent6"/>
            </a:solidFill>
            <a:prstDash val="solid"/>
            <a:round/>
            <a:headEnd type="none" w="med" len="med"/>
            <a:tailEnd type="none" w="med" len="med"/>
          </a:ln>
        </p:spPr>
        <p:txBody>
          <a:bodyPr wrap="none" anchor="ctr"/>
          <a:lstStyle/>
          <a:p>
            <a:pPr defTabSz="685783">
              <a:defRPr/>
            </a:pPr>
            <a:endParaRPr lang="fi-FI" dirty="0">
              <a:solidFill>
                <a:srgbClr val="FFFFFF"/>
              </a:solidFill>
              <a:latin typeface="Tahoma"/>
              <a:sym typeface="Helvetica Light"/>
            </a:endParaRPr>
          </a:p>
        </p:txBody>
      </p:sp>
      <p:sp>
        <p:nvSpPr>
          <p:cNvPr id="19" name="Freeform 1058"/>
          <p:cNvSpPr>
            <a:spLocks/>
          </p:cNvSpPr>
          <p:nvPr/>
        </p:nvSpPr>
        <p:spPr bwMode="auto">
          <a:xfrm rot="20798636">
            <a:off x="3567938" y="2080710"/>
            <a:ext cx="3037328" cy="2086574"/>
          </a:xfrm>
          <a:custGeom>
            <a:avLst/>
            <a:gdLst>
              <a:gd name="T0" fmla="*/ 0 w 12294"/>
              <a:gd name="T1" fmla="*/ 2147483647 h 14859"/>
              <a:gd name="T2" fmla="*/ 2147483647 w 12294"/>
              <a:gd name="T3" fmla="*/ 2147483647 h 14859"/>
              <a:gd name="T4" fmla="*/ 2147483647 w 12294"/>
              <a:gd name="T5" fmla="*/ 0 h 14859"/>
              <a:gd name="T6" fmla="*/ 0 60000 65536"/>
              <a:gd name="T7" fmla="*/ 0 60000 65536"/>
              <a:gd name="T8" fmla="*/ 0 60000 65536"/>
              <a:gd name="T9" fmla="*/ 0 w 12294"/>
              <a:gd name="T10" fmla="*/ 0 h 14859"/>
              <a:gd name="T11" fmla="*/ 12294 w 12294"/>
              <a:gd name="T12" fmla="*/ 14859 h 14859"/>
            </a:gdLst>
            <a:ahLst/>
            <a:cxnLst>
              <a:cxn ang="T6">
                <a:pos x="T0" y="T1"/>
              </a:cxn>
              <a:cxn ang="T7">
                <a:pos x="T2" y="T3"/>
              </a:cxn>
              <a:cxn ang="T8">
                <a:pos x="T4" y="T5"/>
              </a:cxn>
            </a:cxnLst>
            <a:rect l="T9" t="T10" r="T11" b="T12"/>
            <a:pathLst>
              <a:path w="12294" h="14859">
                <a:moveTo>
                  <a:pt x="0" y="13398"/>
                </a:moveTo>
                <a:cubicBezTo>
                  <a:pt x="1873" y="13778"/>
                  <a:pt x="3364" y="14859"/>
                  <a:pt x="5413" y="12626"/>
                </a:cubicBezTo>
                <a:cubicBezTo>
                  <a:pt x="7462" y="10393"/>
                  <a:pt x="11274" y="1306"/>
                  <a:pt x="12294" y="0"/>
                </a:cubicBezTo>
              </a:path>
            </a:pathLst>
          </a:custGeom>
          <a:noFill/>
          <a:ln w="101600" cap="flat" cmpd="sng" algn="ctr">
            <a:solidFill>
              <a:schemeClr val="accent2">
                <a:lumMod val="40000"/>
                <a:lumOff val="60000"/>
              </a:schemeClr>
            </a:solidFill>
            <a:prstDash val="solid"/>
            <a:round/>
            <a:headEnd type="none" w="med" len="med"/>
            <a:tailEnd type="none" w="med" len="med"/>
          </a:ln>
        </p:spPr>
        <p:txBody>
          <a:bodyPr wrap="none" anchor="ctr"/>
          <a:lstStyle/>
          <a:p>
            <a:pPr defTabSz="685783">
              <a:defRPr/>
            </a:pPr>
            <a:endParaRPr lang="fi-FI" dirty="0">
              <a:solidFill>
                <a:srgbClr val="FFFFFF"/>
              </a:solidFill>
              <a:latin typeface="Tahoma"/>
              <a:sym typeface="Helvetica Light"/>
            </a:endParaRPr>
          </a:p>
        </p:txBody>
      </p:sp>
      <p:sp>
        <p:nvSpPr>
          <p:cNvPr id="22" name="TextBox 54"/>
          <p:cNvSpPr txBox="1"/>
          <p:nvPr/>
        </p:nvSpPr>
        <p:spPr>
          <a:xfrm>
            <a:off x="6805193" y="1332293"/>
            <a:ext cx="2891464" cy="276999"/>
          </a:xfrm>
          <a:prstGeom prst="rect">
            <a:avLst/>
          </a:prstGeom>
          <a:noFill/>
        </p:spPr>
        <p:txBody>
          <a:bodyPr wrap="square" lIns="0" tIns="0" rIns="0" bIns="0" rtlCol="0" anchor="ctr">
            <a:noAutofit/>
          </a:bodyPr>
          <a:lstStyle/>
          <a:p>
            <a:pPr defTabSz="685783">
              <a:defRPr/>
            </a:pPr>
            <a:r>
              <a:rPr lang="en-GB" sz="1200" dirty="0">
                <a:solidFill>
                  <a:srgbClr val="FFFFFF"/>
                </a:solidFill>
                <a:latin typeface="Arial  "/>
                <a:sym typeface="Helvetica Light"/>
              </a:rPr>
              <a:t>Data collected by individuals /</a:t>
            </a:r>
            <a:br>
              <a:rPr lang="en-GB" sz="1200" dirty="0">
                <a:solidFill>
                  <a:srgbClr val="FFFFFF"/>
                </a:solidFill>
                <a:latin typeface="Arial  "/>
                <a:sym typeface="Helvetica Light"/>
              </a:rPr>
            </a:br>
            <a:r>
              <a:rPr lang="en-GB" sz="1200" dirty="0">
                <a:solidFill>
                  <a:srgbClr val="FFFFFF"/>
                </a:solidFill>
                <a:latin typeface="Arial  "/>
                <a:sym typeface="Helvetica Light"/>
              </a:rPr>
              <a:t>unregulated data</a:t>
            </a:r>
          </a:p>
        </p:txBody>
      </p:sp>
      <p:sp>
        <p:nvSpPr>
          <p:cNvPr id="24" name="TextBox 51"/>
          <p:cNvSpPr txBox="1"/>
          <p:nvPr/>
        </p:nvSpPr>
        <p:spPr>
          <a:xfrm>
            <a:off x="1809331" y="3435846"/>
            <a:ext cx="2329808" cy="553998"/>
          </a:xfrm>
          <a:prstGeom prst="rect">
            <a:avLst/>
          </a:prstGeom>
          <a:noFill/>
        </p:spPr>
        <p:txBody>
          <a:bodyPr wrap="square" lIns="0" tIns="0" rIns="0" bIns="0" rtlCol="0">
            <a:spAutoFit/>
          </a:bodyPr>
          <a:lstStyle/>
          <a:p>
            <a:pPr defTabSz="685783">
              <a:defRPr/>
            </a:pPr>
            <a:r>
              <a:rPr lang="en-GB" sz="1200" dirty="0">
                <a:solidFill>
                  <a:srgbClr val="FFFFFF"/>
                </a:solidFill>
                <a:latin typeface="Arial  "/>
                <a:sym typeface="Helvetica Light"/>
              </a:rPr>
              <a:t>Data collected by professionals / regulated data</a:t>
            </a:r>
          </a:p>
          <a:p>
            <a:pPr defTabSz="685783">
              <a:defRPr/>
            </a:pPr>
            <a:endParaRPr lang="en-GB" sz="1200" dirty="0">
              <a:solidFill>
                <a:srgbClr val="FFFFFF"/>
              </a:solidFill>
              <a:latin typeface="Arial  "/>
              <a:cs typeface="Tahoma"/>
              <a:sym typeface="Helvetica Light"/>
            </a:endParaRPr>
          </a:p>
        </p:txBody>
      </p:sp>
      <p:sp>
        <p:nvSpPr>
          <p:cNvPr id="27" name="Otsikko 4"/>
          <p:cNvSpPr txBox="1">
            <a:spLocks/>
          </p:cNvSpPr>
          <p:nvPr/>
        </p:nvSpPr>
        <p:spPr>
          <a:xfrm>
            <a:off x="499265" y="295717"/>
            <a:ext cx="3712696" cy="333145"/>
          </a:xfrm>
          <a:prstGeom prst="rect">
            <a:avLst/>
          </a:prstGeom>
        </p:spPr>
        <p:txBody>
          <a:bodyPr vert="horz" lIns="0" tIns="0" rIns="0" bIns="0" rtlCol="0" anchor="ctr" anchorCtr="0">
            <a:noAutofit/>
          </a:bodyPr>
          <a:lstStyle>
            <a:lvl1pPr algn="l" defTabSz="457200" rtl="0" eaLnBrk="1" latinLnBrk="0" hangingPunct="1">
              <a:spcBef>
                <a:spcPct val="0"/>
              </a:spcBef>
              <a:buNone/>
              <a:defRPr sz="2400" b="1" i="0" kern="1200">
                <a:solidFill>
                  <a:schemeClr val="tx1"/>
                </a:solidFill>
                <a:latin typeface="Arial Black"/>
                <a:ea typeface="+mj-ea"/>
                <a:cs typeface="Arial Black"/>
              </a:defRPr>
            </a:lvl1pPr>
          </a:lstStyle>
          <a:p>
            <a:pPr defTabSz="457189">
              <a:defRPr/>
            </a:pPr>
            <a:r>
              <a:rPr lang="en-GB" sz="1200" b="0" spc="300" dirty="0">
                <a:solidFill>
                  <a:srgbClr val="FFFFFF"/>
                </a:solidFill>
                <a:latin typeface="Arial" charset="0"/>
              </a:rPr>
              <a:t>A HISTORIC CHANGE</a:t>
            </a:r>
          </a:p>
        </p:txBody>
      </p:sp>
      <p:sp>
        <p:nvSpPr>
          <p:cNvPr id="18" name="Oval 17"/>
          <p:cNvSpPr/>
          <p:nvPr/>
        </p:nvSpPr>
        <p:spPr>
          <a:xfrm>
            <a:off x="6555218" y="1400024"/>
            <a:ext cx="145551" cy="145551"/>
          </a:xfrm>
          <a:prstGeom prst="ellipse">
            <a:avLst/>
          </a:prstGeom>
          <a:solidFill>
            <a:srgbClr val="88F6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fi-FI">
              <a:solidFill>
                <a:srgbClr val="FFFFFF"/>
              </a:solidFill>
              <a:latin typeface="Georgia"/>
            </a:endParaRPr>
          </a:p>
        </p:txBody>
      </p:sp>
      <p:sp>
        <p:nvSpPr>
          <p:cNvPr id="26" name="Oval 25"/>
          <p:cNvSpPr/>
          <p:nvPr/>
        </p:nvSpPr>
        <p:spPr>
          <a:xfrm>
            <a:off x="1600129" y="3555003"/>
            <a:ext cx="145551" cy="145551"/>
          </a:xfrm>
          <a:prstGeom prst="ellipse">
            <a:avLst/>
          </a:prstGeom>
          <a:solidFill>
            <a:srgbClr val="75CF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fi-FI">
              <a:solidFill>
                <a:srgbClr val="FFFFFF"/>
              </a:solidFill>
              <a:latin typeface="Georgia"/>
            </a:endParaRPr>
          </a:p>
        </p:txBody>
      </p:sp>
      <p:sp>
        <p:nvSpPr>
          <p:cNvPr id="23" name="Tekstikehys 12">
            <a:extLst>
              <a:ext uri="{FF2B5EF4-FFF2-40B4-BE49-F238E27FC236}">
                <a16:creationId xmlns:a16="http://schemas.microsoft.com/office/drawing/2014/main" id="{E3B8DB4B-8953-47FF-AE45-30FDE15186AF}"/>
              </a:ext>
            </a:extLst>
          </p:cNvPr>
          <p:cNvSpPr txBox="1">
            <a:spLocks noChangeArrowheads="1"/>
          </p:cNvSpPr>
          <p:nvPr/>
        </p:nvSpPr>
        <p:spPr bwMode="auto">
          <a:xfrm>
            <a:off x="6290204" y="4455839"/>
            <a:ext cx="557213" cy="184666"/>
          </a:xfrm>
          <a:prstGeom prst="rect">
            <a:avLst/>
          </a:prstGeom>
          <a:noFill/>
          <a:ln w="9525">
            <a:noFill/>
            <a:miter lim="800000"/>
            <a:headEnd/>
            <a:tailEnd/>
          </a:ln>
        </p:spPr>
        <p:txBody>
          <a:bodyPr lIns="0" tIns="0" rIns="0" bIns="0">
            <a:spAutoFit/>
          </a:bodyPr>
          <a:lstStyle/>
          <a:p>
            <a:pPr defTabSz="685783">
              <a:defRPr/>
            </a:pPr>
            <a:r>
              <a:rPr lang="en-GB" sz="1200" dirty="0">
                <a:solidFill>
                  <a:srgbClr val="FFFFFF"/>
                </a:solidFill>
                <a:latin typeface="Georgia"/>
                <a:sym typeface="Helvetica Light"/>
              </a:rPr>
              <a:t>2020</a:t>
            </a:r>
          </a:p>
        </p:txBody>
      </p:sp>
    </p:spTree>
    <p:extLst>
      <p:ext uri="{BB962C8B-B14F-4D97-AF65-F5344CB8AC3E}">
        <p14:creationId xmlns:p14="http://schemas.microsoft.com/office/powerpoint/2010/main" val="1761750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8E539F9E-953D-4554-936F-A045C3866A14}"/>
              </a:ext>
            </a:extLst>
          </p:cNvPr>
          <p:cNvSpPr>
            <a:spLocks noGrp="1"/>
          </p:cNvSpPr>
          <p:nvPr>
            <p:ph type="title"/>
          </p:nvPr>
        </p:nvSpPr>
        <p:spPr/>
        <p:txBody>
          <a:bodyPr/>
          <a:lstStyle/>
          <a:p>
            <a:r>
              <a:rPr lang="fi-FI" sz="2700" b="1" dirty="0">
                <a:latin typeface="+mn-lt"/>
              </a:rPr>
              <a:t>IHAN</a:t>
            </a:r>
            <a:r>
              <a:rPr lang="fi-FI" sz="2700" b="1" baseline="30000" dirty="0">
                <a:latin typeface="+mn-lt"/>
              </a:rPr>
              <a:t>®</a:t>
            </a:r>
            <a:r>
              <a:rPr lang="fi-FI" sz="2700" b="1" dirty="0">
                <a:latin typeface="+mn-lt"/>
              </a:rPr>
              <a:t> </a:t>
            </a:r>
            <a:r>
              <a:rPr lang="fi-FI" sz="2700" b="1" dirty="0" err="1">
                <a:latin typeface="+mn-lt"/>
              </a:rPr>
              <a:t>number</a:t>
            </a:r>
            <a:r>
              <a:rPr lang="fi-FI" sz="2700" b="1" dirty="0">
                <a:latin typeface="+mn-lt"/>
              </a:rPr>
              <a:t> – </a:t>
            </a:r>
            <a:r>
              <a:rPr lang="fi-FI" sz="2700" b="1" dirty="0" err="1">
                <a:latin typeface="+mn-lt"/>
              </a:rPr>
              <a:t>questions</a:t>
            </a:r>
            <a:r>
              <a:rPr lang="fi-FI" sz="2700" b="1" dirty="0">
                <a:latin typeface="+mn-lt"/>
              </a:rPr>
              <a:t>?</a:t>
            </a:r>
            <a:endParaRPr lang="en-GB" sz="1500" b="1" dirty="0">
              <a:latin typeface="+mn-lt"/>
            </a:endParaRPr>
          </a:p>
        </p:txBody>
      </p:sp>
      <p:sp>
        <p:nvSpPr>
          <p:cNvPr id="3" name="Tekstin paikkamerkki 2">
            <a:extLst>
              <a:ext uri="{FF2B5EF4-FFF2-40B4-BE49-F238E27FC236}">
                <a16:creationId xmlns:a16="http://schemas.microsoft.com/office/drawing/2014/main" id="{8A303E47-952C-4681-B479-8D60BA15D4C7}"/>
              </a:ext>
            </a:extLst>
          </p:cNvPr>
          <p:cNvSpPr>
            <a:spLocks noGrp="1"/>
          </p:cNvSpPr>
          <p:nvPr>
            <p:ph idx="1"/>
          </p:nvPr>
        </p:nvSpPr>
        <p:spPr>
          <a:xfrm>
            <a:off x="467544" y="1203598"/>
            <a:ext cx="8347003" cy="3312368"/>
          </a:xfrm>
        </p:spPr>
        <p:txBody>
          <a:bodyPr/>
          <a:lstStyle/>
          <a:p>
            <a:pPr>
              <a:buFont typeface="Wingdings" panose="05000000000000000000" pitchFamily="2" charset="2"/>
              <a:buChar char="§"/>
            </a:pPr>
            <a:r>
              <a:rPr lang="fi-FI" sz="1500" dirty="0" err="1"/>
              <a:t>Do</a:t>
            </a:r>
            <a:r>
              <a:rPr lang="fi-FI" sz="1500" dirty="0"/>
              <a:t> </a:t>
            </a:r>
            <a:r>
              <a:rPr lang="fi-FI" sz="1500" dirty="0" err="1"/>
              <a:t>you</a:t>
            </a:r>
            <a:r>
              <a:rPr lang="fi-FI" sz="1500" dirty="0"/>
              <a:t> </a:t>
            </a:r>
            <a:r>
              <a:rPr lang="fi-FI" sz="1500" dirty="0" err="1"/>
              <a:t>see</a:t>
            </a:r>
            <a:r>
              <a:rPr lang="fi-FI" sz="1500" dirty="0"/>
              <a:t> </a:t>
            </a:r>
            <a:r>
              <a:rPr lang="fi-FI" sz="1500" dirty="0" err="1"/>
              <a:t>need</a:t>
            </a:r>
            <a:r>
              <a:rPr lang="fi-FI" sz="1500" dirty="0"/>
              <a:t> for </a:t>
            </a:r>
            <a:r>
              <a:rPr lang="fi-FI" sz="1500" b="1" dirty="0"/>
              <a:t>IHAN</a:t>
            </a:r>
            <a:r>
              <a:rPr lang="fi-FI" sz="1500" b="1" baseline="30000" dirty="0"/>
              <a:t>®</a:t>
            </a:r>
            <a:r>
              <a:rPr lang="fi-FI" sz="1500" dirty="0"/>
              <a:t> </a:t>
            </a:r>
            <a:r>
              <a:rPr lang="fi-FI" sz="1500" dirty="0" err="1"/>
              <a:t>number</a:t>
            </a:r>
            <a:r>
              <a:rPr lang="fi-FI" sz="1500" dirty="0"/>
              <a:t>?</a:t>
            </a:r>
          </a:p>
          <a:p>
            <a:pPr>
              <a:buFont typeface="Wingdings" panose="05000000000000000000" pitchFamily="2" charset="2"/>
              <a:buChar char="§"/>
            </a:pPr>
            <a:endParaRPr lang="fi-FI" sz="1500" dirty="0"/>
          </a:p>
          <a:p>
            <a:pPr>
              <a:buFont typeface="Wingdings" panose="05000000000000000000" pitchFamily="2" charset="2"/>
              <a:buChar char="§"/>
            </a:pPr>
            <a:r>
              <a:rPr lang="fi-FI" sz="1500" dirty="0" err="1"/>
              <a:t>Does</a:t>
            </a:r>
            <a:r>
              <a:rPr lang="fi-FI" sz="1500" dirty="0"/>
              <a:t> </a:t>
            </a:r>
            <a:r>
              <a:rPr lang="fi-FI" sz="1500" b="1" dirty="0"/>
              <a:t>IHAN</a:t>
            </a:r>
            <a:r>
              <a:rPr lang="fi-FI" sz="1500" b="1" baseline="30000" dirty="0"/>
              <a:t>®</a:t>
            </a:r>
            <a:r>
              <a:rPr lang="fi-FI" sz="1500" dirty="0"/>
              <a:t> </a:t>
            </a:r>
            <a:r>
              <a:rPr lang="fi-FI" sz="1500" dirty="0" err="1"/>
              <a:t>Number</a:t>
            </a:r>
            <a:r>
              <a:rPr lang="fi-FI" sz="1500" dirty="0"/>
              <a:t> </a:t>
            </a:r>
            <a:r>
              <a:rPr lang="fi-FI" sz="1500" dirty="0" err="1"/>
              <a:t>exist</a:t>
            </a:r>
            <a:r>
              <a:rPr lang="fi-FI" sz="1500" dirty="0"/>
              <a:t> </a:t>
            </a:r>
            <a:r>
              <a:rPr lang="fi-FI" sz="1500" dirty="0" err="1"/>
              <a:t>already</a:t>
            </a:r>
            <a:r>
              <a:rPr lang="fi-FI" sz="1500" dirty="0"/>
              <a:t>? </a:t>
            </a:r>
            <a:r>
              <a:rPr lang="fi-FI" sz="1500" dirty="0" err="1"/>
              <a:t>What</a:t>
            </a:r>
            <a:r>
              <a:rPr lang="fi-FI" sz="1500" dirty="0"/>
              <a:t> </a:t>
            </a:r>
            <a:r>
              <a:rPr lang="fi-FI" sz="1500" dirty="0" err="1"/>
              <a:t>are</a:t>
            </a:r>
            <a:r>
              <a:rPr lang="fi-FI" sz="1500" dirty="0"/>
              <a:t> </a:t>
            </a:r>
            <a:r>
              <a:rPr lang="fi-FI" sz="1500" dirty="0" err="1"/>
              <a:t>they</a:t>
            </a:r>
            <a:r>
              <a:rPr lang="fi-FI" sz="1500" dirty="0"/>
              <a:t>?</a:t>
            </a:r>
          </a:p>
          <a:p>
            <a:pPr>
              <a:buFont typeface="Wingdings" panose="05000000000000000000" pitchFamily="2" charset="2"/>
              <a:buChar char="§"/>
            </a:pPr>
            <a:endParaRPr lang="fi-FI" sz="1500" dirty="0"/>
          </a:p>
          <a:p>
            <a:pPr>
              <a:buFont typeface="Wingdings" panose="05000000000000000000" pitchFamily="2" charset="2"/>
              <a:buChar char="§"/>
            </a:pPr>
            <a:r>
              <a:rPr lang="fi-FI" sz="1500" dirty="0" err="1"/>
              <a:t>Are</a:t>
            </a:r>
            <a:r>
              <a:rPr lang="fi-FI" sz="1500" dirty="0"/>
              <a:t> </a:t>
            </a:r>
            <a:r>
              <a:rPr lang="fi-FI" sz="1500" dirty="0" err="1"/>
              <a:t>there</a:t>
            </a:r>
            <a:r>
              <a:rPr lang="fi-FI" sz="1500" dirty="0"/>
              <a:t> </a:t>
            </a:r>
            <a:r>
              <a:rPr lang="fi-FI" sz="1500" dirty="0" err="1"/>
              <a:t>projects</a:t>
            </a:r>
            <a:r>
              <a:rPr lang="fi-FI" sz="1500" dirty="0"/>
              <a:t>, </a:t>
            </a:r>
            <a:r>
              <a:rPr lang="fi-FI" sz="1500" dirty="0" err="1"/>
              <a:t>which</a:t>
            </a:r>
            <a:r>
              <a:rPr lang="fi-FI" sz="1500" dirty="0"/>
              <a:t> </a:t>
            </a:r>
            <a:r>
              <a:rPr lang="fi-FI" sz="1500" dirty="0" err="1"/>
              <a:t>deals</a:t>
            </a:r>
            <a:r>
              <a:rPr lang="fi-FI" sz="1500" dirty="0"/>
              <a:t> </a:t>
            </a:r>
            <a:r>
              <a:rPr lang="fi-FI" sz="1500" dirty="0" err="1"/>
              <a:t>similar</a:t>
            </a:r>
            <a:r>
              <a:rPr lang="fi-FI" sz="1500" dirty="0"/>
              <a:t> </a:t>
            </a:r>
            <a:r>
              <a:rPr lang="fi-FI" sz="1500" dirty="0" err="1"/>
              <a:t>concept</a:t>
            </a:r>
            <a:r>
              <a:rPr lang="fi-FI" sz="1500" dirty="0"/>
              <a:t>? </a:t>
            </a:r>
            <a:r>
              <a:rPr lang="fi-FI" sz="1500" dirty="0" err="1"/>
              <a:t>What</a:t>
            </a:r>
            <a:r>
              <a:rPr lang="fi-FI" sz="1500" dirty="0"/>
              <a:t> </a:t>
            </a:r>
            <a:r>
              <a:rPr lang="fi-FI" sz="1500" dirty="0" err="1"/>
              <a:t>are</a:t>
            </a:r>
            <a:r>
              <a:rPr lang="fi-FI" sz="1500" dirty="0"/>
              <a:t> </a:t>
            </a:r>
            <a:r>
              <a:rPr lang="fi-FI" sz="1500" dirty="0" err="1"/>
              <a:t>they</a:t>
            </a:r>
            <a:r>
              <a:rPr lang="fi-FI" sz="1500" dirty="0"/>
              <a:t>?</a:t>
            </a:r>
          </a:p>
          <a:p>
            <a:pPr>
              <a:buFont typeface="Wingdings" panose="05000000000000000000" pitchFamily="2" charset="2"/>
              <a:buChar char="§"/>
            </a:pPr>
            <a:endParaRPr lang="fi-FI" sz="1500" dirty="0"/>
          </a:p>
          <a:p>
            <a:pPr>
              <a:buFont typeface="Wingdings" panose="05000000000000000000" pitchFamily="2" charset="2"/>
              <a:buChar char="§"/>
            </a:pPr>
            <a:r>
              <a:rPr lang="fi-FI" sz="1500" dirty="0" err="1"/>
              <a:t>Are</a:t>
            </a:r>
            <a:r>
              <a:rPr lang="fi-FI" sz="1500" dirty="0"/>
              <a:t> </a:t>
            </a:r>
            <a:r>
              <a:rPr lang="fi-FI" sz="1500" dirty="0" err="1"/>
              <a:t>you</a:t>
            </a:r>
            <a:r>
              <a:rPr lang="fi-FI" sz="1500" dirty="0"/>
              <a:t> </a:t>
            </a:r>
            <a:r>
              <a:rPr lang="fi-FI" sz="1500" dirty="0" err="1"/>
              <a:t>interested</a:t>
            </a:r>
            <a:r>
              <a:rPr lang="fi-FI" sz="1500" dirty="0"/>
              <a:t> in to </a:t>
            </a:r>
            <a:r>
              <a:rPr lang="fi-FI" sz="1500" dirty="0" err="1"/>
              <a:t>participate</a:t>
            </a:r>
            <a:r>
              <a:rPr lang="fi-FI" sz="1500" dirty="0"/>
              <a:t> </a:t>
            </a:r>
            <a:r>
              <a:rPr lang="fi-FI" sz="1500" dirty="0" err="1"/>
              <a:t>work</a:t>
            </a:r>
            <a:r>
              <a:rPr lang="fi-FI" sz="1500" dirty="0"/>
              <a:t> to </a:t>
            </a:r>
            <a:r>
              <a:rPr lang="fi-FI" sz="1500" dirty="0" err="1"/>
              <a:t>define</a:t>
            </a:r>
            <a:r>
              <a:rPr lang="fi-FI" sz="1500" dirty="0"/>
              <a:t> </a:t>
            </a:r>
            <a:r>
              <a:rPr lang="fi-FI" sz="1500" b="1" dirty="0"/>
              <a:t>IHAN</a:t>
            </a:r>
            <a:r>
              <a:rPr lang="fi-FI" sz="1500" b="1" baseline="30000" dirty="0"/>
              <a:t>®</a:t>
            </a:r>
            <a:r>
              <a:rPr lang="fi-FI" sz="1500" dirty="0"/>
              <a:t> </a:t>
            </a:r>
            <a:r>
              <a:rPr lang="fi-FI" sz="1500" dirty="0" err="1"/>
              <a:t>number</a:t>
            </a:r>
            <a:r>
              <a:rPr lang="fi-FI" sz="1500" dirty="0"/>
              <a:t>?</a:t>
            </a:r>
          </a:p>
          <a:p>
            <a:pPr marL="0" indent="0">
              <a:buNone/>
            </a:pPr>
            <a:endParaRPr lang="fi-FI" dirty="0"/>
          </a:p>
        </p:txBody>
      </p:sp>
    </p:spTree>
    <p:extLst>
      <p:ext uri="{BB962C8B-B14F-4D97-AF65-F5344CB8AC3E}">
        <p14:creationId xmlns:p14="http://schemas.microsoft.com/office/powerpoint/2010/main" val="2952790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4979019-D643-4BC4-8269-CE3E7FF737ED}"/>
              </a:ext>
            </a:extLst>
          </p:cNvPr>
          <p:cNvSpPr txBox="1">
            <a:spLocks/>
          </p:cNvSpPr>
          <p:nvPr/>
        </p:nvSpPr>
        <p:spPr>
          <a:xfrm>
            <a:off x="539553" y="267494"/>
            <a:ext cx="8136905" cy="864096"/>
          </a:xfrm>
          <a:prstGeom prst="rect">
            <a:avLst/>
          </a:prstGeom>
        </p:spPr>
        <p:txBody>
          <a:bodyPr/>
          <a:lstStyle>
            <a:lvl1pPr algn="l" defTabSz="609570" rtl="0" eaLnBrk="1" latinLnBrk="0" hangingPunct="1">
              <a:spcBef>
                <a:spcPct val="0"/>
              </a:spcBef>
              <a:buNone/>
              <a:defRPr sz="3200" b="0" i="0" kern="1200">
                <a:solidFill>
                  <a:schemeClr val="tx1"/>
                </a:solidFill>
                <a:latin typeface="+mj-lt"/>
                <a:ea typeface="+mj-ea"/>
                <a:cs typeface="Arial Black"/>
              </a:defRPr>
            </a:lvl1pPr>
          </a:lstStyle>
          <a:p>
            <a:r>
              <a:rPr lang="en-GB" sz="2400"/>
              <a:t>Identifiers</a:t>
            </a:r>
          </a:p>
        </p:txBody>
      </p:sp>
      <p:sp>
        <p:nvSpPr>
          <p:cNvPr id="6" name="Tekstiruutu 5"/>
          <p:cNvSpPr txBox="1"/>
          <p:nvPr/>
        </p:nvSpPr>
        <p:spPr>
          <a:xfrm>
            <a:off x="816964" y="2551107"/>
            <a:ext cx="1518044" cy="184666"/>
          </a:xfrm>
          <a:prstGeom prst="rect">
            <a:avLst/>
          </a:prstGeom>
          <a:noFill/>
        </p:spPr>
        <p:txBody>
          <a:bodyPr wrap="none" lIns="0" tIns="0" rIns="0" bIns="0" rtlCol="0">
            <a:spAutoFit/>
          </a:bodyPr>
          <a:lstStyle/>
          <a:p>
            <a:r>
              <a:rPr lang="en-GB" sz="1200"/>
              <a:t>Data object (a person)</a:t>
            </a:r>
          </a:p>
        </p:txBody>
      </p:sp>
      <p:sp>
        <p:nvSpPr>
          <p:cNvPr id="2" name="Tekstiruutu 1"/>
          <p:cNvSpPr txBox="1"/>
          <p:nvPr/>
        </p:nvSpPr>
        <p:spPr>
          <a:xfrm>
            <a:off x="3285700" y="2551107"/>
            <a:ext cx="1739259" cy="184666"/>
          </a:xfrm>
          <a:prstGeom prst="rect">
            <a:avLst/>
          </a:prstGeom>
          <a:noFill/>
        </p:spPr>
        <p:txBody>
          <a:bodyPr wrap="none" lIns="0" tIns="0" rIns="0" bIns="0" rtlCol="0">
            <a:spAutoFit/>
          </a:bodyPr>
          <a:lstStyle/>
          <a:p>
            <a:r>
              <a:rPr lang="en-GB" sz="1200"/>
              <a:t>Individual / physical entity</a:t>
            </a:r>
          </a:p>
        </p:txBody>
      </p:sp>
      <p:sp>
        <p:nvSpPr>
          <p:cNvPr id="3" name="Tekstiruutu 2"/>
          <p:cNvSpPr txBox="1"/>
          <p:nvPr/>
        </p:nvSpPr>
        <p:spPr>
          <a:xfrm>
            <a:off x="5906069" y="3525216"/>
            <a:ext cx="2483052" cy="184666"/>
          </a:xfrm>
          <a:prstGeom prst="rect">
            <a:avLst/>
          </a:prstGeom>
          <a:noFill/>
        </p:spPr>
        <p:txBody>
          <a:bodyPr wrap="none" lIns="0" tIns="0" rIns="0" bIns="0" rtlCol="0">
            <a:spAutoFit/>
          </a:bodyPr>
          <a:lstStyle/>
          <a:p>
            <a:r>
              <a:rPr lang="en-GB" sz="1200"/>
              <a:t>Identity verified by a trusted 3</a:t>
            </a:r>
            <a:r>
              <a:rPr lang="en-GB" sz="1200" baseline="30000"/>
              <a:t>rd</a:t>
            </a:r>
            <a:r>
              <a:rPr lang="en-GB" sz="1200"/>
              <a:t> party</a:t>
            </a:r>
          </a:p>
        </p:txBody>
      </p:sp>
      <p:sp>
        <p:nvSpPr>
          <p:cNvPr id="25" name="Tekstiruutu 24"/>
          <p:cNvSpPr txBox="1"/>
          <p:nvPr/>
        </p:nvSpPr>
        <p:spPr>
          <a:xfrm>
            <a:off x="5906070" y="2458773"/>
            <a:ext cx="2886502" cy="553998"/>
          </a:xfrm>
          <a:prstGeom prst="rect">
            <a:avLst/>
          </a:prstGeom>
          <a:noFill/>
        </p:spPr>
        <p:txBody>
          <a:bodyPr wrap="square" lIns="0" tIns="0" rIns="0" bIns="0" rtlCol="0">
            <a:spAutoFit/>
          </a:bodyPr>
          <a:lstStyle/>
          <a:p>
            <a:r>
              <a:rPr lang="en-GB" sz="1200"/>
              <a:t>Identity known by a mutual agreement, but not verified by 3</a:t>
            </a:r>
            <a:r>
              <a:rPr lang="en-GB" sz="1200" baseline="30000"/>
              <a:t>rd</a:t>
            </a:r>
            <a:r>
              <a:rPr lang="en-GB" sz="1200"/>
              <a:t> party</a:t>
            </a:r>
          </a:p>
          <a:p>
            <a:r>
              <a:rPr lang="en-GB" sz="1200"/>
              <a:t> </a:t>
            </a:r>
          </a:p>
        </p:txBody>
      </p:sp>
      <p:sp>
        <p:nvSpPr>
          <p:cNvPr id="26" name="Tekstiruutu 25"/>
          <p:cNvSpPr txBox="1"/>
          <p:nvPr/>
        </p:nvSpPr>
        <p:spPr>
          <a:xfrm>
            <a:off x="5906069" y="1392331"/>
            <a:ext cx="2886502" cy="553998"/>
          </a:xfrm>
          <a:prstGeom prst="rect">
            <a:avLst/>
          </a:prstGeom>
          <a:noFill/>
        </p:spPr>
        <p:txBody>
          <a:bodyPr wrap="square" lIns="0" tIns="0" rIns="0" bIns="0" rtlCol="0">
            <a:spAutoFit/>
          </a:bodyPr>
          <a:lstStyle/>
          <a:p>
            <a:r>
              <a:rPr lang="en-GB" sz="1200"/>
              <a:t>Identity unknown to external parties, known only by me</a:t>
            </a:r>
          </a:p>
          <a:p>
            <a:r>
              <a:rPr lang="en-GB" sz="1200"/>
              <a:t> </a:t>
            </a:r>
          </a:p>
        </p:txBody>
      </p:sp>
      <p:cxnSp>
        <p:nvCxnSpPr>
          <p:cNvPr id="8" name="Suora nuoliyhdysviiva 7"/>
          <p:cNvCxnSpPr/>
          <p:nvPr/>
        </p:nvCxnSpPr>
        <p:spPr>
          <a:xfrm flipV="1">
            <a:off x="5271449" y="1581562"/>
            <a:ext cx="511791" cy="1061878"/>
          </a:xfrm>
          <a:prstGeom prst="straightConnector1">
            <a:avLst/>
          </a:prstGeom>
          <a:ln w="63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uora nuoliyhdysviiva 27"/>
          <p:cNvCxnSpPr/>
          <p:nvPr/>
        </p:nvCxnSpPr>
        <p:spPr>
          <a:xfrm flipH="1" flipV="1">
            <a:off x="5271448" y="2627743"/>
            <a:ext cx="634620" cy="897473"/>
          </a:xfrm>
          <a:prstGeom prst="straightConnector1">
            <a:avLst/>
          </a:prstGeom>
          <a:ln w="63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uora yhdysviiva 32"/>
          <p:cNvCxnSpPr/>
          <p:nvPr/>
        </p:nvCxnSpPr>
        <p:spPr>
          <a:xfrm>
            <a:off x="5261213" y="2627743"/>
            <a:ext cx="522027"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uora yhdysviiva 40"/>
          <p:cNvCxnSpPr>
            <a:endCxn id="2" idx="1"/>
          </p:cNvCxnSpPr>
          <p:nvPr/>
        </p:nvCxnSpPr>
        <p:spPr>
          <a:xfrm flipV="1">
            <a:off x="2448421" y="2643440"/>
            <a:ext cx="837279" cy="3"/>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kstiruutu 3"/>
          <p:cNvSpPr txBox="1"/>
          <p:nvPr/>
        </p:nvSpPr>
        <p:spPr>
          <a:xfrm>
            <a:off x="7281711" y="1630619"/>
            <a:ext cx="577081" cy="161583"/>
          </a:xfrm>
          <a:prstGeom prst="rect">
            <a:avLst/>
          </a:prstGeom>
          <a:noFill/>
        </p:spPr>
        <p:txBody>
          <a:bodyPr wrap="none" lIns="0" tIns="0" rIns="0" bIns="0" rtlCol="0">
            <a:spAutoFit/>
          </a:bodyPr>
          <a:lstStyle/>
          <a:p>
            <a:r>
              <a:rPr lang="en-GB" sz="1050" b="1" err="1">
                <a:solidFill>
                  <a:schemeClr val="accent3">
                    <a:lumMod val="75000"/>
                  </a:schemeClr>
                </a:solidFill>
              </a:rPr>
              <a:t>privateID</a:t>
            </a:r>
            <a:endParaRPr lang="en-GB" sz="1050" b="1">
              <a:solidFill>
                <a:schemeClr val="accent3">
                  <a:lumMod val="75000"/>
                </a:schemeClr>
              </a:solidFill>
            </a:endParaRPr>
          </a:p>
        </p:txBody>
      </p:sp>
      <p:sp>
        <p:nvSpPr>
          <p:cNvPr id="24" name="Tekstiruutu 23"/>
          <p:cNvSpPr txBox="1"/>
          <p:nvPr/>
        </p:nvSpPr>
        <p:spPr>
          <a:xfrm>
            <a:off x="7782466" y="2735773"/>
            <a:ext cx="577081" cy="161583"/>
          </a:xfrm>
          <a:prstGeom prst="rect">
            <a:avLst/>
          </a:prstGeom>
          <a:noFill/>
        </p:spPr>
        <p:txBody>
          <a:bodyPr wrap="none" lIns="0" tIns="0" rIns="0" bIns="0" rtlCol="0">
            <a:spAutoFit/>
          </a:bodyPr>
          <a:lstStyle/>
          <a:p>
            <a:r>
              <a:rPr lang="en-GB" sz="1050" b="1" err="1">
                <a:solidFill>
                  <a:schemeClr val="accent3">
                    <a:lumMod val="75000"/>
                  </a:schemeClr>
                </a:solidFill>
              </a:rPr>
              <a:t>agreedID</a:t>
            </a:r>
            <a:endParaRPr lang="en-GB" sz="1050" b="1">
              <a:solidFill>
                <a:schemeClr val="accent3">
                  <a:lumMod val="75000"/>
                </a:schemeClr>
              </a:solidFill>
            </a:endParaRPr>
          </a:p>
        </p:txBody>
      </p:sp>
      <p:sp>
        <p:nvSpPr>
          <p:cNvPr id="27" name="Tekstiruutu 26"/>
          <p:cNvSpPr txBox="1"/>
          <p:nvPr/>
        </p:nvSpPr>
        <p:spPr>
          <a:xfrm>
            <a:off x="7892190" y="3730965"/>
            <a:ext cx="613951" cy="161583"/>
          </a:xfrm>
          <a:prstGeom prst="rect">
            <a:avLst/>
          </a:prstGeom>
          <a:noFill/>
        </p:spPr>
        <p:txBody>
          <a:bodyPr wrap="none" lIns="0" tIns="0" rIns="0" bIns="0" rtlCol="0">
            <a:spAutoFit/>
          </a:bodyPr>
          <a:lstStyle/>
          <a:p>
            <a:r>
              <a:rPr lang="en-GB" sz="1050" b="1" err="1">
                <a:solidFill>
                  <a:schemeClr val="accent3">
                    <a:lumMod val="75000"/>
                  </a:schemeClr>
                </a:solidFill>
              </a:rPr>
              <a:t>verifiedID</a:t>
            </a:r>
            <a:endParaRPr lang="en-GB" sz="1050" b="1">
              <a:solidFill>
                <a:schemeClr val="accent3">
                  <a:lumMod val="75000"/>
                </a:schemeClr>
              </a:solidFill>
            </a:endParaRPr>
          </a:p>
        </p:txBody>
      </p:sp>
    </p:spTree>
    <p:extLst>
      <p:ext uri="{BB962C8B-B14F-4D97-AF65-F5344CB8AC3E}">
        <p14:creationId xmlns:p14="http://schemas.microsoft.com/office/powerpoint/2010/main" val="3351333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4979019-D643-4BC4-8269-CE3E7FF737ED}"/>
              </a:ext>
            </a:extLst>
          </p:cNvPr>
          <p:cNvSpPr txBox="1">
            <a:spLocks/>
          </p:cNvSpPr>
          <p:nvPr/>
        </p:nvSpPr>
        <p:spPr>
          <a:xfrm>
            <a:off x="539553" y="267494"/>
            <a:ext cx="8136905" cy="864096"/>
          </a:xfrm>
          <a:prstGeom prst="rect">
            <a:avLst/>
          </a:prstGeom>
        </p:spPr>
        <p:txBody>
          <a:bodyPr/>
          <a:lstStyle>
            <a:lvl1pPr algn="l" defTabSz="609570" rtl="0" eaLnBrk="1" latinLnBrk="0" hangingPunct="1">
              <a:spcBef>
                <a:spcPct val="0"/>
              </a:spcBef>
              <a:buNone/>
              <a:defRPr sz="3200" b="0" i="0" kern="1200">
                <a:solidFill>
                  <a:schemeClr val="tx1"/>
                </a:solidFill>
                <a:latin typeface="+mj-lt"/>
                <a:ea typeface="+mj-ea"/>
                <a:cs typeface="Arial Black"/>
              </a:defRPr>
            </a:lvl1pPr>
          </a:lstStyle>
          <a:p>
            <a:r>
              <a:rPr lang="en-GB" sz="2400"/>
              <a:t>Identifiers</a:t>
            </a:r>
          </a:p>
        </p:txBody>
      </p:sp>
      <p:sp>
        <p:nvSpPr>
          <p:cNvPr id="7" name="Tekstiruutu 6"/>
          <p:cNvSpPr txBox="1"/>
          <p:nvPr/>
        </p:nvSpPr>
        <p:spPr>
          <a:xfrm>
            <a:off x="2108133" y="2157583"/>
            <a:ext cx="1662315" cy="184666"/>
          </a:xfrm>
          <a:prstGeom prst="rect">
            <a:avLst/>
          </a:prstGeom>
          <a:noFill/>
        </p:spPr>
        <p:txBody>
          <a:bodyPr wrap="none" lIns="0" tIns="0" rIns="0" bIns="0" rtlCol="0">
            <a:spAutoFit/>
          </a:bodyPr>
          <a:lstStyle/>
          <a:p>
            <a:r>
              <a:rPr lang="en-GB" sz="1200"/>
              <a:t>Legitime data possessor</a:t>
            </a:r>
          </a:p>
        </p:txBody>
      </p:sp>
      <p:sp>
        <p:nvSpPr>
          <p:cNvPr id="13" name="Tekstiruutu 12"/>
          <p:cNvSpPr txBox="1"/>
          <p:nvPr/>
        </p:nvSpPr>
        <p:spPr>
          <a:xfrm>
            <a:off x="2108133" y="2818104"/>
            <a:ext cx="1703993" cy="184666"/>
          </a:xfrm>
          <a:prstGeom prst="rect">
            <a:avLst/>
          </a:prstGeom>
          <a:noFill/>
        </p:spPr>
        <p:txBody>
          <a:bodyPr wrap="none" lIns="0" tIns="0" rIns="0" bIns="0" rtlCol="0">
            <a:spAutoFit/>
          </a:bodyPr>
          <a:lstStyle/>
          <a:p>
            <a:r>
              <a:rPr lang="en-GB" sz="1200"/>
              <a:t>Legitime service provider</a:t>
            </a:r>
          </a:p>
        </p:txBody>
      </p:sp>
      <p:sp>
        <p:nvSpPr>
          <p:cNvPr id="19" name="Tekstiruutu 18"/>
          <p:cNvSpPr txBox="1"/>
          <p:nvPr/>
        </p:nvSpPr>
        <p:spPr>
          <a:xfrm>
            <a:off x="4573259" y="1972918"/>
            <a:ext cx="868828" cy="184666"/>
          </a:xfrm>
          <a:prstGeom prst="rect">
            <a:avLst/>
          </a:prstGeom>
          <a:noFill/>
        </p:spPr>
        <p:txBody>
          <a:bodyPr wrap="none" lIns="0" tIns="0" rIns="0" bIns="0" rtlCol="0">
            <a:spAutoFit/>
          </a:bodyPr>
          <a:lstStyle/>
          <a:p>
            <a:r>
              <a:rPr lang="en-GB" sz="1200"/>
              <a:t>Organization</a:t>
            </a:r>
          </a:p>
        </p:txBody>
      </p:sp>
      <p:sp>
        <p:nvSpPr>
          <p:cNvPr id="21" name="Tekstiruutu 20"/>
          <p:cNvSpPr txBox="1"/>
          <p:nvPr/>
        </p:nvSpPr>
        <p:spPr>
          <a:xfrm>
            <a:off x="4573261" y="2363884"/>
            <a:ext cx="748603" cy="184666"/>
          </a:xfrm>
          <a:prstGeom prst="rect">
            <a:avLst/>
          </a:prstGeom>
          <a:noFill/>
        </p:spPr>
        <p:txBody>
          <a:bodyPr wrap="none" lIns="0" tIns="0" rIns="0" bIns="0" rtlCol="0">
            <a:spAutoFit/>
          </a:bodyPr>
          <a:lstStyle/>
          <a:p>
            <a:r>
              <a:rPr lang="en-GB" sz="1200"/>
              <a:t>Application</a:t>
            </a:r>
          </a:p>
        </p:txBody>
      </p:sp>
      <p:sp>
        <p:nvSpPr>
          <p:cNvPr id="23" name="Tekstiruutu 22"/>
          <p:cNvSpPr txBox="1"/>
          <p:nvPr/>
        </p:nvSpPr>
        <p:spPr>
          <a:xfrm>
            <a:off x="4573260" y="2754850"/>
            <a:ext cx="901337" cy="184666"/>
          </a:xfrm>
          <a:prstGeom prst="rect">
            <a:avLst/>
          </a:prstGeom>
          <a:noFill/>
        </p:spPr>
        <p:txBody>
          <a:bodyPr wrap="none" lIns="0" tIns="0" rIns="0" bIns="0" rtlCol="0">
            <a:spAutoFit/>
          </a:bodyPr>
          <a:lstStyle/>
          <a:p>
            <a:r>
              <a:rPr lang="en-GB" sz="1200"/>
              <a:t>Web address</a:t>
            </a:r>
          </a:p>
        </p:txBody>
      </p:sp>
      <p:sp>
        <p:nvSpPr>
          <p:cNvPr id="35" name="Vasen aaltosulje 34"/>
          <p:cNvSpPr/>
          <p:nvPr/>
        </p:nvSpPr>
        <p:spPr>
          <a:xfrm>
            <a:off x="4348072" y="1972917"/>
            <a:ext cx="149984" cy="1273860"/>
          </a:xfrm>
          <a:prstGeom prst="leftBrac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37" name="Suora yhdysviiva 36"/>
          <p:cNvCxnSpPr>
            <a:stCxn id="7" idx="3"/>
            <a:endCxn id="35" idx="1"/>
          </p:cNvCxnSpPr>
          <p:nvPr/>
        </p:nvCxnSpPr>
        <p:spPr>
          <a:xfrm>
            <a:off x="3770448" y="2249916"/>
            <a:ext cx="577624" cy="359931"/>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uora yhdysviiva 38"/>
          <p:cNvCxnSpPr>
            <a:stCxn id="13" idx="3"/>
            <a:endCxn id="35" idx="1"/>
          </p:cNvCxnSpPr>
          <p:nvPr/>
        </p:nvCxnSpPr>
        <p:spPr>
          <a:xfrm flipV="1">
            <a:off x="3812126" y="2609847"/>
            <a:ext cx="535946" cy="30059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kstiruutu 21"/>
          <p:cNvSpPr txBox="1"/>
          <p:nvPr/>
        </p:nvSpPr>
        <p:spPr>
          <a:xfrm>
            <a:off x="4573260" y="3145816"/>
            <a:ext cx="468077" cy="184666"/>
          </a:xfrm>
          <a:prstGeom prst="rect">
            <a:avLst/>
          </a:prstGeom>
          <a:noFill/>
        </p:spPr>
        <p:txBody>
          <a:bodyPr wrap="none" lIns="0" tIns="0" rIns="0" bIns="0" rtlCol="0">
            <a:spAutoFit/>
          </a:bodyPr>
          <a:lstStyle/>
          <a:p>
            <a:r>
              <a:rPr lang="en-GB" sz="1200"/>
              <a:t>Device</a:t>
            </a:r>
          </a:p>
        </p:txBody>
      </p:sp>
      <p:sp>
        <p:nvSpPr>
          <p:cNvPr id="29" name="Tekstiruutu 28"/>
          <p:cNvSpPr txBox="1"/>
          <p:nvPr/>
        </p:nvSpPr>
        <p:spPr>
          <a:xfrm>
            <a:off x="5586971" y="1972918"/>
            <a:ext cx="932948" cy="161583"/>
          </a:xfrm>
          <a:prstGeom prst="rect">
            <a:avLst/>
          </a:prstGeom>
          <a:noFill/>
        </p:spPr>
        <p:txBody>
          <a:bodyPr wrap="none" lIns="0" tIns="0" rIns="0" bIns="0" rtlCol="0">
            <a:spAutoFit/>
          </a:bodyPr>
          <a:lstStyle/>
          <a:p>
            <a:r>
              <a:rPr lang="en-GB" sz="1050" b="1" err="1">
                <a:solidFill>
                  <a:schemeClr val="accent3">
                    <a:lumMod val="75000"/>
                  </a:schemeClr>
                </a:solidFill>
              </a:rPr>
              <a:t>organizationID</a:t>
            </a:r>
            <a:endParaRPr lang="en-GB" sz="1050" b="1">
              <a:solidFill>
                <a:schemeClr val="accent3">
                  <a:lumMod val="75000"/>
                </a:schemeClr>
              </a:solidFill>
            </a:endParaRPr>
          </a:p>
        </p:txBody>
      </p:sp>
      <p:sp>
        <p:nvSpPr>
          <p:cNvPr id="30" name="Tekstiruutu 29"/>
          <p:cNvSpPr txBox="1"/>
          <p:nvPr/>
        </p:nvSpPr>
        <p:spPr>
          <a:xfrm>
            <a:off x="5591810" y="2377488"/>
            <a:ext cx="843180" cy="161583"/>
          </a:xfrm>
          <a:prstGeom prst="rect">
            <a:avLst/>
          </a:prstGeom>
          <a:noFill/>
        </p:spPr>
        <p:txBody>
          <a:bodyPr wrap="none" lIns="0" tIns="0" rIns="0" bIns="0" rtlCol="0">
            <a:spAutoFit/>
          </a:bodyPr>
          <a:lstStyle/>
          <a:p>
            <a:r>
              <a:rPr lang="en-GB" sz="1050" b="1">
                <a:solidFill>
                  <a:schemeClr val="accent3">
                    <a:lumMod val="75000"/>
                  </a:schemeClr>
                </a:solidFill>
              </a:rPr>
              <a:t>applicationID</a:t>
            </a:r>
          </a:p>
        </p:txBody>
      </p:sp>
      <p:sp>
        <p:nvSpPr>
          <p:cNvPr id="31" name="Tekstiruutu 30"/>
          <p:cNvSpPr txBox="1"/>
          <p:nvPr/>
        </p:nvSpPr>
        <p:spPr>
          <a:xfrm>
            <a:off x="5607348" y="2782057"/>
            <a:ext cx="306174" cy="161583"/>
          </a:xfrm>
          <a:prstGeom prst="rect">
            <a:avLst/>
          </a:prstGeom>
          <a:noFill/>
        </p:spPr>
        <p:txBody>
          <a:bodyPr wrap="none" lIns="0" tIns="0" rIns="0" bIns="0" rtlCol="0">
            <a:spAutoFit/>
          </a:bodyPr>
          <a:lstStyle/>
          <a:p>
            <a:r>
              <a:rPr lang="en-GB" sz="1050" b="1">
                <a:solidFill>
                  <a:schemeClr val="accent3">
                    <a:lumMod val="75000"/>
                  </a:schemeClr>
                </a:solidFill>
              </a:rPr>
              <a:t>urlID</a:t>
            </a:r>
          </a:p>
        </p:txBody>
      </p:sp>
      <p:sp>
        <p:nvSpPr>
          <p:cNvPr id="32" name="Tekstiruutu 31"/>
          <p:cNvSpPr txBox="1"/>
          <p:nvPr/>
        </p:nvSpPr>
        <p:spPr>
          <a:xfrm>
            <a:off x="5591811" y="3145816"/>
            <a:ext cx="554639" cy="161583"/>
          </a:xfrm>
          <a:prstGeom prst="rect">
            <a:avLst/>
          </a:prstGeom>
          <a:noFill/>
        </p:spPr>
        <p:txBody>
          <a:bodyPr wrap="none" lIns="0" tIns="0" rIns="0" bIns="0" rtlCol="0">
            <a:spAutoFit/>
          </a:bodyPr>
          <a:lstStyle/>
          <a:p>
            <a:r>
              <a:rPr lang="en-GB" sz="1050" b="1">
                <a:solidFill>
                  <a:schemeClr val="accent3">
                    <a:lumMod val="75000"/>
                  </a:schemeClr>
                </a:solidFill>
              </a:rPr>
              <a:t>deviceID</a:t>
            </a:r>
          </a:p>
        </p:txBody>
      </p:sp>
    </p:spTree>
    <p:extLst>
      <p:ext uri="{BB962C8B-B14F-4D97-AF65-F5344CB8AC3E}">
        <p14:creationId xmlns:p14="http://schemas.microsoft.com/office/powerpoint/2010/main" val="2676344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4979019-D643-4BC4-8269-CE3E7FF737ED}"/>
              </a:ext>
            </a:extLst>
          </p:cNvPr>
          <p:cNvSpPr txBox="1">
            <a:spLocks/>
          </p:cNvSpPr>
          <p:nvPr/>
        </p:nvSpPr>
        <p:spPr>
          <a:xfrm>
            <a:off x="539553" y="267494"/>
            <a:ext cx="8136905" cy="864096"/>
          </a:xfrm>
          <a:prstGeom prst="rect">
            <a:avLst/>
          </a:prstGeom>
        </p:spPr>
        <p:txBody>
          <a:bodyPr/>
          <a:lstStyle>
            <a:lvl1pPr algn="l" defTabSz="609570" rtl="0" eaLnBrk="1" latinLnBrk="0" hangingPunct="1">
              <a:spcBef>
                <a:spcPct val="0"/>
              </a:spcBef>
              <a:buNone/>
              <a:defRPr sz="3200" b="0" i="0" kern="1200">
                <a:solidFill>
                  <a:schemeClr val="tx1"/>
                </a:solidFill>
                <a:latin typeface="+mj-lt"/>
                <a:ea typeface="+mj-ea"/>
                <a:cs typeface="Arial Black"/>
              </a:defRPr>
            </a:lvl1pPr>
          </a:lstStyle>
          <a:p>
            <a:r>
              <a:rPr lang="en-GB" sz="2400"/>
              <a:t>Identifiers</a:t>
            </a:r>
          </a:p>
        </p:txBody>
      </p:sp>
      <p:sp>
        <p:nvSpPr>
          <p:cNvPr id="20" name="Tekstiruutu 19"/>
          <p:cNvSpPr txBox="1"/>
          <p:nvPr/>
        </p:nvSpPr>
        <p:spPr>
          <a:xfrm>
            <a:off x="3140743" y="2341143"/>
            <a:ext cx="1543692" cy="184666"/>
          </a:xfrm>
          <a:prstGeom prst="rect">
            <a:avLst/>
          </a:prstGeom>
          <a:noFill/>
        </p:spPr>
        <p:txBody>
          <a:bodyPr wrap="none" lIns="0" tIns="0" rIns="0" bIns="0" rtlCol="0">
            <a:spAutoFit/>
          </a:bodyPr>
          <a:lstStyle/>
          <a:p>
            <a:r>
              <a:rPr lang="en-GB" sz="1200"/>
              <a:t>Data about data object</a:t>
            </a:r>
          </a:p>
        </p:txBody>
      </p:sp>
      <p:sp>
        <p:nvSpPr>
          <p:cNvPr id="34" name="Tekstiruutu 33"/>
          <p:cNvSpPr txBox="1"/>
          <p:nvPr/>
        </p:nvSpPr>
        <p:spPr>
          <a:xfrm>
            <a:off x="5432144" y="2355406"/>
            <a:ext cx="411972" cy="161583"/>
          </a:xfrm>
          <a:prstGeom prst="rect">
            <a:avLst/>
          </a:prstGeom>
          <a:noFill/>
        </p:spPr>
        <p:txBody>
          <a:bodyPr wrap="none" lIns="0" tIns="0" rIns="0" bIns="0" rtlCol="0">
            <a:spAutoFit/>
          </a:bodyPr>
          <a:lstStyle/>
          <a:p>
            <a:r>
              <a:rPr lang="en-GB" sz="1050" b="1">
                <a:solidFill>
                  <a:schemeClr val="accent3">
                    <a:lumMod val="75000"/>
                  </a:schemeClr>
                </a:solidFill>
              </a:rPr>
              <a:t>dataID</a:t>
            </a:r>
          </a:p>
        </p:txBody>
      </p:sp>
    </p:spTree>
    <p:extLst>
      <p:ext uri="{BB962C8B-B14F-4D97-AF65-F5344CB8AC3E}">
        <p14:creationId xmlns:p14="http://schemas.microsoft.com/office/powerpoint/2010/main" val="33463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4979019-D643-4BC4-8269-CE3E7FF737ED}"/>
              </a:ext>
            </a:extLst>
          </p:cNvPr>
          <p:cNvSpPr txBox="1">
            <a:spLocks/>
          </p:cNvSpPr>
          <p:nvPr/>
        </p:nvSpPr>
        <p:spPr>
          <a:xfrm>
            <a:off x="539553" y="267494"/>
            <a:ext cx="8136905" cy="864096"/>
          </a:xfrm>
          <a:prstGeom prst="rect">
            <a:avLst/>
          </a:prstGeom>
        </p:spPr>
        <p:txBody>
          <a:bodyPr/>
          <a:lstStyle>
            <a:lvl1pPr algn="l" defTabSz="609570" rtl="0" eaLnBrk="1" latinLnBrk="0" hangingPunct="1">
              <a:spcBef>
                <a:spcPct val="0"/>
              </a:spcBef>
              <a:buNone/>
              <a:defRPr sz="3200" b="0" i="0" kern="1200">
                <a:solidFill>
                  <a:schemeClr val="tx1"/>
                </a:solidFill>
                <a:latin typeface="+mj-lt"/>
                <a:ea typeface="+mj-ea"/>
                <a:cs typeface="Arial Black"/>
              </a:defRPr>
            </a:lvl1pPr>
          </a:lstStyle>
          <a:p>
            <a:r>
              <a:rPr lang="en-GB" sz="2400" dirty="0"/>
              <a:t>IHAN number</a:t>
            </a:r>
          </a:p>
        </p:txBody>
      </p:sp>
      <p:sp>
        <p:nvSpPr>
          <p:cNvPr id="3" name="Tekstiruutu 2"/>
          <p:cNvSpPr txBox="1"/>
          <p:nvPr/>
        </p:nvSpPr>
        <p:spPr>
          <a:xfrm>
            <a:off x="1567458" y="2256358"/>
            <a:ext cx="703719" cy="161583"/>
          </a:xfrm>
          <a:prstGeom prst="rect">
            <a:avLst/>
          </a:prstGeom>
          <a:noFill/>
        </p:spPr>
        <p:txBody>
          <a:bodyPr wrap="none" lIns="0" tIns="0" rIns="0" bIns="0" rtlCol="0">
            <a:spAutoFit/>
          </a:bodyPr>
          <a:lstStyle/>
          <a:p>
            <a:r>
              <a:rPr lang="fi-FI" sz="1050" b="1">
                <a:solidFill>
                  <a:schemeClr val="accent3">
                    <a:lumMod val="75000"/>
                  </a:schemeClr>
                </a:solidFill>
              </a:rPr>
              <a:t>(( </a:t>
            </a:r>
            <a:r>
              <a:rPr lang="fi-FI" sz="1050" b="1" err="1">
                <a:solidFill>
                  <a:schemeClr val="accent3">
                    <a:lumMod val="75000"/>
                  </a:schemeClr>
                </a:solidFill>
              </a:rPr>
              <a:t>privateID</a:t>
            </a:r>
            <a:endParaRPr lang="fi-FI" sz="1050" b="1">
              <a:solidFill>
                <a:schemeClr val="accent3">
                  <a:lumMod val="75000"/>
                </a:schemeClr>
              </a:solidFill>
            </a:endParaRPr>
          </a:p>
        </p:txBody>
      </p:sp>
      <p:sp>
        <p:nvSpPr>
          <p:cNvPr id="4" name="Tekstiruutu 3"/>
          <p:cNvSpPr txBox="1"/>
          <p:nvPr/>
        </p:nvSpPr>
        <p:spPr>
          <a:xfrm>
            <a:off x="2736794" y="2256358"/>
            <a:ext cx="577081" cy="161583"/>
          </a:xfrm>
          <a:prstGeom prst="rect">
            <a:avLst/>
          </a:prstGeom>
          <a:noFill/>
        </p:spPr>
        <p:txBody>
          <a:bodyPr wrap="none" lIns="0" tIns="0" rIns="0" bIns="0" rtlCol="0">
            <a:spAutoFit/>
          </a:bodyPr>
          <a:lstStyle/>
          <a:p>
            <a:r>
              <a:rPr lang="fi-FI" sz="1050" b="1" err="1">
                <a:solidFill>
                  <a:schemeClr val="accent3">
                    <a:lumMod val="75000"/>
                  </a:schemeClr>
                </a:solidFill>
              </a:rPr>
              <a:t>agreedID</a:t>
            </a:r>
            <a:endParaRPr lang="fi-FI" sz="1050" b="1">
              <a:solidFill>
                <a:schemeClr val="accent3">
                  <a:lumMod val="75000"/>
                </a:schemeClr>
              </a:solidFill>
            </a:endParaRPr>
          </a:p>
        </p:txBody>
      </p:sp>
      <p:sp>
        <p:nvSpPr>
          <p:cNvPr id="5" name="Tekstiruutu 4"/>
          <p:cNvSpPr txBox="1"/>
          <p:nvPr/>
        </p:nvSpPr>
        <p:spPr>
          <a:xfrm>
            <a:off x="3695623" y="2256358"/>
            <a:ext cx="658835" cy="161583"/>
          </a:xfrm>
          <a:prstGeom prst="rect">
            <a:avLst/>
          </a:prstGeom>
          <a:noFill/>
        </p:spPr>
        <p:txBody>
          <a:bodyPr wrap="none" lIns="0" tIns="0" rIns="0" bIns="0" rtlCol="0">
            <a:spAutoFit/>
          </a:bodyPr>
          <a:lstStyle/>
          <a:p>
            <a:r>
              <a:rPr lang="fi-FI" sz="1050" b="1" err="1">
                <a:solidFill>
                  <a:schemeClr val="accent3">
                    <a:lumMod val="75000"/>
                  </a:schemeClr>
                </a:solidFill>
              </a:rPr>
              <a:t>verifiedID</a:t>
            </a:r>
            <a:r>
              <a:rPr lang="fi-FI" sz="1050" b="1">
                <a:solidFill>
                  <a:schemeClr val="accent3">
                    <a:lumMod val="75000"/>
                  </a:schemeClr>
                </a:solidFill>
              </a:rPr>
              <a:t>)</a:t>
            </a:r>
          </a:p>
        </p:txBody>
      </p:sp>
      <p:sp>
        <p:nvSpPr>
          <p:cNvPr id="9" name="Ellipsi 8"/>
          <p:cNvSpPr/>
          <p:nvPr/>
        </p:nvSpPr>
        <p:spPr>
          <a:xfrm>
            <a:off x="4547825" y="2256356"/>
            <a:ext cx="161583" cy="161583"/>
          </a:xfrm>
          <a:prstGeom prst="ellipse">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Tekstiruutu 9"/>
          <p:cNvSpPr txBox="1"/>
          <p:nvPr/>
        </p:nvSpPr>
        <p:spPr>
          <a:xfrm>
            <a:off x="4797319" y="2256358"/>
            <a:ext cx="575479" cy="161583"/>
          </a:xfrm>
          <a:prstGeom prst="rect">
            <a:avLst/>
          </a:prstGeom>
          <a:noFill/>
        </p:spPr>
        <p:txBody>
          <a:bodyPr wrap="none" lIns="0" tIns="0" rIns="0" bIns="0" rtlCol="0">
            <a:spAutoFit/>
          </a:bodyPr>
          <a:lstStyle/>
          <a:p>
            <a:r>
              <a:rPr lang="fi-FI" sz="1050" b="1" err="1">
                <a:solidFill>
                  <a:schemeClr val="accent3">
                    <a:lumMod val="75000"/>
                  </a:schemeClr>
                </a:solidFill>
              </a:rPr>
              <a:t>dataID</a:t>
            </a:r>
            <a:r>
              <a:rPr lang="fi-FI" sz="1050" b="1">
                <a:solidFill>
                  <a:schemeClr val="accent3">
                    <a:lumMod val="75000"/>
                  </a:schemeClr>
                </a:solidFill>
              </a:rPr>
              <a:t>  ))</a:t>
            </a:r>
          </a:p>
        </p:txBody>
      </p:sp>
      <p:sp>
        <p:nvSpPr>
          <p:cNvPr id="11" name="Tekstiruutu 10"/>
          <p:cNvSpPr txBox="1"/>
          <p:nvPr/>
        </p:nvSpPr>
        <p:spPr>
          <a:xfrm>
            <a:off x="1433720" y="2238484"/>
            <a:ext cx="141064" cy="276999"/>
          </a:xfrm>
          <a:prstGeom prst="rect">
            <a:avLst/>
          </a:prstGeom>
          <a:noFill/>
        </p:spPr>
        <p:txBody>
          <a:bodyPr wrap="none" lIns="0" tIns="0" rIns="0" bIns="0" rtlCol="0">
            <a:spAutoFit/>
          </a:bodyPr>
          <a:lstStyle/>
          <a:p>
            <a:r>
              <a:rPr lang="fi-FI" b="1">
                <a:solidFill>
                  <a:schemeClr val="accent3">
                    <a:lumMod val="75000"/>
                  </a:schemeClr>
                </a:solidFill>
              </a:rPr>
              <a:t>f </a:t>
            </a:r>
          </a:p>
        </p:txBody>
      </p:sp>
      <p:cxnSp>
        <p:nvCxnSpPr>
          <p:cNvPr id="13" name="Suora yhdysviiva 12"/>
          <p:cNvCxnSpPr/>
          <p:nvPr/>
        </p:nvCxnSpPr>
        <p:spPr>
          <a:xfrm>
            <a:off x="2616140" y="2256358"/>
            <a:ext cx="0" cy="214952"/>
          </a:xfrm>
          <a:prstGeom prst="line">
            <a:avLst/>
          </a:prstGeom>
          <a:ln w="635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4" name="Suora yhdysviiva 13"/>
          <p:cNvCxnSpPr/>
          <p:nvPr/>
        </p:nvCxnSpPr>
        <p:spPr>
          <a:xfrm>
            <a:off x="3639623" y="2256358"/>
            <a:ext cx="0" cy="214952"/>
          </a:xfrm>
          <a:prstGeom prst="line">
            <a:avLst/>
          </a:prstGeom>
          <a:ln w="635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15" name="Vasen aaltosulje 14"/>
          <p:cNvSpPr/>
          <p:nvPr/>
        </p:nvSpPr>
        <p:spPr>
          <a:xfrm rot="16200000">
            <a:off x="3082409" y="1148211"/>
            <a:ext cx="115824" cy="2762020"/>
          </a:xfrm>
          <a:prstGeom prst="leftBrac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sp>
        <p:nvSpPr>
          <p:cNvPr id="16" name="Vasen aaltosulje 15"/>
          <p:cNvSpPr/>
          <p:nvPr/>
        </p:nvSpPr>
        <p:spPr>
          <a:xfrm rot="16200000">
            <a:off x="4986627" y="2302312"/>
            <a:ext cx="95513" cy="474131"/>
          </a:xfrm>
          <a:prstGeom prst="leftBrac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cxnSp>
        <p:nvCxnSpPr>
          <p:cNvPr id="18" name="Suora nuoliyhdysviiva 17"/>
          <p:cNvCxnSpPr/>
          <p:nvPr/>
        </p:nvCxnSpPr>
        <p:spPr>
          <a:xfrm>
            <a:off x="3183342" y="2740670"/>
            <a:ext cx="520829" cy="767687"/>
          </a:xfrm>
          <a:prstGeom prst="straightConnector1">
            <a:avLst/>
          </a:prstGeom>
          <a:ln w="63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uora yhdysviiva 19"/>
          <p:cNvCxnSpPr/>
          <p:nvPr/>
        </p:nvCxnSpPr>
        <p:spPr>
          <a:xfrm flipH="1">
            <a:off x="4370695" y="2730434"/>
            <a:ext cx="603914" cy="799751"/>
          </a:xfrm>
          <a:prstGeom prst="line">
            <a:avLst/>
          </a:prstGeom>
          <a:ln w="63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1" name="Tekstiruutu 20"/>
          <p:cNvSpPr txBox="1"/>
          <p:nvPr/>
        </p:nvSpPr>
        <p:spPr>
          <a:xfrm>
            <a:off x="2801713" y="3702836"/>
            <a:ext cx="4073231" cy="553998"/>
          </a:xfrm>
          <a:prstGeom prst="rect">
            <a:avLst/>
          </a:prstGeom>
          <a:noFill/>
        </p:spPr>
        <p:txBody>
          <a:bodyPr wrap="none" lIns="0" tIns="0" rIns="0" bIns="0" rtlCol="0">
            <a:spAutoFit/>
          </a:bodyPr>
          <a:lstStyle/>
          <a:p>
            <a:r>
              <a:rPr lang="fi-FI" sz="1200" err="1"/>
              <a:t>Generates</a:t>
            </a:r>
            <a:r>
              <a:rPr lang="fi-FI" sz="1200"/>
              <a:t> </a:t>
            </a:r>
            <a:r>
              <a:rPr lang="fi-FI" sz="1200" err="1"/>
              <a:t>asymmetric</a:t>
            </a:r>
            <a:r>
              <a:rPr lang="fi-FI" sz="1200"/>
              <a:t> </a:t>
            </a:r>
            <a:r>
              <a:rPr lang="fi-FI" sz="1200" err="1"/>
              <a:t>key-pair</a:t>
            </a:r>
            <a:r>
              <a:rPr lang="fi-FI" sz="1200"/>
              <a:t>: Master </a:t>
            </a:r>
            <a:r>
              <a:rPr lang="fi-FI" sz="1200" err="1"/>
              <a:t>key</a:t>
            </a:r>
            <a:r>
              <a:rPr lang="fi-FI" sz="1200"/>
              <a:t> and Private </a:t>
            </a:r>
            <a:r>
              <a:rPr lang="fi-FI" sz="1200" err="1"/>
              <a:t>key</a:t>
            </a:r>
            <a:endParaRPr lang="fi-FI" sz="1200"/>
          </a:p>
          <a:p>
            <a:r>
              <a:rPr lang="fi-FI" sz="1200"/>
              <a:t>Master </a:t>
            </a:r>
            <a:r>
              <a:rPr lang="fi-FI" sz="1200" err="1"/>
              <a:t>key</a:t>
            </a:r>
            <a:r>
              <a:rPr lang="fi-FI" sz="1200"/>
              <a:t> </a:t>
            </a:r>
            <a:r>
              <a:rPr lang="fi-FI" sz="1200" err="1"/>
              <a:t>known</a:t>
            </a:r>
            <a:r>
              <a:rPr lang="fi-FI" sz="1200"/>
              <a:t> to </a:t>
            </a:r>
            <a:r>
              <a:rPr lang="fi-FI" sz="1200" err="1"/>
              <a:t>both</a:t>
            </a:r>
            <a:r>
              <a:rPr lang="fi-FI" sz="1200"/>
              <a:t> </a:t>
            </a:r>
            <a:r>
              <a:rPr lang="fi-FI" sz="1200" err="1"/>
              <a:t>parties</a:t>
            </a:r>
            <a:endParaRPr lang="fi-FI" sz="1200"/>
          </a:p>
          <a:p>
            <a:r>
              <a:rPr lang="fi-FI" sz="1200"/>
              <a:t>Private </a:t>
            </a:r>
            <a:r>
              <a:rPr lang="fi-FI" sz="1200" err="1"/>
              <a:t>key</a:t>
            </a:r>
            <a:r>
              <a:rPr lang="fi-FI" sz="1200"/>
              <a:t> </a:t>
            </a:r>
            <a:r>
              <a:rPr lang="fi-FI" sz="1200" err="1"/>
              <a:t>known</a:t>
            </a:r>
            <a:r>
              <a:rPr lang="fi-FI" sz="1200"/>
              <a:t> </a:t>
            </a:r>
            <a:r>
              <a:rPr lang="fi-FI" sz="1200" err="1"/>
              <a:t>only</a:t>
            </a:r>
            <a:r>
              <a:rPr lang="fi-FI" sz="1200"/>
              <a:t> </a:t>
            </a:r>
            <a:r>
              <a:rPr lang="fi-FI" sz="1200" err="1"/>
              <a:t>by</a:t>
            </a:r>
            <a:r>
              <a:rPr lang="fi-FI" sz="1200"/>
              <a:t> a person (data </a:t>
            </a:r>
            <a:r>
              <a:rPr lang="fi-FI" sz="1200" err="1"/>
              <a:t>object</a:t>
            </a:r>
            <a:r>
              <a:rPr lang="fi-FI" sz="1200"/>
              <a:t>)</a:t>
            </a:r>
          </a:p>
        </p:txBody>
      </p:sp>
      <p:sp>
        <p:nvSpPr>
          <p:cNvPr id="22" name="Tekstiruutu 21"/>
          <p:cNvSpPr txBox="1"/>
          <p:nvPr/>
        </p:nvSpPr>
        <p:spPr>
          <a:xfrm>
            <a:off x="148609" y="4448324"/>
            <a:ext cx="8843768" cy="307777"/>
          </a:xfrm>
          <a:prstGeom prst="rect">
            <a:avLst/>
          </a:prstGeom>
          <a:noFill/>
        </p:spPr>
        <p:txBody>
          <a:bodyPr wrap="none" lIns="0" tIns="0" rIns="0" bIns="0" rtlCol="0">
            <a:spAutoFit/>
          </a:bodyPr>
          <a:lstStyle/>
          <a:p>
            <a:r>
              <a:rPr lang="fi-FI" sz="2000" b="1" dirty="0"/>
              <a:t>Data </a:t>
            </a:r>
            <a:r>
              <a:rPr lang="fi-FI" sz="2000" b="1" dirty="0" err="1"/>
              <a:t>object</a:t>
            </a:r>
            <a:r>
              <a:rPr lang="fi-FI" sz="2000" b="1" dirty="0"/>
              <a:t> </a:t>
            </a:r>
            <a:r>
              <a:rPr lang="fi-FI" sz="2000" b="1" dirty="0" err="1"/>
              <a:t>can</a:t>
            </a:r>
            <a:r>
              <a:rPr lang="fi-FI" sz="2000" b="1" dirty="0"/>
              <a:t> </a:t>
            </a:r>
            <a:r>
              <a:rPr lang="fi-FI" sz="2000" b="1" u="sng" dirty="0" err="1"/>
              <a:t>prove</a:t>
            </a:r>
            <a:r>
              <a:rPr lang="fi-FI" sz="2000" b="1" dirty="0"/>
              <a:t> </a:t>
            </a:r>
            <a:r>
              <a:rPr lang="fi-FI" sz="2000" b="1" dirty="0" err="1"/>
              <a:t>the</a:t>
            </a:r>
            <a:r>
              <a:rPr lang="fi-FI" sz="2000" b="1" dirty="0"/>
              <a:t> </a:t>
            </a:r>
            <a:r>
              <a:rPr lang="fi-FI" sz="2000" b="1" dirty="0" err="1"/>
              <a:t>relationship</a:t>
            </a:r>
            <a:r>
              <a:rPr lang="fi-FI" sz="2000" b="1" dirty="0"/>
              <a:t> to </a:t>
            </a:r>
            <a:r>
              <a:rPr lang="fi-FI" sz="2000" b="1" dirty="0" err="1"/>
              <a:t>the</a:t>
            </a:r>
            <a:r>
              <a:rPr lang="fi-FI" sz="2000" b="1" dirty="0"/>
              <a:t> data </a:t>
            </a:r>
            <a:r>
              <a:rPr lang="fi-FI" sz="2000" b="1" dirty="0" err="1"/>
              <a:t>by</a:t>
            </a:r>
            <a:r>
              <a:rPr lang="fi-FI" sz="2000" b="1" dirty="0"/>
              <a:t> </a:t>
            </a:r>
            <a:r>
              <a:rPr lang="fi-FI" sz="2000" b="1" dirty="0" err="1"/>
              <a:t>using</a:t>
            </a:r>
            <a:r>
              <a:rPr lang="fi-FI" sz="2000" b="1" dirty="0"/>
              <a:t> IHAN </a:t>
            </a:r>
            <a:r>
              <a:rPr lang="fi-FI" sz="2000" b="1" dirty="0" err="1"/>
              <a:t>number</a:t>
            </a:r>
            <a:endParaRPr lang="fi-FI" sz="2000" b="1" dirty="0"/>
          </a:p>
        </p:txBody>
      </p:sp>
      <p:sp>
        <p:nvSpPr>
          <p:cNvPr id="23" name="Tekstiruutu 22"/>
          <p:cNvSpPr txBox="1"/>
          <p:nvPr/>
        </p:nvSpPr>
        <p:spPr>
          <a:xfrm>
            <a:off x="5680882" y="912283"/>
            <a:ext cx="2561599" cy="276999"/>
          </a:xfrm>
          <a:prstGeom prst="rect">
            <a:avLst/>
          </a:prstGeom>
          <a:noFill/>
        </p:spPr>
        <p:txBody>
          <a:bodyPr wrap="none" lIns="0" tIns="0" rIns="0" bIns="0" rtlCol="0">
            <a:spAutoFit/>
          </a:bodyPr>
          <a:lstStyle/>
          <a:p>
            <a:r>
              <a:rPr lang="en-US" sz="900"/>
              <a:t>URI = scheme:[//authority]path[?query][#fragment]</a:t>
            </a:r>
          </a:p>
          <a:p>
            <a:r>
              <a:rPr lang="fi-FI" sz="900" err="1"/>
              <a:t>authority</a:t>
            </a:r>
            <a:r>
              <a:rPr lang="fi-FI" sz="900"/>
              <a:t> = [</a:t>
            </a:r>
            <a:r>
              <a:rPr lang="fi-FI" sz="900" err="1"/>
              <a:t>userinfo</a:t>
            </a:r>
            <a:r>
              <a:rPr lang="fi-FI" sz="900"/>
              <a:t>@]</a:t>
            </a:r>
            <a:r>
              <a:rPr lang="fi-FI" sz="900" err="1"/>
              <a:t>host</a:t>
            </a:r>
            <a:r>
              <a:rPr lang="fi-FI" sz="900"/>
              <a:t>[:</a:t>
            </a:r>
            <a:r>
              <a:rPr lang="fi-FI" sz="900" err="1"/>
              <a:t>port</a:t>
            </a:r>
            <a:r>
              <a:rPr lang="fi-FI" sz="900"/>
              <a:t>]</a:t>
            </a:r>
          </a:p>
        </p:txBody>
      </p:sp>
      <p:cxnSp>
        <p:nvCxnSpPr>
          <p:cNvPr id="25" name="Suora yhdysviiva 24"/>
          <p:cNvCxnSpPr/>
          <p:nvPr/>
        </p:nvCxnSpPr>
        <p:spPr>
          <a:xfrm flipV="1">
            <a:off x="5034384" y="1275607"/>
            <a:ext cx="564611" cy="907071"/>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uora yhdysviiva 27"/>
          <p:cNvCxnSpPr/>
          <p:nvPr/>
        </p:nvCxnSpPr>
        <p:spPr>
          <a:xfrm>
            <a:off x="5598995" y="1275606"/>
            <a:ext cx="2722729"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7683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ABD0111-0C1D-4E74-9614-7692B52B582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5" imgW="360" imgH="360" progId="TCLayout.ActiveDocument.1">
                  <p:embed/>
                </p:oleObj>
              </mc:Choice>
              <mc:Fallback>
                <p:oleObj name="think-cell Slide" r:id="rId5" imgW="360" imgH="360" progId="TCLayout.ActiveDocument.1">
                  <p:embed/>
                  <p:pic>
                    <p:nvPicPr>
                      <p:cNvPr id="6" name="Object 5" hidden="1">
                        <a:extLst>
                          <a:ext uri="{FF2B5EF4-FFF2-40B4-BE49-F238E27FC236}">
                            <a16:creationId xmlns:a16="http://schemas.microsoft.com/office/drawing/2014/main" id="{4ABD0111-0C1D-4E74-9614-7692B52B58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F007A0B-1F17-433A-B85C-5DEF25B8A194}"/>
              </a:ext>
            </a:extLst>
          </p:cNvPr>
          <p:cNvSpPr/>
          <p:nvPr>
            <p:custDataLst>
              <p:tags r:id="rId3"/>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lnSpc>
                <a:spcPct val="90000"/>
              </a:lnSpc>
            </a:pPr>
            <a:endParaRPr lang="en-GB" sz="2400" dirty="0">
              <a:latin typeface="Arial Black" panose="020B0A04020102020204" pitchFamily="34" charset="0"/>
              <a:ea typeface="+mj-ea"/>
              <a:sym typeface="Arial Black" panose="020B0A04020102020204" pitchFamily="34" charset="0"/>
            </a:endParaRPr>
          </a:p>
        </p:txBody>
      </p:sp>
      <p:sp>
        <p:nvSpPr>
          <p:cNvPr id="2" name="Otsikko 1"/>
          <p:cNvSpPr>
            <a:spLocks noGrp="1"/>
          </p:cNvSpPr>
          <p:nvPr>
            <p:ph type="title"/>
          </p:nvPr>
        </p:nvSpPr>
        <p:spPr/>
        <p:txBody>
          <a:bodyPr/>
          <a:lstStyle/>
          <a:p>
            <a:r>
              <a:rPr lang="en-GB" dirty="0"/>
              <a:t>Identity Wallet</a:t>
            </a:r>
          </a:p>
        </p:txBody>
      </p:sp>
      <p:sp>
        <p:nvSpPr>
          <p:cNvPr id="3" name="Tekstin paikkamerkki 2"/>
          <p:cNvSpPr>
            <a:spLocks noGrp="1"/>
          </p:cNvSpPr>
          <p:nvPr>
            <p:ph type="body" sz="quarter" idx="13"/>
          </p:nvPr>
        </p:nvSpPr>
        <p:spPr/>
        <p:txBody>
          <a:bodyPr/>
          <a:lstStyle/>
          <a:p>
            <a:endParaRPr lang="en-GB" dirty="0"/>
          </a:p>
        </p:txBody>
      </p:sp>
      <p:sp>
        <p:nvSpPr>
          <p:cNvPr id="4" name="Tekstin paikkamerkki 3"/>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1812529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5ED3CEB-F0DD-4A21-B42C-9270B2AF5156}"/>
              </a:ext>
            </a:extLst>
          </p:cNvPr>
          <p:cNvGraphicFramePr>
            <a:graphicFrameLocks noChangeAspect="1"/>
          </p:cNvGraphicFramePr>
          <p:nvPr>
            <p:custDataLst>
              <p:tags r:id="rId2"/>
            </p:custDataLst>
            <p:extLst>
              <p:ext uri="{D42A27DB-BD31-4B8C-83A1-F6EECF244321}">
                <p14:modId xmlns:p14="http://schemas.microsoft.com/office/powerpoint/2010/main" val="522172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8434" name="think-cell Slide" r:id="rId5" imgW="360" imgH="360" progId="TCLayout.ActiveDocument.1">
                  <p:embed/>
                </p:oleObj>
              </mc:Choice>
              <mc:Fallback>
                <p:oleObj name="think-cell Slide" r:id="rId5" imgW="360" imgH="360" progId="TCLayout.ActiveDocument.1">
                  <p:embed/>
                  <p:pic>
                    <p:nvPicPr>
                      <p:cNvPr id="4" name="Object 3" hidden="1">
                        <a:extLst>
                          <a:ext uri="{FF2B5EF4-FFF2-40B4-BE49-F238E27FC236}">
                            <a16:creationId xmlns:a16="http://schemas.microsoft.com/office/drawing/2014/main" id="{05ED3CEB-F0DD-4A21-B42C-9270B2AF5156}"/>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3B066D8-90B5-4A9E-9E48-F32E30BA9AC8}"/>
              </a:ext>
            </a:extLst>
          </p:cNvPr>
          <p:cNvSpPr/>
          <p:nvPr>
            <p:custDataLst>
              <p:tags r:id="rId3"/>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fi-FI" sz="4500" dirty="0">
              <a:latin typeface="Arial Black" panose="020B0A04020102020204" pitchFamily="34" charset="0"/>
              <a:ea typeface="+mj-ea"/>
              <a:cs typeface="+mj-cs"/>
              <a:sym typeface="Arial Black" panose="020B0A04020102020204" pitchFamily="34" charset="0"/>
            </a:endParaRPr>
          </a:p>
        </p:txBody>
      </p:sp>
      <p:pic>
        <p:nvPicPr>
          <p:cNvPr id="18436" name="Picture 4" descr="How to Help Your Customers Keep Their Digital Identity Safe">
            <a:extLst>
              <a:ext uri="{FF2B5EF4-FFF2-40B4-BE49-F238E27FC236}">
                <a16:creationId xmlns:a16="http://schemas.microsoft.com/office/drawing/2014/main" id="{7EFF23E0-BFAF-488A-98D5-761BF2998ADA}"/>
              </a:ext>
            </a:extLst>
          </p:cNvPr>
          <p:cNvPicPr>
            <a:picLocks noChangeAspect="1" noChangeArrowheads="1"/>
          </p:cNvPicPr>
          <p:nvPr/>
        </p:nvPicPr>
        <p:blipFill>
          <a:blip r:embed="rId7">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1487488" y="0"/>
            <a:ext cx="616902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7252CE7-AA86-4D53-B095-AF44439ADCE0}"/>
              </a:ext>
            </a:extLst>
          </p:cNvPr>
          <p:cNvSpPr>
            <a:spLocks noGrp="1"/>
          </p:cNvSpPr>
          <p:nvPr>
            <p:ph type="ctrTitle"/>
          </p:nvPr>
        </p:nvSpPr>
        <p:spPr>
          <a:xfrm>
            <a:off x="1143000" y="1200150"/>
            <a:ext cx="6858000" cy="1790700"/>
          </a:xfrm>
        </p:spPr>
        <p:txBody>
          <a:bodyPr/>
          <a:lstStyle/>
          <a:p>
            <a:r>
              <a:rPr lang="fi-FI" dirty="0" err="1"/>
              <a:t>Your</a:t>
            </a:r>
            <a:r>
              <a:rPr lang="fi-FI" dirty="0"/>
              <a:t> data is </a:t>
            </a:r>
            <a:r>
              <a:rPr lang="fi-FI" dirty="0" err="1"/>
              <a:t>your</a:t>
            </a:r>
            <a:r>
              <a:rPr lang="fi-FI" dirty="0"/>
              <a:t> </a:t>
            </a:r>
            <a:r>
              <a:rPr lang="fi-FI" dirty="0" err="1"/>
              <a:t>identity</a:t>
            </a:r>
            <a:endParaRPr lang="fi-FI" dirty="0"/>
          </a:p>
        </p:txBody>
      </p:sp>
    </p:spTree>
    <p:extLst>
      <p:ext uri="{BB962C8B-B14F-4D97-AF65-F5344CB8AC3E}">
        <p14:creationId xmlns:p14="http://schemas.microsoft.com/office/powerpoint/2010/main" val="1178391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5ED3CEB-F0DD-4A21-B42C-9270B2AF5156}"/>
              </a:ext>
            </a:extLst>
          </p:cNvPr>
          <p:cNvGraphicFramePr>
            <a:graphicFrameLocks noChangeAspect="1"/>
          </p:cNvGraphicFramePr>
          <p:nvPr>
            <p:custDataLst>
              <p:tags r:id="rId2"/>
            </p:custDataLst>
            <p:extLst>
              <p:ext uri="{D42A27DB-BD31-4B8C-83A1-F6EECF244321}">
                <p14:modId xmlns:p14="http://schemas.microsoft.com/office/powerpoint/2010/main" val="355129623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9458" name="think-cell Slide" r:id="rId5" imgW="360" imgH="360" progId="TCLayout.ActiveDocument.1">
                  <p:embed/>
                </p:oleObj>
              </mc:Choice>
              <mc:Fallback>
                <p:oleObj name="think-cell Slide" r:id="rId5" imgW="360" imgH="360" progId="TCLayout.ActiveDocument.1">
                  <p:embed/>
                  <p:pic>
                    <p:nvPicPr>
                      <p:cNvPr id="4" name="Object 3" hidden="1">
                        <a:extLst>
                          <a:ext uri="{FF2B5EF4-FFF2-40B4-BE49-F238E27FC236}">
                            <a16:creationId xmlns:a16="http://schemas.microsoft.com/office/drawing/2014/main" id="{05ED3CEB-F0DD-4A21-B42C-9270B2AF5156}"/>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3B066D8-90B5-4A9E-9E48-F32E30BA9AC8}"/>
              </a:ext>
            </a:extLst>
          </p:cNvPr>
          <p:cNvSpPr/>
          <p:nvPr>
            <p:custDataLst>
              <p:tags r:id="rId3"/>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fi-FI" sz="4500" dirty="0">
              <a:latin typeface="Arial Black" panose="020B0A04020102020204" pitchFamily="34" charset="0"/>
              <a:ea typeface="+mj-ea"/>
              <a:cs typeface="+mj-cs"/>
              <a:sym typeface="Arial Black" panose="020B0A04020102020204" pitchFamily="34" charset="0"/>
            </a:endParaRPr>
          </a:p>
        </p:txBody>
      </p:sp>
      <p:pic>
        <p:nvPicPr>
          <p:cNvPr id="6" name="Picture 5">
            <a:extLst>
              <a:ext uri="{FF2B5EF4-FFF2-40B4-BE49-F238E27FC236}">
                <a16:creationId xmlns:a16="http://schemas.microsoft.com/office/drawing/2014/main" id="{60539D8E-DCD2-4AD9-91F7-D02E9DBEB186}"/>
              </a:ext>
            </a:extLst>
          </p:cNvPr>
          <p:cNvPicPr>
            <a:picLocks noChangeAspect="1"/>
          </p:cNvPicPr>
          <p:nvPr/>
        </p:nvPicPr>
        <p:blipFill rotWithShape="1">
          <a:blip r:embed="rId7">
            <a:lum bright="70000" contrast="-70000"/>
            <a:extLst>
              <a:ext uri="{BEBA8EAE-BF5A-486C-A8C5-ECC9F3942E4B}">
                <a14:imgProps xmlns:a14="http://schemas.microsoft.com/office/drawing/2010/main">
                  <a14:imgLayer r:embed="rId8">
                    <a14:imgEffect>
                      <a14:saturation sat="161000"/>
                    </a14:imgEffect>
                  </a14:imgLayer>
                </a14:imgProps>
              </a:ext>
            </a:extLst>
          </a:blip>
          <a:srcRect t="1" r="26319" b="31034"/>
          <a:stretch/>
        </p:blipFill>
        <p:spPr>
          <a:xfrm>
            <a:off x="-7019" y="1"/>
            <a:ext cx="9151019" cy="5143499"/>
          </a:xfrm>
          <a:prstGeom prst="rect">
            <a:avLst/>
          </a:prstGeom>
        </p:spPr>
      </p:pic>
      <p:sp>
        <p:nvSpPr>
          <p:cNvPr id="2" name="Title 1">
            <a:extLst>
              <a:ext uri="{FF2B5EF4-FFF2-40B4-BE49-F238E27FC236}">
                <a16:creationId xmlns:a16="http://schemas.microsoft.com/office/drawing/2014/main" id="{D7252CE7-AA86-4D53-B095-AF44439ADCE0}"/>
              </a:ext>
            </a:extLst>
          </p:cNvPr>
          <p:cNvSpPr>
            <a:spLocks noGrp="1"/>
          </p:cNvSpPr>
          <p:nvPr>
            <p:ph type="ctrTitle"/>
          </p:nvPr>
        </p:nvSpPr>
        <p:spPr>
          <a:xfrm>
            <a:off x="1144654" y="1491630"/>
            <a:ext cx="6858000" cy="1790700"/>
          </a:xfrm>
        </p:spPr>
        <p:txBody>
          <a:bodyPr/>
          <a:lstStyle/>
          <a:p>
            <a:r>
              <a:rPr lang="fi-FI" dirty="0" err="1"/>
              <a:t>Your</a:t>
            </a:r>
            <a:r>
              <a:rPr lang="fi-FI" dirty="0"/>
              <a:t> </a:t>
            </a:r>
            <a:r>
              <a:rPr lang="fi-FI" dirty="0" err="1"/>
              <a:t>identity</a:t>
            </a:r>
            <a:r>
              <a:rPr lang="fi-FI" dirty="0"/>
              <a:t> is </a:t>
            </a:r>
            <a:r>
              <a:rPr lang="fi-FI" dirty="0" err="1"/>
              <a:t>your</a:t>
            </a:r>
            <a:r>
              <a:rPr lang="fi-FI" dirty="0"/>
              <a:t> data</a:t>
            </a:r>
          </a:p>
        </p:txBody>
      </p:sp>
      <p:sp>
        <p:nvSpPr>
          <p:cNvPr id="3" name="Subtitle 2">
            <a:extLst>
              <a:ext uri="{FF2B5EF4-FFF2-40B4-BE49-F238E27FC236}">
                <a16:creationId xmlns:a16="http://schemas.microsoft.com/office/drawing/2014/main" id="{D3EA1302-103C-45C7-8BBE-1FB9278A709F}"/>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3378922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545916F-13AD-419B-82D1-4570452C2184}"/>
              </a:ext>
            </a:extLst>
          </p:cNvPr>
          <p:cNvGraphicFramePr>
            <a:graphicFrameLocks noChangeAspect="1"/>
          </p:cNvGraphicFramePr>
          <p:nvPr>
            <p:custDataLst>
              <p:tags r:id="rId2"/>
            </p:custDataLst>
            <p:extLst>
              <p:ext uri="{D42A27DB-BD31-4B8C-83A1-F6EECF244321}">
                <p14:modId xmlns:p14="http://schemas.microsoft.com/office/powerpoint/2010/main" val="174983307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20482" name="think-cell Slide" r:id="rId5" imgW="360" imgH="360" progId="TCLayout.ActiveDocument.1">
                  <p:embed/>
                </p:oleObj>
              </mc:Choice>
              <mc:Fallback>
                <p:oleObj name="think-cell Slide" r:id="rId5" imgW="360" imgH="360" progId="TCLayout.ActiveDocument.1">
                  <p:embed/>
                  <p:pic>
                    <p:nvPicPr>
                      <p:cNvPr id="6" name="Object 5" hidden="1">
                        <a:extLst>
                          <a:ext uri="{FF2B5EF4-FFF2-40B4-BE49-F238E27FC236}">
                            <a16:creationId xmlns:a16="http://schemas.microsoft.com/office/drawing/2014/main" id="{4545916F-13AD-419B-82D1-4570452C2184}"/>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5C540ED1-AA7B-44F7-BA99-5DE49916C0A8}"/>
              </a:ext>
            </a:extLst>
          </p:cNvPr>
          <p:cNvSpPr/>
          <p:nvPr>
            <p:custDataLst>
              <p:tags r:id="rId3"/>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fi-FI" sz="4500" dirty="0">
              <a:latin typeface="Arial Black" panose="020B0A04020102020204" pitchFamily="34" charset="0"/>
              <a:ea typeface="+mj-ea"/>
              <a:cs typeface="+mj-cs"/>
              <a:sym typeface="Arial Black" panose="020B0A04020102020204" pitchFamily="34" charset="0"/>
            </a:endParaRPr>
          </a:p>
        </p:txBody>
      </p:sp>
      <p:pic>
        <p:nvPicPr>
          <p:cNvPr id="20486" name="Picture 6" descr="Image result for digital footprint poster">
            <a:extLst>
              <a:ext uri="{FF2B5EF4-FFF2-40B4-BE49-F238E27FC236}">
                <a16:creationId xmlns:a16="http://schemas.microsoft.com/office/drawing/2014/main" id="{72C48CE0-9B65-48D7-BC23-CFC7C62836F4}"/>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2362711" y="0"/>
            <a:ext cx="4418578"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EE896B5-598A-4C93-AD0A-A353A9AB55A0}"/>
              </a:ext>
            </a:extLst>
          </p:cNvPr>
          <p:cNvSpPr>
            <a:spLocks noGrp="1"/>
          </p:cNvSpPr>
          <p:nvPr>
            <p:ph type="ctrTitle"/>
          </p:nvPr>
        </p:nvSpPr>
        <p:spPr>
          <a:xfrm>
            <a:off x="1259632" y="2355726"/>
            <a:ext cx="6858000" cy="1790700"/>
          </a:xfrm>
        </p:spPr>
        <p:txBody>
          <a:bodyPr/>
          <a:lstStyle/>
          <a:p>
            <a:r>
              <a:rPr lang="fi-FI" dirty="0" err="1"/>
              <a:t>You</a:t>
            </a:r>
            <a:r>
              <a:rPr lang="fi-FI" dirty="0"/>
              <a:t> </a:t>
            </a:r>
            <a:r>
              <a:rPr lang="fi-FI" dirty="0" err="1"/>
              <a:t>have</a:t>
            </a:r>
            <a:r>
              <a:rPr lang="fi-FI" dirty="0"/>
              <a:t> </a:t>
            </a:r>
            <a:r>
              <a:rPr lang="fi-FI" dirty="0" err="1"/>
              <a:t>countless</a:t>
            </a:r>
            <a:r>
              <a:rPr lang="fi-FI" dirty="0"/>
              <a:t> </a:t>
            </a:r>
            <a:r>
              <a:rPr lang="fi-FI" dirty="0" err="1"/>
              <a:t>online</a:t>
            </a:r>
            <a:r>
              <a:rPr lang="fi-FI" dirty="0"/>
              <a:t> </a:t>
            </a:r>
            <a:r>
              <a:rPr lang="fi-FI" dirty="0" err="1"/>
              <a:t>identities</a:t>
            </a:r>
            <a:r>
              <a:rPr lang="fi-FI" dirty="0"/>
              <a:t> </a:t>
            </a:r>
            <a:br>
              <a:rPr lang="fi-FI" dirty="0"/>
            </a:br>
            <a:br>
              <a:rPr lang="fi-FI" dirty="0"/>
            </a:br>
            <a:r>
              <a:rPr lang="fi-FI" dirty="0"/>
              <a:t>…in </a:t>
            </a:r>
            <a:r>
              <a:rPr lang="fi-FI" dirty="0" err="1"/>
              <a:t>multiple</a:t>
            </a:r>
            <a:r>
              <a:rPr lang="fi-FI" dirty="0"/>
              <a:t> </a:t>
            </a:r>
            <a:r>
              <a:rPr lang="fi-FI" dirty="0" err="1"/>
              <a:t>roles</a:t>
            </a:r>
            <a:endParaRPr lang="fi-FI" dirty="0"/>
          </a:p>
        </p:txBody>
      </p:sp>
    </p:spTree>
    <p:extLst>
      <p:ext uri="{BB962C8B-B14F-4D97-AF65-F5344CB8AC3E}">
        <p14:creationId xmlns:p14="http://schemas.microsoft.com/office/powerpoint/2010/main" val="2097984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EFAA4E9-765D-4308-B770-6B71E897AB9F}"/>
              </a:ext>
            </a:extLst>
          </p:cNvPr>
          <p:cNvGraphicFramePr>
            <a:graphicFrameLocks noChangeAspect="1"/>
          </p:cNvGraphicFramePr>
          <p:nvPr>
            <p:custDataLst>
              <p:tags r:id="rId2"/>
            </p:custDataLst>
            <p:extLst>
              <p:ext uri="{D42A27DB-BD31-4B8C-83A1-F6EECF244321}">
                <p14:modId xmlns:p14="http://schemas.microsoft.com/office/powerpoint/2010/main" val="183917971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21506" name="think-cell Slide" r:id="rId5" imgW="360" imgH="360" progId="TCLayout.ActiveDocument.1">
                  <p:embed/>
                </p:oleObj>
              </mc:Choice>
              <mc:Fallback>
                <p:oleObj name="think-cell Slide" r:id="rId5" imgW="360" imgH="360" progId="TCLayout.ActiveDocument.1">
                  <p:embed/>
                  <p:pic>
                    <p:nvPicPr>
                      <p:cNvPr id="6" name="Object 5" hidden="1">
                        <a:extLst>
                          <a:ext uri="{FF2B5EF4-FFF2-40B4-BE49-F238E27FC236}">
                            <a16:creationId xmlns:a16="http://schemas.microsoft.com/office/drawing/2014/main" id="{2EFAA4E9-765D-4308-B770-6B71E897AB9F}"/>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553A0049-7867-45F4-88AB-B1C076397D29}"/>
              </a:ext>
            </a:extLst>
          </p:cNvPr>
          <p:cNvSpPr/>
          <p:nvPr>
            <p:custDataLst>
              <p:tags r:id="rId3"/>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fi-FI" sz="4500" dirty="0">
              <a:latin typeface="Arial Black" panose="020B0A04020102020204" pitchFamily="34" charset="0"/>
              <a:ea typeface="+mj-ea"/>
              <a:cs typeface="+mj-cs"/>
              <a:sym typeface="Arial Black" panose="020B0A04020102020204" pitchFamily="34" charset="0"/>
            </a:endParaRPr>
          </a:p>
        </p:txBody>
      </p:sp>
      <p:pic>
        <p:nvPicPr>
          <p:cNvPr id="8" name="Picture 4" descr="https://zwwf078.files.wordpress.com/2013/11/screen-shot-2013-11-11-at-11-40-38.png">
            <a:extLst>
              <a:ext uri="{FF2B5EF4-FFF2-40B4-BE49-F238E27FC236}">
                <a16:creationId xmlns:a16="http://schemas.microsoft.com/office/drawing/2014/main" id="{50EB32FB-9AE3-4278-B4EB-7643B640B49B}"/>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2051721" y="-261432"/>
            <a:ext cx="4954382" cy="556948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FDE74DE-994B-4715-8557-0364D19468C6}"/>
              </a:ext>
            </a:extLst>
          </p:cNvPr>
          <p:cNvSpPr>
            <a:spLocks noGrp="1"/>
          </p:cNvSpPr>
          <p:nvPr>
            <p:ph type="ctrTitle"/>
          </p:nvPr>
        </p:nvSpPr>
        <p:spPr>
          <a:xfrm>
            <a:off x="1143000" y="1806178"/>
            <a:ext cx="6858000" cy="1790700"/>
          </a:xfrm>
        </p:spPr>
        <p:txBody>
          <a:bodyPr/>
          <a:lstStyle/>
          <a:p>
            <a:r>
              <a:rPr lang="fi-FI" dirty="0" err="1"/>
              <a:t>All</a:t>
            </a:r>
            <a:r>
              <a:rPr lang="fi-FI" dirty="0"/>
              <a:t> of </a:t>
            </a:r>
            <a:r>
              <a:rPr lang="fi-FI" dirty="0" err="1"/>
              <a:t>these</a:t>
            </a:r>
            <a:r>
              <a:rPr lang="fi-FI" dirty="0"/>
              <a:t> </a:t>
            </a:r>
            <a:r>
              <a:rPr lang="fi-FI" dirty="0" err="1"/>
              <a:t>identities</a:t>
            </a:r>
            <a:r>
              <a:rPr lang="fi-FI" dirty="0"/>
              <a:t> </a:t>
            </a:r>
            <a:r>
              <a:rPr lang="fi-FI" dirty="0" err="1"/>
              <a:t>need</a:t>
            </a:r>
            <a:r>
              <a:rPr lang="fi-FI" dirty="0"/>
              <a:t> to </a:t>
            </a:r>
            <a:r>
              <a:rPr lang="fi-FI" dirty="0" err="1"/>
              <a:t>be</a:t>
            </a:r>
            <a:r>
              <a:rPr lang="fi-FI" dirty="0"/>
              <a:t> </a:t>
            </a:r>
            <a:r>
              <a:rPr lang="fi-FI" dirty="0" err="1"/>
              <a:t>connected</a:t>
            </a:r>
            <a:r>
              <a:rPr lang="fi-FI" dirty="0"/>
              <a:t> to </a:t>
            </a:r>
            <a:r>
              <a:rPr lang="fi-FI" dirty="0" err="1"/>
              <a:t>you</a:t>
            </a:r>
            <a:endParaRPr lang="fi-FI" dirty="0"/>
          </a:p>
        </p:txBody>
      </p:sp>
      <p:sp>
        <p:nvSpPr>
          <p:cNvPr id="5" name="Subtitle 4">
            <a:extLst>
              <a:ext uri="{FF2B5EF4-FFF2-40B4-BE49-F238E27FC236}">
                <a16:creationId xmlns:a16="http://schemas.microsoft.com/office/drawing/2014/main" id="{FA93DE8A-535A-42EA-9466-114AD8889164}"/>
              </a:ext>
            </a:extLst>
          </p:cNvPr>
          <p:cNvSpPr>
            <a:spLocks noGrp="1"/>
          </p:cNvSpPr>
          <p:nvPr>
            <p:ph type="subTitle" idx="1"/>
          </p:nvPr>
        </p:nvSpPr>
        <p:spPr/>
        <p:txBody>
          <a:bodyPr/>
          <a:lstStyle/>
          <a:p>
            <a:endParaRPr lang="fi-FI" dirty="0"/>
          </a:p>
        </p:txBody>
      </p:sp>
    </p:spTree>
    <p:extLst>
      <p:ext uri="{BB962C8B-B14F-4D97-AF65-F5344CB8AC3E}">
        <p14:creationId xmlns:p14="http://schemas.microsoft.com/office/powerpoint/2010/main" val="153960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solidFill>
                  <a:schemeClr val="bg1"/>
                </a:solidFill>
              </a:rPr>
              <a:t>The</a:t>
            </a:r>
            <a:r>
              <a:rPr lang="fi-FI" dirty="0">
                <a:solidFill>
                  <a:schemeClr val="bg1"/>
                </a:solidFill>
              </a:rPr>
              <a:t> </a:t>
            </a:r>
            <a:r>
              <a:rPr lang="fi-FI" dirty="0" err="1">
                <a:solidFill>
                  <a:schemeClr val="bg1"/>
                </a:solidFill>
              </a:rPr>
              <a:t>momentum</a:t>
            </a:r>
            <a:r>
              <a:rPr lang="fi-FI" dirty="0">
                <a:solidFill>
                  <a:schemeClr val="bg1"/>
                </a:solidFill>
              </a:rPr>
              <a:t> is </a:t>
            </a:r>
            <a:r>
              <a:rPr lang="fi-FI" dirty="0" err="1">
                <a:solidFill>
                  <a:schemeClr val="bg1"/>
                </a:solidFill>
              </a:rPr>
              <a:t>right</a:t>
            </a:r>
            <a:r>
              <a:rPr lang="fi-FI" dirty="0">
                <a:solidFill>
                  <a:schemeClr val="bg1"/>
                </a:solidFill>
              </a:rPr>
              <a:t> </a:t>
            </a:r>
            <a:r>
              <a:rPr lang="fi-FI" dirty="0" err="1">
                <a:solidFill>
                  <a:schemeClr val="bg1"/>
                </a:solidFill>
              </a:rPr>
              <a:t>now</a:t>
            </a:r>
            <a:r>
              <a:rPr lang="fi-FI" dirty="0">
                <a:solidFill>
                  <a:schemeClr val="bg1"/>
                </a:solidFill>
              </a:rPr>
              <a:t>…</a:t>
            </a:r>
          </a:p>
        </p:txBody>
      </p:sp>
      <p:sp>
        <p:nvSpPr>
          <p:cNvPr id="3" name="Tekstin paikkamerkki 2"/>
          <p:cNvSpPr>
            <a:spLocks noGrp="1"/>
          </p:cNvSpPr>
          <p:nvPr>
            <p:ph sz="quarter" idx="11"/>
          </p:nvPr>
        </p:nvSpPr>
        <p:spPr>
          <a:xfrm>
            <a:off x="467545" y="1491631"/>
            <a:ext cx="8207375" cy="3096245"/>
          </a:xfrm>
        </p:spPr>
        <p:txBody>
          <a:bodyPr/>
          <a:lstStyle/>
          <a:p>
            <a:pPr marL="0" indent="0">
              <a:buNone/>
            </a:pPr>
            <a:r>
              <a:rPr lang="fi-FI" sz="4800" b="1" dirty="0">
                <a:latin typeface="+mj-lt"/>
              </a:rPr>
              <a:t>#</a:t>
            </a:r>
            <a:r>
              <a:rPr lang="fi-FI" sz="4800" b="1" dirty="0">
                <a:solidFill>
                  <a:srgbClr val="83CF3A"/>
                </a:solidFill>
                <a:latin typeface="Arial Black"/>
              </a:rPr>
              <a:t>GDPR</a:t>
            </a:r>
            <a:r>
              <a:rPr lang="fi-FI" sz="2400" b="1" dirty="0">
                <a:solidFill>
                  <a:srgbClr val="83CF3A"/>
                </a:solidFill>
                <a:latin typeface="Arial Black"/>
              </a:rPr>
              <a:t> </a:t>
            </a:r>
            <a:br>
              <a:rPr lang="fi-FI" sz="2400" b="1" dirty="0">
                <a:solidFill>
                  <a:srgbClr val="83CF3A"/>
                </a:solidFill>
                <a:latin typeface="Arial Black"/>
              </a:rPr>
            </a:br>
            <a:r>
              <a:rPr lang="fi-FI" sz="1200" dirty="0"/>
              <a:t>General Data </a:t>
            </a:r>
            <a:r>
              <a:rPr lang="fi-FI" sz="1200" dirty="0" err="1"/>
              <a:t>Protection</a:t>
            </a:r>
            <a:r>
              <a:rPr lang="fi-FI" sz="1200" dirty="0"/>
              <a:t> </a:t>
            </a:r>
            <a:r>
              <a:rPr lang="fi-FI" sz="1200" dirty="0" err="1"/>
              <a:t>Regulation</a:t>
            </a:r>
            <a:br>
              <a:rPr lang="fi-FI" sz="6000" dirty="0"/>
            </a:br>
            <a:endParaRPr lang="fi-FI" sz="1700" dirty="0"/>
          </a:p>
        </p:txBody>
      </p:sp>
      <p:sp>
        <p:nvSpPr>
          <p:cNvPr id="5" name="Tekstin paikkamerkki 2"/>
          <p:cNvSpPr txBox="1">
            <a:spLocks/>
          </p:cNvSpPr>
          <p:nvPr/>
        </p:nvSpPr>
        <p:spPr>
          <a:xfrm>
            <a:off x="467545" y="3147766"/>
            <a:ext cx="3312368" cy="936104"/>
          </a:xfrm>
          <a:prstGeom prst="rect">
            <a:avLst/>
          </a:prstGeom>
        </p:spPr>
        <p:txBody>
          <a:bodyPr vert="horz" lIns="0" tIns="0" rIns="0" bIns="0" rtlCol="0" anchor="t" anchorCtr="0">
            <a:noAutofit/>
          </a:bodyPr>
          <a:lstStyle>
            <a:lvl1pPr marL="179388" marR="0" indent="-179388" algn="l" defTabSz="457200" rtl="0" eaLnBrk="1" fontAlgn="auto" latinLnBrk="0" hangingPunct="1">
              <a:lnSpc>
                <a:spcPct val="90000"/>
              </a:lnSpc>
              <a:spcBef>
                <a:spcPct val="20000"/>
              </a:spcBef>
              <a:spcAft>
                <a:spcPts val="0"/>
              </a:spcAft>
              <a:buClrTx/>
              <a:buSzTx/>
              <a:buFont typeface="Lucida Grande"/>
              <a:buChar char="-"/>
              <a:tabLst/>
              <a:defRPr sz="1600" b="0" i="0" kern="1200">
                <a:solidFill>
                  <a:schemeClr val="tx1"/>
                </a:solidFill>
                <a:latin typeface="Georgia"/>
                <a:ea typeface="+mn-ea"/>
                <a:cs typeface="Georgia"/>
              </a:defRPr>
            </a:lvl1pPr>
            <a:lvl2pPr marL="355600" indent="-176213" algn="l" defTabSz="457200" rtl="0" eaLnBrk="1" latinLnBrk="0" hangingPunct="1">
              <a:lnSpc>
                <a:spcPct val="90000"/>
              </a:lnSpc>
              <a:spcBef>
                <a:spcPts val="600"/>
              </a:spcBef>
              <a:buFont typeface="Georgia" panose="02040502050405020303" pitchFamily="18" charset="0"/>
              <a:buChar char="–"/>
              <a:defRPr sz="1400" b="0" i="0" kern="1200">
                <a:solidFill>
                  <a:schemeClr val="tx1"/>
                </a:solidFill>
                <a:latin typeface="Georgia"/>
                <a:ea typeface="+mn-ea"/>
                <a:cs typeface="Georgia"/>
              </a:defRPr>
            </a:lvl2pPr>
            <a:lvl3pPr marL="534988" indent="-176213" algn="l" defTabSz="536575" rtl="0" eaLnBrk="1" latinLnBrk="0" hangingPunct="1">
              <a:lnSpc>
                <a:spcPct val="90000"/>
              </a:lnSpc>
              <a:spcBef>
                <a:spcPts val="600"/>
              </a:spcBef>
              <a:buFont typeface="Georgia" panose="02040502050405020303" pitchFamily="18" charset="0"/>
              <a:buChar char="–"/>
              <a:defRPr sz="1200" b="0" i="0" kern="1200">
                <a:solidFill>
                  <a:schemeClr val="tx1"/>
                </a:solidFill>
                <a:latin typeface="Georgia"/>
                <a:ea typeface="+mn-ea"/>
                <a:cs typeface="Georgia"/>
              </a:defRPr>
            </a:lvl3pPr>
            <a:lvl4pPr marL="719138" indent="-176213" algn="l" defTabSz="457200" rtl="0" eaLnBrk="1" latinLnBrk="0" hangingPunct="1">
              <a:lnSpc>
                <a:spcPct val="90000"/>
              </a:lnSpc>
              <a:spcBef>
                <a:spcPct val="20000"/>
              </a:spcBef>
              <a:buFont typeface="Georgia" panose="02040502050405020303" pitchFamily="18" charset="0"/>
              <a:buChar char="–"/>
              <a:defRPr sz="1200" b="0" i="0" kern="1200">
                <a:solidFill>
                  <a:schemeClr val="tx1"/>
                </a:solidFill>
                <a:latin typeface="Georgia"/>
                <a:ea typeface="+mn-ea"/>
                <a:cs typeface="Georgia"/>
              </a:defRPr>
            </a:lvl4pPr>
            <a:lvl5pPr marL="108000" indent="-285750" algn="l" defTabSz="457200" rtl="0" eaLnBrk="1" latinLnBrk="0" hangingPunct="1">
              <a:spcBef>
                <a:spcPct val="20000"/>
              </a:spcBef>
              <a:buFont typeface="Arial"/>
              <a:buChar char="•"/>
              <a:defRPr sz="14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189">
              <a:buNone/>
              <a:defRPr/>
            </a:pPr>
            <a:r>
              <a:rPr lang="fi-FI" sz="4800" b="1" dirty="0">
                <a:solidFill>
                  <a:srgbClr val="FFFFFF"/>
                </a:solidFill>
                <a:latin typeface="Arial Black"/>
              </a:rPr>
              <a:t>#</a:t>
            </a:r>
            <a:r>
              <a:rPr lang="fi-FI" sz="4800" b="1" dirty="0">
                <a:solidFill>
                  <a:srgbClr val="83CF3A"/>
                </a:solidFill>
                <a:latin typeface="Arial Black"/>
              </a:rPr>
              <a:t>PSD2</a:t>
            </a:r>
            <a:br>
              <a:rPr lang="fi-FI" b="1" dirty="0">
                <a:solidFill>
                  <a:srgbClr val="FFFFFF"/>
                </a:solidFill>
              </a:rPr>
            </a:br>
            <a:r>
              <a:rPr lang="fi-FI" sz="1200" dirty="0" err="1">
                <a:solidFill>
                  <a:srgbClr val="FFFFFF"/>
                </a:solidFill>
              </a:rPr>
              <a:t>Payment</a:t>
            </a:r>
            <a:r>
              <a:rPr lang="fi-FI" sz="1200" dirty="0">
                <a:solidFill>
                  <a:srgbClr val="FFFFFF"/>
                </a:solidFill>
              </a:rPr>
              <a:t> Services Directive</a:t>
            </a:r>
            <a:br>
              <a:rPr lang="fi-FI" sz="3200" dirty="0">
                <a:solidFill>
                  <a:srgbClr val="FFFFFF"/>
                </a:solidFill>
              </a:rPr>
            </a:br>
            <a:br>
              <a:rPr lang="fi-FI" dirty="0">
                <a:solidFill>
                  <a:srgbClr val="FFFFFF"/>
                </a:solidFill>
              </a:rPr>
            </a:br>
            <a:endParaRPr lang="fi-FI" sz="500" dirty="0">
              <a:solidFill>
                <a:srgbClr val="FFFFFF"/>
              </a:solidFill>
            </a:endParaRPr>
          </a:p>
        </p:txBody>
      </p:sp>
      <p:sp>
        <p:nvSpPr>
          <p:cNvPr id="6" name="Tekstin paikkamerkki 2"/>
          <p:cNvSpPr txBox="1">
            <a:spLocks/>
          </p:cNvSpPr>
          <p:nvPr/>
        </p:nvSpPr>
        <p:spPr>
          <a:xfrm>
            <a:off x="3637943" y="2219859"/>
            <a:ext cx="2658209" cy="1224136"/>
          </a:xfrm>
          <a:prstGeom prst="rect">
            <a:avLst/>
          </a:prstGeom>
        </p:spPr>
        <p:txBody>
          <a:bodyPr vert="horz" lIns="0" tIns="0" rIns="0" bIns="0" rtlCol="0" anchor="t" anchorCtr="0">
            <a:noAutofit/>
          </a:bodyPr>
          <a:lstStyle>
            <a:lvl1pPr marL="179388" marR="0" indent="-179388" algn="l" defTabSz="457200" rtl="0" eaLnBrk="1" fontAlgn="auto" latinLnBrk="0" hangingPunct="1">
              <a:lnSpc>
                <a:spcPct val="90000"/>
              </a:lnSpc>
              <a:spcBef>
                <a:spcPct val="20000"/>
              </a:spcBef>
              <a:spcAft>
                <a:spcPts val="0"/>
              </a:spcAft>
              <a:buClrTx/>
              <a:buSzTx/>
              <a:buFont typeface="Lucida Grande"/>
              <a:buChar char="-"/>
              <a:tabLst/>
              <a:defRPr sz="1600" b="0" i="0" kern="1200">
                <a:solidFill>
                  <a:schemeClr val="tx1"/>
                </a:solidFill>
                <a:latin typeface="Georgia"/>
                <a:ea typeface="+mn-ea"/>
                <a:cs typeface="Georgia"/>
              </a:defRPr>
            </a:lvl1pPr>
            <a:lvl2pPr marL="355600" indent="-176213" algn="l" defTabSz="457200" rtl="0" eaLnBrk="1" latinLnBrk="0" hangingPunct="1">
              <a:lnSpc>
                <a:spcPct val="90000"/>
              </a:lnSpc>
              <a:spcBef>
                <a:spcPts val="600"/>
              </a:spcBef>
              <a:buFont typeface="Georgia" panose="02040502050405020303" pitchFamily="18" charset="0"/>
              <a:buChar char="–"/>
              <a:defRPr sz="1400" b="0" i="0" kern="1200">
                <a:solidFill>
                  <a:schemeClr val="tx1"/>
                </a:solidFill>
                <a:latin typeface="Georgia"/>
                <a:ea typeface="+mn-ea"/>
                <a:cs typeface="Georgia"/>
              </a:defRPr>
            </a:lvl2pPr>
            <a:lvl3pPr marL="534988" indent="-176213" algn="l" defTabSz="536575" rtl="0" eaLnBrk="1" latinLnBrk="0" hangingPunct="1">
              <a:lnSpc>
                <a:spcPct val="90000"/>
              </a:lnSpc>
              <a:spcBef>
                <a:spcPts val="600"/>
              </a:spcBef>
              <a:buFont typeface="Georgia" panose="02040502050405020303" pitchFamily="18" charset="0"/>
              <a:buChar char="–"/>
              <a:defRPr sz="1200" b="0" i="0" kern="1200">
                <a:solidFill>
                  <a:schemeClr val="tx1"/>
                </a:solidFill>
                <a:latin typeface="Georgia"/>
                <a:ea typeface="+mn-ea"/>
                <a:cs typeface="Georgia"/>
              </a:defRPr>
            </a:lvl3pPr>
            <a:lvl4pPr marL="719138" indent="-176213" algn="l" defTabSz="457200" rtl="0" eaLnBrk="1" latinLnBrk="0" hangingPunct="1">
              <a:lnSpc>
                <a:spcPct val="90000"/>
              </a:lnSpc>
              <a:spcBef>
                <a:spcPct val="20000"/>
              </a:spcBef>
              <a:buFont typeface="Georgia" panose="02040502050405020303" pitchFamily="18" charset="0"/>
              <a:buChar char="–"/>
              <a:defRPr sz="1200" b="0" i="0" kern="1200">
                <a:solidFill>
                  <a:schemeClr val="tx1"/>
                </a:solidFill>
                <a:latin typeface="Georgia"/>
                <a:ea typeface="+mn-ea"/>
                <a:cs typeface="Georgia"/>
              </a:defRPr>
            </a:lvl4pPr>
            <a:lvl5pPr marL="108000" indent="-285750" algn="l" defTabSz="457200" rtl="0" eaLnBrk="1" latinLnBrk="0" hangingPunct="1">
              <a:spcBef>
                <a:spcPct val="20000"/>
              </a:spcBef>
              <a:buFont typeface="Arial"/>
              <a:buChar char="•"/>
              <a:defRPr sz="14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189">
              <a:buNone/>
              <a:defRPr/>
            </a:pPr>
            <a:r>
              <a:rPr lang="fi-FI" sz="4800" b="1" dirty="0">
                <a:solidFill>
                  <a:srgbClr val="FFFFFF"/>
                </a:solidFill>
                <a:latin typeface="Arial Black"/>
              </a:rPr>
              <a:t>#</a:t>
            </a:r>
            <a:r>
              <a:rPr lang="fi-FI" sz="4800" b="1" dirty="0">
                <a:solidFill>
                  <a:srgbClr val="83CF3A"/>
                </a:solidFill>
                <a:latin typeface="Arial Black"/>
              </a:rPr>
              <a:t>EIDAS</a:t>
            </a:r>
            <a:br>
              <a:rPr lang="fi-FI" sz="4800" b="1" dirty="0">
                <a:solidFill>
                  <a:srgbClr val="FFFFFF"/>
                </a:solidFill>
              </a:rPr>
            </a:br>
            <a:r>
              <a:rPr lang="en-US" sz="1200" dirty="0">
                <a:solidFill>
                  <a:srgbClr val="FFFFFF"/>
                </a:solidFill>
                <a:latin typeface="Georgia" charset="0"/>
                <a:ea typeface="Georgia" charset="0"/>
                <a:cs typeface="Georgia" charset="0"/>
              </a:rPr>
              <a:t>EU regulation on electronic identification and trust services for electronic transactions</a:t>
            </a:r>
            <a:br>
              <a:rPr lang="fi-FI" sz="3200" dirty="0">
                <a:solidFill>
                  <a:srgbClr val="FFFFFF"/>
                </a:solidFill>
              </a:rPr>
            </a:br>
            <a:br>
              <a:rPr lang="fi-FI" sz="3200" dirty="0">
                <a:solidFill>
                  <a:srgbClr val="FFFFFF"/>
                </a:solidFill>
              </a:rPr>
            </a:br>
            <a:br>
              <a:rPr lang="fi-FI" sz="3200" dirty="0">
                <a:solidFill>
                  <a:srgbClr val="FFFFFF"/>
                </a:solidFill>
              </a:rPr>
            </a:br>
            <a:br>
              <a:rPr lang="fi-FI" dirty="0">
                <a:solidFill>
                  <a:srgbClr val="FFFFFF"/>
                </a:solidFill>
              </a:rPr>
            </a:br>
            <a:endParaRPr lang="fi-FI" sz="500" dirty="0">
              <a:solidFill>
                <a:srgbClr val="FFFFFF"/>
              </a:solidFill>
            </a:endParaRPr>
          </a:p>
        </p:txBody>
      </p:sp>
      <p:cxnSp>
        <p:nvCxnSpPr>
          <p:cNvPr id="8" name="Straight Connector 7"/>
          <p:cNvCxnSpPr/>
          <p:nvPr/>
        </p:nvCxnSpPr>
        <p:spPr>
          <a:xfrm>
            <a:off x="3351903" y="1707654"/>
            <a:ext cx="0" cy="2808312"/>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827585" y="2831927"/>
            <a:ext cx="2520280"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Kuva 6">
            <a:extLst>
              <a:ext uri="{FF2B5EF4-FFF2-40B4-BE49-F238E27FC236}">
                <a16:creationId xmlns:a16="http://schemas.microsoft.com/office/drawing/2014/main" id="{0BD4184F-477B-49CB-8550-D17EB7E0DBB1}"/>
              </a:ext>
            </a:extLst>
          </p:cNvPr>
          <p:cNvPicPr>
            <a:picLocks noChangeAspect="1"/>
          </p:cNvPicPr>
          <p:nvPr/>
        </p:nvPicPr>
        <p:blipFill>
          <a:blip r:embed="rId3"/>
          <a:stretch>
            <a:fillRect/>
          </a:stretch>
        </p:blipFill>
        <p:spPr>
          <a:xfrm>
            <a:off x="5868145" y="774003"/>
            <a:ext cx="3889695" cy="4353983"/>
          </a:xfrm>
          <a:prstGeom prst="rect">
            <a:avLst/>
          </a:prstGeom>
        </p:spPr>
      </p:pic>
      <p:pic>
        <p:nvPicPr>
          <p:cNvPr id="9" name="Picture 8">
            <a:extLst>
              <a:ext uri="{FF2B5EF4-FFF2-40B4-BE49-F238E27FC236}">
                <a16:creationId xmlns:a16="http://schemas.microsoft.com/office/drawing/2014/main" id="{36E70671-EF70-48AE-B1A4-727E2DB2343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85304" y="0"/>
            <a:ext cx="1758696" cy="608076"/>
          </a:xfrm>
          <a:prstGeom prst="rect">
            <a:avLst/>
          </a:prstGeom>
        </p:spPr>
      </p:pic>
    </p:spTree>
    <p:extLst>
      <p:ext uri="{BB962C8B-B14F-4D97-AF65-F5344CB8AC3E}">
        <p14:creationId xmlns:p14="http://schemas.microsoft.com/office/powerpoint/2010/main" val="2138536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24D1A63-5ED7-4487-8E61-C665705DDD75}"/>
              </a:ext>
            </a:extLst>
          </p:cNvPr>
          <p:cNvGraphicFramePr>
            <a:graphicFrameLocks noChangeAspect="1"/>
          </p:cNvGraphicFramePr>
          <p:nvPr>
            <p:custDataLst>
              <p:tags r:id="rId2"/>
            </p:custDataLst>
            <p:extLst>
              <p:ext uri="{D42A27DB-BD31-4B8C-83A1-F6EECF244321}">
                <p14:modId xmlns:p14="http://schemas.microsoft.com/office/powerpoint/2010/main" val="207257998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22530" name="think-cell Slide" r:id="rId5" imgW="360" imgH="360" progId="TCLayout.ActiveDocument.1">
                  <p:embed/>
                </p:oleObj>
              </mc:Choice>
              <mc:Fallback>
                <p:oleObj name="think-cell Slide" r:id="rId5" imgW="360" imgH="360" progId="TCLayout.ActiveDocument.1">
                  <p:embed/>
                  <p:pic>
                    <p:nvPicPr>
                      <p:cNvPr id="6" name="Object 5" hidden="1">
                        <a:extLst>
                          <a:ext uri="{FF2B5EF4-FFF2-40B4-BE49-F238E27FC236}">
                            <a16:creationId xmlns:a16="http://schemas.microsoft.com/office/drawing/2014/main" id="{D24D1A63-5ED7-4487-8E61-C665705DDD75}"/>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D0A621B-CA4E-488E-BCBC-E1FB7ACE2BC7}"/>
              </a:ext>
            </a:extLst>
          </p:cNvPr>
          <p:cNvSpPr/>
          <p:nvPr>
            <p:custDataLst>
              <p:tags r:id="rId3"/>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fi-FI" sz="4500" dirty="0">
              <a:latin typeface="Arial Black" panose="020B0A04020102020204" pitchFamily="34" charset="0"/>
              <a:ea typeface="+mj-ea"/>
              <a:cs typeface="+mj-cs"/>
              <a:sym typeface="Arial Black" panose="020B0A04020102020204" pitchFamily="34" charset="0"/>
            </a:endParaRPr>
          </a:p>
        </p:txBody>
      </p:sp>
      <p:pic>
        <p:nvPicPr>
          <p:cNvPr id="2" name="Picture 4" descr="Identity Wallet">
            <a:extLst>
              <a:ext uri="{FF2B5EF4-FFF2-40B4-BE49-F238E27FC236}">
                <a16:creationId xmlns:a16="http://schemas.microsoft.com/office/drawing/2014/main" id="{14FADEB7-7E37-4A82-88D1-FA73CC8B1B50}"/>
              </a:ext>
            </a:extLst>
          </p:cNvPr>
          <p:cNvPicPr>
            <a:picLocks noChangeAspect="1" noChangeArrowheads="1"/>
          </p:cNvPicPr>
          <p:nvPr/>
        </p:nvPicPr>
        <p:blipFill>
          <a:blip r:embed="rId7">
            <a:clrChange>
              <a:clrFrom>
                <a:srgbClr val="ECF1ED"/>
              </a:clrFrom>
              <a:clrTo>
                <a:srgbClr val="ECF1ED">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1980728" y="-1612651"/>
            <a:ext cx="10009112" cy="675615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6A53F048-C9C2-4638-9AD3-D5F9E515A2F1}"/>
              </a:ext>
            </a:extLst>
          </p:cNvPr>
          <p:cNvSpPr>
            <a:spLocks noGrp="1"/>
          </p:cNvSpPr>
          <p:nvPr>
            <p:ph type="ctrTitle"/>
          </p:nvPr>
        </p:nvSpPr>
        <p:spPr>
          <a:xfrm>
            <a:off x="1143000" y="1275606"/>
            <a:ext cx="6858000" cy="1790700"/>
          </a:xfrm>
        </p:spPr>
        <p:txBody>
          <a:bodyPr/>
          <a:lstStyle/>
          <a:p>
            <a:r>
              <a:rPr lang="fi-FI" dirty="0"/>
              <a:t>Identity </a:t>
            </a:r>
            <a:r>
              <a:rPr lang="fi-FI" dirty="0" err="1"/>
              <a:t>Wallet</a:t>
            </a:r>
            <a:r>
              <a:rPr lang="fi-FI" dirty="0"/>
              <a:t> </a:t>
            </a:r>
            <a:br>
              <a:rPr lang="fi-FI" dirty="0"/>
            </a:br>
            <a:r>
              <a:rPr lang="fi-FI" dirty="0"/>
              <a:t>is </a:t>
            </a:r>
            <a:r>
              <a:rPr lang="fi-FI" dirty="0" err="1"/>
              <a:t>the</a:t>
            </a:r>
            <a:r>
              <a:rPr lang="fi-FI" dirty="0"/>
              <a:t> </a:t>
            </a:r>
            <a:r>
              <a:rPr lang="fi-FI" dirty="0" err="1"/>
              <a:t>Answer</a:t>
            </a:r>
            <a:r>
              <a:rPr lang="fi-FI" dirty="0"/>
              <a:t> </a:t>
            </a:r>
          </a:p>
        </p:txBody>
      </p:sp>
      <p:sp>
        <p:nvSpPr>
          <p:cNvPr id="5" name="Subtitle 4">
            <a:extLst>
              <a:ext uri="{FF2B5EF4-FFF2-40B4-BE49-F238E27FC236}">
                <a16:creationId xmlns:a16="http://schemas.microsoft.com/office/drawing/2014/main" id="{2EB6B12F-A808-4212-918F-A0885137303E}"/>
              </a:ext>
            </a:extLst>
          </p:cNvPr>
          <p:cNvSpPr>
            <a:spLocks noGrp="1"/>
          </p:cNvSpPr>
          <p:nvPr>
            <p:ph type="subTitle" idx="1"/>
          </p:nvPr>
        </p:nvSpPr>
        <p:spPr>
          <a:xfrm>
            <a:off x="1115616" y="3363838"/>
            <a:ext cx="6858000" cy="1241822"/>
          </a:xfrm>
        </p:spPr>
        <p:txBody>
          <a:bodyPr/>
          <a:lstStyle/>
          <a:p>
            <a:endParaRPr lang="fi-FI" dirty="0"/>
          </a:p>
          <a:p>
            <a:endParaRPr lang="fi-FI" dirty="0"/>
          </a:p>
          <a:p>
            <a:r>
              <a:rPr lang="fi-FI" dirty="0">
                <a:latin typeface="+mj-lt"/>
              </a:rPr>
              <a:t>42 is </a:t>
            </a:r>
            <a:r>
              <a:rPr lang="fi-FI" dirty="0" err="1">
                <a:solidFill>
                  <a:srgbClr val="000000"/>
                </a:solidFill>
                <a:latin typeface="Arial Black"/>
              </a:rPr>
              <a:t>also</a:t>
            </a:r>
            <a:r>
              <a:rPr lang="fi-FI" dirty="0">
                <a:solidFill>
                  <a:srgbClr val="000000"/>
                </a:solidFill>
                <a:latin typeface="Arial Black"/>
              </a:rPr>
              <a:t> </a:t>
            </a:r>
            <a:r>
              <a:rPr lang="fi-FI" dirty="0" err="1">
                <a:latin typeface="+mj-lt"/>
              </a:rPr>
              <a:t>the</a:t>
            </a:r>
            <a:r>
              <a:rPr lang="fi-FI" dirty="0">
                <a:latin typeface="+mj-lt"/>
              </a:rPr>
              <a:t> </a:t>
            </a:r>
            <a:r>
              <a:rPr lang="fi-FI" dirty="0" err="1">
                <a:latin typeface="+mj-lt"/>
              </a:rPr>
              <a:t>Answer</a:t>
            </a:r>
            <a:endParaRPr lang="fi-FI" dirty="0">
              <a:latin typeface="+mj-lt"/>
            </a:endParaRPr>
          </a:p>
        </p:txBody>
      </p:sp>
    </p:spTree>
    <p:extLst>
      <p:ext uri="{BB962C8B-B14F-4D97-AF65-F5344CB8AC3E}">
        <p14:creationId xmlns:p14="http://schemas.microsoft.com/office/powerpoint/2010/main" val="3442991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8BE8FAC8-EC0B-488C-A3AE-0E79BC16685A}"/>
              </a:ext>
            </a:extLst>
          </p:cNvPr>
          <p:cNvGraphicFramePr>
            <a:graphicFrameLocks noChangeAspect="1"/>
          </p:cNvGraphicFramePr>
          <p:nvPr>
            <p:custDataLst>
              <p:tags r:id="rId2"/>
            </p:custDataLst>
            <p:extLst>
              <p:ext uri="{D42A27DB-BD31-4B8C-83A1-F6EECF244321}">
                <p14:modId xmlns:p14="http://schemas.microsoft.com/office/powerpoint/2010/main" val="3580970640"/>
              </p:ext>
            </p:ext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spid="_x0000_s23554" name="think-cell Slide" r:id="rId5" imgW="359" imgH="360" progId="TCLayout.ActiveDocument.1">
                  <p:embed/>
                </p:oleObj>
              </mc:Choice>
              <mc:Fallback>
                <p:oleObj name="think-cell Slide" r:id="rId5" imgW="359" imgH="360" progId="TCLayout.ActiveDocument.1">
                  <p:embed/>
                  <p:pic>
                    <p:nvPicPr>
                      <p:cNvPr id="9" name="Object 8" hidden="1">
                        <a:extLst>
                          <a:ext uri="{FF2B5EF4-FFF2-40B4-BE49-F238E27FC236}">
                            <a16:creationId xmlns:a16="http://schemas.microsoft.com/office/drawing/2014/main" id="{8BE8FAC8-EC0B-488C-A3AE-0E79BC16685A}"/>
                          </a:ext>
                        </a:extLst>
                      </p:cNvPr>
                      <p:cNvPicPr/>
                      <p:nvPr/>
                    </p:nvPicPr>
                    <p:blipFill>
                      <a:blip r:embed="rId6"/>
                      <a:stretch>
                        <a:fillRect/>
                      </a:stretch>
                    </p:blipFill>
                    <p:spPr>
                      <a:xfrm>
                        <a:off x="1192" y="1192"/>
                        <a:ext cx="1191" cy="1191"/>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1C345CB4-8450-4953-B575-70AEDD800144}"/>
              </a:ext>
            </a:extLst>
          </p:cNvPr>
          <p:cNvSpPr/>
          <p:nvPr>
            <p:custDataLst>
              <p:tags r:id="rId3"/>
            </p:custDataLst>
          </p:nvPr>
        </p:nvSpPr>
        <p:spPr>
          <a:xfrm>
            <a:off x="1" y="1"/>
            <a:ext cx="119063" cy="1190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en-GB" sz="2400" dirty="0">
              <a:latin typeface="Arial Black" panose="020B0A04020102020204" pitchFamily="34" charset="0"/>
              <a:ea typeface="+mj-ea"/>
              <a:cs typeface="+mj-cs"/>
              <a:sym typeface="Arial Black" panose="020B0A04020102020204" pitchFamily="34" charset="0"/>
            </a:endParaRPr>
          </a:p>
        </p:txBody>
      </p:sp>
      <p:sp>
        <p:nvSpPr>
          <p:cNvPr id="4" name="Title 3">
            <a:extLst>
              <a:ext uri="{FF2B5EF4-FFF2-40B4-BE49-F238E27FC236}">
                <a16:creationId xmlns:a16="http://schemas.microsoft.com/office/drawing/2014/main" id="{84979019-D643-4BC4-8269-CE3E7FF737ED}"/>
              </a:ext>
            </a:extLst>
          </p:cNvPr>
          <p:cNvSpPr>
            <a:spLocks noGrp="1"/>
          </p:cNvSpPr>
          <p:nvPr>
            <p:ph type="title"/>
          </p:nvPr>
        </p:nvSpPr>
        <p:spPr/>
        <p:txBody>
          <a:bodyPr/>
          <a:lstStyle/>
          <a:p>
            <a:r>
              <a:rPr lang="en-GB" dirty="0"/>
              <a:t>Wallet of identifiers</a:t>
            </a:r>
            <a:br>
              <a:rPr lang="en-GB" dirty="0"/>
            </a:br>
            <a:endParaRPr lang="en-GB" dirty="0"/>
          </a:p>
        </p:txBody>
      </p:sp>
      <p:sp>
        <p:nvSpPr>
          <p:cNvPr id="5" name="Sisällön paikkamerkki 4"/>
          <p:cNvSpPr>
            <a:spLocks noGrp="1"/>
          </p:cNvSpPr>
          <p:nvPr>
            <p:ph type="body" sz="quarter" idx="19"/>
          </p:nvPr>
        </p:nvSpPr>
        <p:spPr/>
        <p:txBody>
          <a:bodyPr>
            <a:normAutofit lnSpcReduction="10000"/>
          </a:bodyPr>
          <a:lstStyle/>
          <a:p>
            <a:pPr marL="0" indent="0">
              <a:buNone/>
            </a:pPr>
            <a:r>
              <a:rPr lang="en-GB" sz="1350" b="1" dirty="0">
                <a:latin typeface="Georgia" panose="02040502050405020303" pitchFamily="18" charset="0"/>
              </a:rPr>
              <a:t>Authentication</a:t>
            </a:r>
          </a:p>
          <a:p>
            <a:r>
              <a:rPr lang="en-GB" sz="1350" b="1" dirty="0">
                <a:latin typeface="Georgia" panose="02040502050405020303" pitchFamily="18" charset="0"/>
              </a:rPr>
              <a:t>Collaboration with existing authentication solutions and development work</a:t>
            </a:r>
            <a:endParaRPr lang="en-GB" sz="1050" b="1" dirty="0">
              <a:latin typeface="Georgia" panose="02040502050405020303" pitchFamily="18" charset="0"/>
            </a:endParaRPr>
          </a:p>
          <a:p>
            <a:r>
              <a:rPr lang="en-GB" sz="1350" b="1" dirty="0">
                <a:latin typeface="Georgia" panose="02040502050405020303" pitchFamily="18" charset="0"/>
              </a:rPr>
              <a:t>Strong authentication</a:t>
            </a:r>
          </a:p>
          <a:p>
            <a:r>
              <a:rPr lang="en-GB" sz="1350" b="1" dirty="0">
                <a:latin typeface="Georgia" panose="02040502050405020303" pitchFamily="18" charset="0"/>
              </a:rPr>
              <a:t>Two factor authentication</a:t>
            </a:r>
          </a:p>
          <a:p>
            <a:r>
              <a:rPr lang="en-GB" sz="1350" b="1" dirty="0" err="1">
                <a:latin typeface="Georgia" panose="02040502050405020303" pitchFamily="18" charset="0"/>
              </a:rPr>
              <a:t>Dezentralized</a:t>
            </a:r>
            <a:r>
              <a:rPr lang="en-GB" sz="1350" b="1" dirty="0">
                <a:latin typeface="Georgia" panose="02040502050405020303" pitchFamily="18" charset="0"/>
              </a:rPr>
              <a:t> authentication</a:t>
            </a:r>
          </a:p>
          <a:p>
            <a:r>
              <a:rPr lang="en-GB" sz="1350" b="1" dirty="0">
                <a:latin typeface="Georgia" panose="02040502050405020303" pitchFamily="18" charset="0"/>
              </a:rPr>
              <a:t>OAuth, OpenID, OpenID Connect</a:t>
            </a:r>
          </a:p>
          <a:p>
            <a:r>
              <a:rPr lang="en-GB" sz="1350" b="1" dirty="0">
                <a:latin typeface="Georgia" panose="02040502050405020303" pitchFamily="18" charset="0"/>
              </a:rPr>
              <a:t>Distributed Ledger Technology</a:t>
            </a:r>
          </a:p>
          <a:p>
            <a:r>
              <a:rPr lang="en-GB" sz="1350" b="1" dirty="0">
                <a:latin typeface="Georgia" panose="02040502050405020303" pitchFamily="18" charset="0"/>
              </a:rPr>
              <a:t>FIDO, UAF, U2F</a:t>
            </a:r>
          </a:p>
          <a:p>
            <a:pPr marL="0" indent="0">
              <a:buNone/>
            </a:pPr>
            <a:endParaRPr lang="en-GB" sz="1350" b="1" dirty="0">
              <a:latin typeface="Georgia" panose="02040502050405020303" pitchFamily="18" charset="0"/>
            </a:endParaRPr>
          </a:p>
          <a:p>
            <a:pPr marL="0" indent="0">
              <a:buNone/>
            </a:pPr>
            <a:r>
              <a:rPr lang="en-GB" sz="1350" b="1" dirty="0">
                <a:latin typeface="Georgia" panose="02040502050405020303" pitchFamily="18" charset="0"/>
              </a:rPr>
              <a:t>Uniform Resource </a:t>
            </a:r>
            <a:r>
              <a:rPr lang="en-GB" sz="1350" b="1" dirty="0" err="1">
                <a:latin typeface="Georgia" panose="02040502050405020303" pitchFamily="18" charset="0"/>
              </a:rPr>
              <a:t>Indentifier</a:t>
            </a:r>
            <a:r>
              <a:rPr lang="en-GB" sz="1350" b="1" dirty="0">
                <a:latin typeface="Georgia" panose="02040502050405020303" pitchFamily="18" charset="0"/>
              </a:rPr>
              <a:t>, Uniform Resource Locator</a:t>
            </a:r>
          </a:p>
          <a:p>
            <a:r>
              <a:rPr lang="en-GB" sz="1350" b="1" dirty="0">
                <a:latin typeface="Georgia" panose="02040502050405020303" pitchFamily="18" charset="0"/>
              </a:rPr>
              <a:t>IHAN number</a:t>
            </a:r>
          </a:p>
          <a:p>
            <a:r>
              <a:rPr lang="en-GB" sz="1350" b="1" dirty="0">
                <a:latin typeface="Georgia" panose="02040502050405020303" pitchFamily="18" charset="0"/>
              </a:rPr>
              <a:t>Data</a:t>
            </a:r>
          </a:p>
          <a:p>
            <a:r>
              <a:rPr lang="en-GB" sz="1350" b="1" dirty="0">
                <a:latin typeface="Georgia" panose="02040502050405020303" pitchFamily="18" charset="0"/>
              </a:rPr>
              <a:t>Credentials</a:t>
            </a:r>
          </a:p>
          <a:p>
            <a:pPr lvl="1"/>
            <a:endParaRPr lang="en-GB" sz="1050" b="1" dirty="0">
              <a:latin typeface="Georgia" panose="02040502050405020303" pitchFamily="18" charset="0"/>
            </a:endParaRPr>
          </a:p>
        </p:txBody>
      </p:sp>
      <p:sp>
        <p:nvSpPr>
          <p:cNvPr id="8" name="Text Placeholder 7">
            <a:extLst>
              <a:ext uri="{FF2B5EF4-FFF2-40B4-BE49-F238E27FC236}">
                <a16:creationId xmlns:a16="http://schemas.microsoft.com/office/drawing/2014/main" id="{E03ED614-8A90-477B-8A37-ACBF11334E93}"/>
              </a:ext>
            </a:extLst>
          </p:cNvPr>
          <p:cNvSpPr>
            <a:spLocks noGrp="1"/>
          </p:cNvSpPr>
          <p:nvPr>
            <p:ph type="body" sz="quarter" idx="20"/>
          </p:nvPr>
        </p:nvSpPr>
        <p:spPr/>
        <p:txBody>
          <a:bodyPr/>
          <a:lstStyle/>
          <a:p>
            <a:pPr marL="0" indent="0">
              <a:buNone/>
            </a:pPr>
            <a:r>
              <a:rPr lang="en-GB" sz="1350" b="1" dirty="0">
                <a:latin typeface="Georgia" panose="02040502050405020303" pitchFamily="18" charset="0"/>
              </a:rPr>
              <a:t>Wallet</a:t>
            </a:r>
          </a:p>
          <a:p>
            <a:r>
              <a:rPr lang="en-GB" sz="1350" b="1" dirty="0">
                <a:latin typeface="Georgia" panose="02040502050405020303" pitchFamily="18" charset="0"/>
              </a:rPr>
              <a:t>Various authentication mechanism</a:t>
            </a:r>
          </a:p>
          <a:p>
            <a:r>
              <a:rPr lang="en-GB" sz="1350" b="1" dirty="0">
                <a:latin typeface="Georgia" panose="02040502050405020303" pitchFamily="18" charset="0"/>
              </a:rPr>
              <a:t>Various URI/URL of data</a:t>
            </a:r>
          </a:p>
          <a:p>
            <a:r>
              <a:rPr lang="en-GB" sz="1350" b="1" dirty="0">
                <a:latin typeface="Georgia" panose="02040502050405020303" pitchFamily="18" charset="0"/>
              </a:rPr>
              <a:t>Credentials</a:t>
            </a:r>
          </a:p>
          <a:p>
            <a:r>
              <a:rPr lang="en-GB" sz="1350" b="1" dirty="0">
                <a:latin typeface="Georgia" panose="02040502050405020303" pitchFamily="18" charset="0"/>
              </a:rPr>
              <a:t>Combination of an individual and URI of data = IHAN number?</a:t>
            </a:r>
          </a:p>
          <a:p>
            <a:r>
              <a:rPr lang="en-GB" sz="1350" b="1" dirty="0">
                <a:latin typeface="Georgia" panose="02040502050405020303" pitchFamily="18" charset="0"/>
              </a:rPr>
              <a:t>Cryptography</a:t>
            </a:r>
          </a:p>
          <a:p>
            <a:r>
              <a:rPr lang="en-GB" sz="1350" b="1" dirty="0">
                <a:latin typeface="Georgia" panose="02040502050405020303" pitchFamily="18" charset="0"/>
              </a:rPr>
              <a:t>Interfaces, protocols, APIs</a:t>
            </a:r>
          </a:p>
          <a:p>
            <a:endParaRPr lang="en-GB" sz="1050" b="1" dirty="0">
              <a:latin typeface="Georgia" panose="02040502050405020303" pitchFamily="18" charset="0"/>
            </a:endParaRPr>
          </a:p>
          <a:p>
            <a:pPr marL="342892" lvl="1" indent="0">
              <a:buNone/>
            </a:pPr>
            <a:endParaRPr lang="en-GB" sz="1050" b="1" dirty="0">
              <a:latin typeface="Georgia" panose="02040502050405020303" pitchFamily="18" charset="0"/>
            </a:endParaRPr>
          </a:p>
          <a:p>
            <a:pPr lvl="1"/>
            <a:endParaRPr lang="en-GB" sz="1050" b="1" dirty="0">
              <a:latin typeface="Georgia" panose="02040502050405020303" pitchFamily="18" charset="0"/>
            </a:endParaRPr>
          </a:p>
          <a:p>
            <a:endParaRPr lang="en-GB" dirty="0"/>
          </a:p>
        </p:txBody>
      </p:sp>
    </p:spTree>
    <p:extLst>
      <p:ext uri="{BB962C8B-B14F-4D97-AF65-F5344CB8AC3E}">
        <p14:creationId xmlns:p14="http://schemas.microsoft.com/office/powerpoint/2010/main" val="1382500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4979019-D643-4BC4-8269-CE3E7FF737ED}"/>
              </a:ext>
            </a:extLst>
          </p:cNvPr>
          <p:cNvSpPr txBox="1">
            <a:spLocks/>
          </p:cNvSpPr>
          <p:nvPr/>
        </p:nvSpPr>
        <p:spPr>
          <a:xfrm>
            <a:off x="539553" y="267494"/>
            <a:ext cx="8136905" cy="864096"/>
          </a:xfrm>
          <a:prstGeom prst="rect">
            <a:avLst/>
          </a:prstGeom>
        </p:spPr>
        <p:txBody>
          <a:bodyPr/>
          <a:lstStyle>
            <a:lvl1pPr algn="l" defTabSz="609570" rtl="0" eaLnBrk="1" latinLnBrk="0" hangingPunct="1">
              <a:spcBef>
                <a:spcPct val="0"/>
              </a:spcBef>
              <a:buNone/>
              <a:defRPr sz="3200" b="0" i="0" kern="1200">
                <a:solidFill>
                  <a:schemeClr val="tx1"/>
                </a:solidFill>
                <a:latin typeface="+mj-lt"/>
                <a:ea typeface="+mj-ea"/>
                <a:cs typeface="Arial Black"/>
              </a:defRPr>
            </a:lvl1pPr>
          </a:lstStyle>
          <a:p>
            <a:r>
              <a:rPr lang="en-GB" sz="2400" dirty="0"/>
              <a:t>IHAN number</a:t>
            </a:r>
          </a:p>
        </p:txBody>
      </p:sp>
      <p:sp>
        <p:nvSpPr>
          <p:cNvPr id="3" name="Tekstiruutu 2"/>
          <p:cNvSpPr txBox="1"/>
          <p:nvPr/>
        </p:nvSpPr>
        <p:spPr>
          <a:xfrm>
            <a:off x="1567458" y="2198666"/>
            <a:ext cx="703719" cy="161583"/>
          </a:xfrm>
          <a:prstGeom prst="rect">
            <a:avLst/>
          </a:prstGeom>
          <a:noFill/>
        </p:spPr>
        <p:txBody>
          <a:bodyPr wrap="none" lIns="0" tIns="0" rIns="0" bIns="0" rtlCol="0">
            <a:spAutoFit/>
          </a:bodyPr>
          <a:lstStyle/>
          <a:p>
            <a:r>
              <a:rPr lang="fi-FI" sz="1050" b="1">
                <a:solidFill>
                  <a:schemeClr val="accent3">
                    <a:lumMod val="75000"/>
                  </a:schemeClr>
                </a:solidFill>
              </a:rPr>
              <a:t>(( </a:t>
            </a:r>
            <a:r>
              <a:rPr lang="fi-FI" sz="1050" b="1" err="1">
                <a:solidFill>
                  <a:schemeClr val="accent3">
                    <a:lumMod val="75000"/>
                  </a:schemeClr>
                </a:solidFill>
              </a:rPr>
              <a:t>privateID</a:t>
            </a:r>
            <a:endParaRPr lang="fi-FI" sz="1050" b="1">
              <a:solidFill>
                <a:schemeClr val="accent3">
                  <a:lumMod val="75000"/>
                </a:schemeClr>
              </a:solidFill>
            </a:endParaRPr>
          </a:p>
        </p:txBody>
      </p:sp>
      <p:sp>
        <p:nvSpPr>
          <p:cNvPr id="4" name="Tekstiruutu 3"/>
          <p:cNvSpPr txBox="1"/>
          <p:nvPr/>
        </p:nvSpPr>
        <p:spPr>
          <a:xfrm>
            <a:off x="2736794" y="2198666"/>
            <a:ext cx="577081" cy="161583"/>
          </a:xfrm>
          <a:prstGeom prst="rect">
            <a:avLst/>
          </a:prstGeom>
          <a:noFill/>
        </p:spPr>
        <p:txBody>
          <a:bodyPr wrap="none" lIns="0" tIns="0" rIns="0" bIns="0" rtlCol="0">
            <a:spAutoFit/>
          </a:bodyPr>
          <a:lstStyle/>
          <a:p>
            <a:r>
              <a:rPr lang="fi-FI" sz="1050" b="1" err="1">
                <a:solidFill>
                  <a:schemeClr val="accent3">
                    <a:lumMod val="75000"/>
                  </a:schemeClr>
                </a:solidFill>
              </a:rPr>
              <a:t>agreedID</a:t>
            </a:r>
            <a:endParaRPr lang="fi-FI" sz="1050" b="1">
              <a:solidFill>
                <a:schemeClr val="accent3">
                  <a:lumMod val="75000"/>
                </a:schemeClr>
              </a:solidFill>
            </a:endParaRPr>
          </a:p>
        </p:txBody>
      </p:sp>
      <p:sp>
        <p:nvSpPr>
          <p:cNvPr id="5" name="Tekstiruutu 4"/>
          <p:cNvSpPr txBox="1"/>
          <p:nvPr/>
        </p:nvSpPr>
        <p:spPr>
          <a:xfrm>
            <a:off x="3695623" y="2198666"/>
            <a:ext cx="658835" cy="161583"/>
          </a:xfrm>
          <a:prstGeom prst="rect">
            <a:avLst/>
          </a:prstGeom>
          <a:noFill/>
        </p:spPr>
        <p:txBody>
          <a:bodyPr wrap="none" lIns="0" tIns="0" rIns="0" bIns="0" rtlCol="0">
            <a:spAutoFit/>
          </a:bodyPr>
          <a:lstStyle/>
          <a:p>
            <a:r>
              <a:rPr lang="fi-FI" sz="1050" b="1" err="1">
                <a:solidFill>
                  <a:schemeClr val="accent3">
                    <a:lumMod val="75000"/>
                  </a:schemeClr>
                </a:solidFill>
              </a:rPr>
              <a:t>verifiedID</a:t>
            </a:r>
            <a:r>
              <a:rPr lang="fi-FI" sz="1050" b="1">
                <a:solidFill>
                  <a:schemeClr val="accent3">
                    <a:lumMod val="75000"/>
                  </a:schemeClr>
                </a:solidFill>
              </a:rPr>
              <a:t>)</a:t>
            </a:r>
          </a:p>
        </p:txBody>
      </p:sp>
      <p:sp>
        <p:nvSpPr>
          <p:cNvPr id="9" name="Ellipsi 8"/>
          <p:cNvSpPr/>
          <p:nvPr/>
        </p:nvSpPr>
        <p:spPr>
          <a:xfrm>
            <a:off x="4547825" y="2198664"/>
            <a:ext cx="161583" cy="161583"/>
          </a:xfrm>
          <a:prstGeom prst="ellipse">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Tekstiruutu 9"/>
          <p:cNvSpPr txBox="1"/>
          <p:nvPr/>
        </p:nvSpPr>
        <p:spPr>
          <a:xfrm>
            <a:off x="4797319" y="2198666"/>
            <a:ext cx="575479" cy="161583"/>
          </a:xfrm>
          <a:prstGeom prst="rect">
            <a:avLst/>
          </a:prstGeom>
          <a:noFill/>
        </p:spPr>
        <p:txBody>
          <a:bodyPr wrap="none" lIns="0" tIns="0" rIns="0" bIns="0" rtlCol="0">
            <a:spAutoFit/>
          </a:bodyPr>
          <a:lstStyle/>
          <a:p>
            <a:r>
              <a:rPr lang="fi-FI" sz="1050" b="1" err="1">
                <a:solidFill>
                  <a:schemeClr val="accent3">
                    <a:lumMod val="75000"/>
                  </a:schemeClr>
                </a:solidFill>
              </a:rPr>
              <a:t>dataID</a:t>
            </a:r>
            <a:r>
              <a:rPr lang="fi-FI" sz="1050" b="1">
                <a:solidFill>
                  <a:schemeClr val="accent3">
                    <a:lumMod val="75000"/>
                  </a:schemeClr>
                </a:solidFill>
              </a:rPr>
              <a:t>  ))</a:t>
            </a:r>
          </a:p>
        </p:txBody>
      </p:sp>
      <p:sp>
        <p:nvSpPr>
          <p:cNvPr id="11" name="Tekstiruutu 10"/>
          <p:cNvSpPr txBox="1"/>
          <p:nvPr/>
        </p:nvSpPr>
        <p:spPr>
          <a:xfrm>
            <a:off x="1433720" y="2180792"/>
            <a:ext cx="141064" cy="276999"/>
          </a:xfrm>
          <a:prstGeom prst="rect">
            <a:avLst/>
          </a:prstGeom>
          <a:noFill/>
        </p:spPr>
        <p:txBody>
          <a:bodyPr wrap="none" lIns="0" tIns="0" rIns="0" bIns="0" rtlCol="0">
            <a:spAutoFit/>
          </a:bodyPr>
          <a:lstStyle/>
          <a:p>
            <a:r>
              <a:rPr lang="fi-FI" b="1">
                <a:solidFill>
                  <a:schemeClr val="accent3">
                    <a:lumMod val="75000"/>
                  </a:schemeClr>
                </a:solidFill>
              </a:rPr>
              <a:t>f </a:t>
            </a:r>
          </a:p>
        </p:txBody>
      </p:sp>
      <p:cxnSp>
        <p:nvCxnSpPr>
          <p:cNvPr id="13" name="Suora yhdysviiva 12"/>
          <p:cNvCxnSpPr/>
          <p:nvPr/>
        </p:nvCxnSpPr>
        <p:spPr>
          <a:xfrm>
            <a:off x="2616140" y="2198666"/>
            <a:ext cx="0" cy="214952"/>
          </a:xfrm>
          <a:prstGeom prst="line">
            <a:avLst/>
          </a:prstGeom>
          <a:ln w="635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4" name="Suora yhdysviiva 13"/>
          <p:cNvCxnSpPr/>
          <p:nvPr/>
        </p:nvCxnSpPr>
        <p:spPr>
          <a:xfrm>
            <a:off x="3639623" y="2198666"/>
            <a:ext cx="0" cy="214952"/>
          </a:xfrm>
          <a:prstGeom prst="line">
            <a:avLst/>
          </a:prstGeom>
          <a:ln w="635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15" name="Vasen aaltosulje 14"/>
          <p:cNvSpPr/>
          <p:nvPr/>
        </p:nvSpPr>
        <p:spPr>
          <a:xfrm rot="16200000">
            <a:off x="3082409" y="1090519"/>
            <a:ext cx="115824" cy="2762020"/>
          </a:xfrm>
          <a:prstGeom prst="leftBrac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sp>
        <p:nvSpPr>
          <p:cNvPr id="16" name="Vasen aaltosulje 15"/>
          <p:cNvSpPr/>
          <p:nvPr/>
        </p:nvSpPr>
        <p:spPr>
          <a:xfrm rot="16200000">
            <a:off x="4986627" y="2244620"/>
            <a:ext cx="95513" cy="474131"/>
          </a:xfrm>
          <a:prstGeom prst="leftBrac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cxnSp>
        <p:nvCxnSpPr>
          <p:cNvPr id="18" name="Suora nuoliyhdysviiva 17"/>
          <p:cNvCxnSpPr/>
          <p:nvPr/>
        </p:nvCxnSpPr>
        <p:spPr>
          <a:xfrm>
            <a:off x="3183342" y="2682978"/>
            <a:ext cx="520829" cy="767687"/>
          </a:xfrm>
          <a:prstGeom prst="straightConnector1">
            <a:avLst/>
          </a:prstGeom>
          <a:ln w="63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uora yhdysviiva 19"/>
          <p:cNvCxnSpPr/>
          <p:nvPr/>
        </p:nvCxnSpPr>
        <p:spPr>
          <a:xfrm flipH="1">
            <a:off x="4370695" y="2672742"/>
            <a:ext cx="603914" cy="799751"/>
          </a:xfrm>
          <a:prstGeom prst="line">
            <a:avLst/>
          </a:prstGeom>
          <a:ln w="63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1" name="Tekstiruutu 20"/>
          <p:cNvSpPr txBox="1"/>
          <p:nvPr/>
        </p:nvSpPr>
        <p:spPr>
          <a:xfrm>
            <a:off x="2801713" y="3645144"/>
            <a:ext cx="4073231" cy="553998"/>
          </a:xfrm>
          <a:prstGeom prst="rect">
            <a:avLst/>
          </a:prstGeom>
          <a:noFill/>
        </p:spPr>
        <p:txBody>
          <a:bodyPr wrap="none" lIns="0" tIns="0" rIns="0" bIns="0" rtlCol="0">
            <a:spAutoFit/>
          </a:bodyPr>
          <a:lstStyle/>
          <a:p>
            <a:r>
              <a:rPr lang="fi-FI" sz="1200" err="1"/>
              <a:t>Generates</a:t>
            </a:r>
            <a:r>
              <a:rPr lang="fi-FI" sz="1200"/>
              <a:t> </a:t>
            </a:r>
            <a:r>
              <a:rPr lang="fi-FI" sz="1200" err="1"/>
              <a:t>asymmetric</a:t>
            </a:r>
            <a:r>
              <a:rPr lang="fi-FI" sz="1200"/>
              <a:t> </a:t>
            </a:r>
            <a:r>
              <a:rPr lang="fi-FI" sz="1200" err="1"/>
              <a:t>key-pair</a:t>
            </a:r>
            <a:r>
              <a:rPr lang="fi-FI" sz="1200"/>
              <a:t>: Master </a:t>
            </a:r>
            <a:r>
              <a:rPr lang="fi-FI" sz="1200" err="1"/>
              <a:t>key</a:t>
            </a:r>
            <a:r>
              <a:rPr lang="fi-FI" sz="1200"/>
              <a:t> and Private </a:t>
            </a:r>
            <a:r>
              <a:rPr lang="fi-FI" sz="1200" err="1"/>
              <a:t>key</a:t>
            </a:r>
            <a:endParaRPr lang="fi-FI" sz="1200"/>
          </a:p>
          <a:p>
            <a:r>
              <a:rPr lang="fi-FI" sz="1200"/>
              <a:t>Master </a:t>
            </a:r>
            <a:r>
              <a:rPr lang="fi-FI" sz="1200" err="1"/>
              <a:t>key</a:t>
            </a:r>
            <a:r>
              <a:rPr lang="fi-FI" sz="1200"/>
              <a:t> </a:t>
            </a:r>
            <a:r>
              <a:rPr lang="fi-FI" sz="1200" err="1"/>
              <a:t>known</a:t>
            </a:r>
            <a:r>
              <a:rPr lang="fi-FI" sz="1200"/>
              <a:t> to </a:t>
            </a:r>
            <a:r>
              <a:rPr lang="fi-FI" sz="1200" err="1"/>
              <a:t>both</a:t>
            </a:r>
            <a:r>
              <a:rPr lang="fi-FI" sz="1200"/>
              <a:t> </a:t>
            </a:r>
            <a:r>
              <a:rPr lang="fi-FI" sz="1200" err="1"/>
              <a:t>parties</a:t>
            </a:r>
            <a:endParaRPr lang="fi-FI" sz="1200"/>
          </a:p>
          <a:p>
            <a:r>
              <a:rPr lang="fi-FI" sz="1200"/>
              <a:t>Private </a:t>
            </a:r>
            <a:r>
              <a:rPr lang="fi-FI" sz="1200" err="1"/>
              <a:t>key</a:t>
            </a:r>
            <a:r>
              <a:rPr lang="fi-FI" sz="1200"/>
              <a:t> </a:t>
            </a:r>
            <a:r>
              <a:rPr lang="fi-FI" sz="1200" err="1"/>
              <a:t>known</a:t>
            </a:r>
            <a:r>
              <a:rPr lang="fi-FI" sz="1200"/>
              <a:t> </a:t>
            </a:r>
            <a:r>
              <a:rPr lang="fi-FI" sz="1200" err="1"/>
              <a:t>only</a:t>
            </a:r>
            <a:r>
              <a:rPr lang="fi-FI" sz="1200"/>
              <a:t> </a:t>
            </a:r>
            <a:r>
              <a:rPr lang="fi-FI" sz="1200" err="1"/>
              <a:t>by</a:t>
            </a:r>
            <a:r>
              <a:rPr lang="fi-FI" sz="1200"/>
              <a:t> a person (data </a:t>
            </a:r>
            <a:r>
              <a:rPr lang="fi-FI" sz="1200" err="1"/>
              <a:t>object</a:t>
            </a:r>
            <a:r>
              <a:rPr lang="fi-FI" sz="1200"/>
              <a:t>)</a:t>
            </a:r>
          </a:p>
        </p:txBody>
      </p:sp>
      <p:sp>
        <p:nvSpPr>
          <p:cNvPr id="22" name="Tekstiruutu 21"/>
          <p:cNvSpPr txBox="1"/>
          <p:nvPr/>
        </p:nvSpPr>
        <p:spPr>
          <a:xfrm>
            <a:off x="125941" y="4479699"/>
            <a:ext cx="8843768" cy="307777"/>
          </a:xfrm>
          <a:prstGeom prst="rect">
            <a:avLst/>
          </a:prstGeom>
          <a:noFill/>
        </p:spPr>
        <p:txBody>
          <a:bodyPr wrap="none" lIns="0" tIns="0" rIns="0" bIns="0" rtlCol="0">
            <a:spAutoFit/>
          </a:bodyPr>
          <a:lstStyle/>
          <a:p>
            <a:r>
              <a:rPr lang="fi-FI" sz="2000" b="1" dirty="0"/>
              <a:t>Data </a:t>
            </a:r>
            <a:r>
              <a:rPr lang="fi-FI" sz="2000" b="1" dirty="0" err="1"/>
              <a:t>object</a:t>
            </a:r>
            <a:r>
              <a:rPr lang="fi-FI" sz="2000" b="1" dirty="0"/>
              <a:t> </a:t>
            </a:r>
            <a:r>
              <a:rPr lang="fi-FI" sz="2000" b="1" dirty="0" err="1"/>
              <a:t>can</a:t>
            </a:r>
            <a:r>
              <a:rPr lang="fi-FI" sz="2000" b="1" dirty="0"/>
              <a:t> </a:t>
            </a:r>
            <a:r>
              <a:rPr lang="fi-FI" sz="2000" b="1" u="sng" dirty="0" err="1"/>
              <a:t>prove</a:t>
            </a:r>
            <a:r>
              <a:rPr lang="fi-FI" sz="2000" b="1" dirty="0"/>
              <a:t> </a:t>
            </a:r>
            <a:r>
              <a:rPr lang="fi-FI" sz="2000" b="1" dirty="0" err="1"/>
              <a:t>the</a:t>
            </a:r>
            <a:r>
              <a:rPr lang="fi-FI" sz="2000" b="1" dirty="0"/>
              <a:t> </a:t>
            </a:r>
            <a:r>
              <a:rPr lang="fi-FI" sz="2000" b="1" dirty="0" err="1"/>
              <a:t>relationship</a:t>
            </a:r>
            <a:r>
              <a:rPr lang="fi-FI" sz="2000" b="1" dirty="0"/>
              <a:t> to </a:t>
            </a:r>
            <a:r>
              <a:rPr lang="fi-FI" sz="2000" b="1" dirty="0" err="1"/>
              <a:t>the</a:t>
            </a:r>
            <a:r>
              <a:rPr lang="fi-FI" sz="2000" b="1" dirty="0"/>
              <a:t> data </a:t>
            </a:r>
            <a:r>
              <a:rPr lang="fi-FI" sz="2000" b="1" dirty="0" err="1"/>
              <a:t>by</a:t>
            </a:r>
            <a:r>
              <a:rPr lang="fi-FI" sz="2000" b="1" dirty="0"/>
              <a:t> </a:t>
            </a:r>
            <a:r>
              <a:rPr lang="fi-FI" sz="2000" b="1" dirty="0" err="1"/>
              <a:t>using</a:t>
            </a:r>
            <a:r>
              <a:rPr lang="fi-FI" sz="2000" b="1" dirty="0"/>
              <a:t> IHAN </a:t>
            </a:r>
            <a:r>
              <a:rPr lang="fi-FI" sz="2000" b="1" dirty="0" err="1"/>
              <a:t>number</a:t>
            </a:r>
            <a:endParaRPr lang="fi-FI" sz="2000" b="1" dirty="0"/>
          </a:p>
        </p:txBody>
      </p:sp>
      <p:sp>
        <p:nvSpPr>
          <p:cNvPr id="23" name="Tekstiruutu 22"/>
          <p:cNvSpPr txBox="1"/>
          <p:nvPr/>
        </p:nvSpPr>
        <p:spPr>
          <a:xfrm>
            <a:off x="5680882" y="854591"/>
            <a:ext cx="2561599" cy="276999"/>
          </a:xfrm>
          <a:prstGeom prst="rect">
            <a:avLst/>
          </a:prstGeom>
          <a:noFill/>
        </p:spPr>
        <p:txBody>
          <a:bodyPr wrap="none" lIns="0" tIns="0" rIns="0" bIns="0" rtlCol="0">
            <a:spAutoFit/>
          </a:bodyPr>
          <a:lstStyle/>
          <a:p>
            <a:r>
              <a:rPr lang="en-US" sz="900"/>
              <a:t>URI = scheme:[//authority]path[?query][#fragment]</a:t>
            </a:r>
          </a:p>
          <a:p>
            <a:r>
              <a:rPr lang="fi-FI" sz="900" err="1"/>
              <a:t>authority</a:t>
            </a:r>
            <a:r>
              <a:rPr lang="fi-FI" sz="900"/>
              <a:t> = [</a:t>
            </a:r>
            <a:r>
              <a:rPr lang="fi-FI" sz="900" err="1"/>
              <a:t>userinfo</a:t>
            </a:r>
            <a:r>
              <a:rPr lang="fi-FI" sz="900"/>
              <a:t>@]</a:t>
            </a:r>
            <a:r>
              <a:rPr lang="fi-FI" sz="900" err="1"/>
              <a:t>host</a:t>
            </a:r>
            <a:r>
              <a:rPr lang="fi-FI" sz="900"/>
              <a:t>[:</a:t>
            </a:r>
            <a:r>
              <a:rPr lang="fi-FI" sz="900" err="1"/>
              <a:t>port</a:t>
            </a:r>
            <a:r>
              <a:rPr lang="fi-FI" sz="900"/>
              <a:t>]</a:t>
            </a:r>
          </a:p>
        </p:txBody>
      </p:sp>
      <p:cxnSp>
        <p:nvCxnSpPr>
          <p:cNvPr id="25" name="Suora yhdysviiva 24"/>
          <p:cNvCxnSpPr/>
          <p:nvPr/>
        </p:nvCxnSpPr>
        <p:spPr>
          <a:xfrm flipV="1">
            <a:off x="5034384" y="1217915"/>
            <a:ext cx="564611" cy="907071"/>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uora yhdysviiva 27"/>
          <p:cNvCxnSpPr/>
          <p:nvPr/>
        </p:nvCxnSpPr>
        <p:spPr>
          <a:xfrm>
            <a:off x="5598995" y="1217914"/>
            <a:ext cx="2722729"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3595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4979019-D643-4BC4-8269-CE3E7FF737ED}"/>
              </a:ext>
            </a:extLst>
          </p:cNvPr>
          <p:cNvSpPr txBox="1">
            <a:spLocks/>
          </p:cNvSpPr>
          <p:nvPr/>
        </p:nvSpPr>
        <p:spPr>
          <a:xfrm>
            <a:off x="539553" y="267494"/>
            <a:ext cx="8136905" cy="864096"/>
          </a:xfrm>
          <a:prstGeom prst="rect">
            <a:avLst/>
          </a:prstGeom>
        </p:spPr>
        <p:txBody>
          <a:bodyPr/>
          <a:lstStyle>
            <a:lvl1pPr algn="l" defTabSz="609570" rtl="0" eaLnBrk="1" latinLnBrk="0" hangingPunct="1">
              <a:spcBef>
                <a:spcPct val="0"/>
              </a:spcBef>
              <a:buNone/>
              <a:defRPr sz="3200" b="0" i="0" kern="1200">
                <a:solidFill>
                  <a:schemeClr val="tx1"/>
                </a:solidFill>
                <a:latin typeface="+mj-lt"/>
                <a:ea typeface="+mj-ea"/>
                <a:cs typeface="Arial Black"/>
              </a:defRPr>
            </a:lvl1pPr>
          </a:lstStyle>
          <a:p>
            <a:r>
              <a:rPr lang="en-GB" sz="2400" dirty="0"/>
              <a:t>Identity Wallet</a:t>
            </a:r>
          </a:p>
        </p:txBody>
      </p:sp>
      <p:sp>
        <p:nvSpPr>
          <p:cNvPr id="24" name="Tekstiruutu 23"/>
          <p:cNvSpPr txBox="1"/>
          <p:nvPr/>
        </p:nvSpPr>
        <p:spPr>
          <a:xfrm>
            <a:off x="1966655" y="1429786"/>
            <a:ext cx="703719" cy="161583"/>
          </a:xfrm>
          <a:prstGeom prst="rect">
            <a:avLst/>
          </a:prstGeom>
          <a:noFill/>
        </p:spPr>
        <p:txBody>
          <a:bodyPr wrap="none" lIns="0" tIns="0" rIns="0" bIns="0" rtlCol="0">
            <a:spAutoFit/>
          </a:bodyPr>
          <a:lstStyle/>
          <a:p>
            <a:r>
              <a:rPr lang="fi-FI" sz="1050" b="1">
                <a:solidFill>
                  <a:schemeClr val="accent3">
                    <a:lumMod val="75000"/>
                  </a:schemeClr>
                </a:solidFill>
              </a:rPr>
              <a:t>(( </a:t>
            </a:r>
            <a:r>
              <a:rPr lang="fi-FI" sz="1050" b="1" err="1">
                <a:solidFill>
                  <a:schemeClr val="accent3">
                    <a:lumMod val="75000"/>
                  </a:schemeClr>
                </a:solidFill>
              </a:rPr>
              <a:t>privateID</a:t>
            </a:r>
            <a:endParaRPr lang="fi-FI" sz="1050" b="1">
              <a:solidFill>
                <a:schemeClr val="accent3">
                  <a:lumMod val="75000"/>
                </a:schemeClr>
              </a:solidFill>
            </a:endParaRPr>
          </a:p>
        </p:txBody>
      </p:sp>
      <p:sp>
        <p:nvSpPr>
          <p:cNvPr id="27" name="Tekstiruutu 26"/>
          <p:cNvSpPr txBox="1"/>
          <p:nvPr/>
        </p:nvSpPr>
        <p:spPr>
          <a:xfrm>
            <a:off x="3071446" y="1429786"/>
            <a:ext cx="577081" cy="161583"/>
          </a:xfrm>
          <a:prstGeom prst="rect">
            <a:avLst/>
          </a:prstGeom>
          <a:noFill/>
        </p:spPr>
        <p:txBody>
          <a:bodyPr wrap="none" lIns="0" tIns="0" rIns="0" bIns="0" rtlCol="0">
            <a:spAutoFit/>
          </a:bodyPr>
          <a:lstStyle/>
          <a:p>
            <a:r>
              <a:rPr lang="fi-FI" sz="1050" b="1" err="1">
                <a:solidFill>
                  <a:schemeClr val="accent3">
                    <a:lumMod val="75000"/>
                  </a:schemeClr>
                </a:solidFill>
              </a:rPr>
              <a:t>agreedID</a:t>
            </a:r>
            <a:endParaRPr lang="fi-FI" sz="1050" b="1">
              <a:solidFill>
                <a:schemeClr val="accent3">
                  <a:lumMod val="75000"/>
                </a:schemeClr>
              </a:solidFill>
            </a:endParaRPr>
          </a:p>
        </p:txBody>
      </p:sp>
      <p:sp>
        <p:nvSpPr>
          <p:cNvPr id="29" name="Tekstiruutu 28"/>
          <p:cNvSpPr txBox="1"/>
          <p:nvPr/>
        </p:nvSpPr>
        <p:spPr>
          <a:xfrm>
            <a:off x="3989935" y="1429786"/>
            <a:ext cx="658835" cy="161583"/>
          </a:xfrm>
          <a:prstGeom prst="rect">
            <a:avLst/>
          </a:prstGeom>
          <a:noFill/>
        </p:spPr>
        <p:txBody>
          <a:bodyPr wrap="none" lIns="0" tIns="0" rIns="0" bIns="0" rtlCol="0">
            <a:spAutoFit/>
          </a:bodyPr>
          <a:lstStyle/>
          <a:p>
            <a:r>
              <a:rPr lang="fi-FI" sz="1050" b="1" err="1">
                <a:solidFill>
                  <a:schemeClr val="accent3">
                    <a:lumMod val="75000"/>
                  </a:schemeClr>
                </a:solidFill>
              </a:rPr>
              <a:t>verifiedID</a:t>
            </a:r>
            <a:r>
              <a:rPr lang="fi-FI" sz="1050" b="1">
                <a:solidFill>
                  <a:schemeClr val="accent3">
                    <a:lumMod val="75000"/>
                  </a:schemeClr>
                </a:solidFill>
              </a:rPr>
              <a:t>)</a:t>
            </a:r>
          </a:p>
        </p:txBody>
      </p:sp>
      <p:sp>
        <p:nvSpPr>
          <p:cNvPr id="30" name="Ellipsi 29"/>
          <p:cNvSpPr/>
          <p:nvPr/>
        </p:nvSpPr>
        <p:spPr>
          <a:xfrm>
            <a:off x="4998202" y="1429787"/>
            <a:ext cx="161583" cy="161583"/>
          </a:xfrm>
          <a:prstGeom prst="ellipse">
            <a:avLst/>
          </a:prstGeom>
          <a:solidFill>
            <a:schemeClr val="bg1"/>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1" name="Tekstiruutu 30"/>
          <p:cNvSpPr txBox="1"/>
          <p:nvPr/>
        </p:nvSpPr>
        <p:spPr>
          <a:xfrm>
            <a:off x="5247696" y="1429786"/>
            <a:ext cx="575479" cy="161583"/>
          </a:xfrm>
          <a:prstGeom prst="rect">
            <a:avLst/>
          </a:prstGeom>
          <a:noFill/>
        </p:spPr>
        <p:txBody>
          <a:bodyPr wrap="none" lIns="0" tIns="0" rIns="0" bIns="0" rtlCol="0">
            <a:spAutoFit/>
          </a:bodyPr>
          <a:lstStyle/>
          <a:p>
            <a:r>
              <a:rPr lang="fi-FI" sz="1050" b="1" err="1">
                <a:solidFill>
                  <a:schemeClr val="accent3">
                    <a:lumMod val="75000"/>
                  </a:schemeClr>
                </a:solidFill>
              </a:rPr>
              <a:t>dataID</a:t>
            </a:r>
            <a:r>
              <a:rPr lang="fi-FI" sz="1050" b="1">
                <a:solidFill>
                  <a:schemeClr val="accent3">
                    <a:lumMod val="75000"/>
                  </a:schemeClr>
                </a:solidFill>
              </a:rPr>
              <a:t>  ))</a:t>
            </a:r>
          </a:p>
        </p:txBody>
      </p:sp>
      <p:sp>
        <p:nvSpPr>
          <p:cNvPr id="32" name="Tekstiruutu 31"/>
          <p:cNvSpPr txBox="1"/>
          <p:nvPr/>
        </p:nvSpPr>
        <p:spPr>
          <a:xfrm>
            <a:off x="1832917" y="1411915"/>
            <a:ext cx="141064" cy="276999"/>
          </a:xfrm>
          <a:prstGeom prst="rect">
            <a:avLst/>
          </a:prstGeom>
          <a:noFill/>
        </p:spPr>
        <p:txBody>
          <a:bodyPr wrap="none" lIns="0" tIns="0" rIns="0" bIns="0" rtlCol="0">
            <a:spAutoFit/>
          </a:bodyPr>
          <a:lstStyle/>
          <a:p>
            <a:r>
              <a:rPr lang="fi-FI" b="1">
                <a:solidFill>
                  <a:schemeClr val="accent3">
                    <a:lumMod val="75000"/>
                  </a:schemeClr>
                </a:solidFill>
              </a:rPr>
              <a:t>f </a:t>
            </a:r>
          </a:p>
        </p:txBody>
      </p:sp>
      <p:cxnSp>
        <p:nvCxnSpPr>
          <p:cNvPr id="34" name="Suora yhdysviiva 33"/>
          <p:cNvCxnSpPr/>
          <p:nvPr/>
        </p:nvCxnSpPr>
        <p:spPr>
          <a:xfrm>
            <a:off x="2950792" y="1429786"/>
            <a:ext cx="0" cy="214952"/>
          </a:xfrm>
          <a:prstGeom prst="line">
            <a:avLst/>
          </a:prstGeom>
          <a:ln w="635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6" name="Suora yhdysviiva 35"/>
          <p:cNvCxnSpPr/>
          <p:nvPr/>
        </p:nvCxnSpPr>
        <p:spPr>
          <a:xfrm>
            <a:off x="3853250" y="1429786"/>
            <a:ext cx="0" cy="214952"/>
          </a:xfrm>
          <a:prstGeom prst="line">
            <a:avLst/>
          </a:prstGeom>
          <a:ln w="635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4" name="Tekstiruutu 3"/>
          <p:cNvSpPr txBox="1"/>
          <p:nvPr/>
        </p:nvSpPr>
        <p:spPr>
          <a:xfrm>
            <a:off x="1433720" y="1131590"/>
            <a:ext cx="2388474" cy="184666"/>
          </a:xfrm>
          <a:prstGeom prst="rect">
            <a:avLst/>
          </a:prstGeom>
          <a:noFill/>
        </p:spPr>
        <p:txBody>
          <a:bodyPr wrap="none" lIns="0" tIns="0" rIns="0" bIns="0" rtlCol="0">
            <a:spAutoFit/>
          </a:bodyPr>
          <a:lstStyle/>
          <a:p>
            <a:r>
              <a:rPr lang="fi-FI" sz="1200"/>
              <a:t>Secure </a:t>
            </a:r>
            <a:r>
              <a:rPr lang="fi-FI" sz="1200" err="1"/>
              <a:t>collection</a:t>
            </a:r>
            <a:r>
              <a:rPr lang="fi-FI" sz="1200"/>
              <a:t> of IHAN </a:t>
            </a:r>
            <a:r>
              <a:rPr lang="fi-FI" sz="1200" err="1"/>
              <a:t>numbers</a:t>
            </a:r>
            <a:endParaRPr lang="fi-FI" sz="1200"/>
          </a:p>
        </p:txBody>
      </p:sp>
      <p:sp>
        <p:nvSpPr>
          <p:cNvPr id="38" name="Tekstiruutu 37"/>
          <p:cNvSpPr txBox="1"/>
          <p:nvPr/>
        </p:nvSpPr>
        <p:spPr>
          <a:xfrm>
            <a:off x="1832919" y="2380330"/>
            <a:ext cx="932948" cy="161583"/>
          </a:xfrm>
          <a:prstGeom prst="rect">
            <a:avLst/>
          </a:prstGeom>
          <a:noFill/>
        </p:spPr>
        <p:txBody>
          <a:bodyPr wrap="none" lIns="0" tIns="0" rIns="0" bIns="0" rtlCol="0">
            <a:spAutoFit/>
          </a:bodyPr>
          <a:lstStyle/>
          <a:p>
            <a:r>
              <a:rPr lang="fi-FI" sz="1050" b="1" err="1">
                <a:solidFill>
                  <a:schemeClr val="accent3">
                    <a:lumMod val="75000"/>
                  </a:schemeClr>
                </a:solidFill>
              </a:rPr>
              <a:t>organizationID</a:t>
            </a:r>
            <a:endParaRPr lang="fi-FI" sz="1050" b="1">
              <a:solidFill>
                <a:schemeClr val="accent3">
                  <a:lumMod val="75000"/>
                </a:schemeClr>
              </a:solidFill>
            </a:endParaRPr>
          </a:p>
        </p:txBody>
      </p:sp>
      <p:sp>
        <p:nvSpPr>
          <p:cNvPr id="40" name="Tekstiruutu 39"/>
          <p:cNvSpPr txBox="1"/>
          <p:nvPr/>
        </p:nvSpPr>
        <p:spPr>
          <a:xfrm>
            <a:off x="1837758" y="2784898"/>
            <a:ext cx="843180" cy="161583"/>
          </a:xfrm>
          <a:prstGeom prst="rect">
            <a:avLst/>
          </a:prstGeom>
          <a:noFill/>
        </p:spPr>
        <p:txBody>
          <a:bodyPr wrap="none" lIns="0" tIns="0" rIns="0" bIns="0" rtlCol="0">
            <a:spAutoFit/>
          </a:bodyPr>
          <a:lstStyle/>
          <a:p>
            <a:r>
              <a:rPr lang="fi-FI" sz="1050" b="1" err="1">
                <a:solidFill>
                  <a:schemeClr val="accent3">
                    <a:lumMod val="75000"/>
                  </a:schemeClr>
                </a:solidFill>
              </a:rPr>
              <a:t>applicationID</a:t>
            </a:r>
            <a:endParaRPr lang="fi-FI" sz="1050" b="1">
              <a:solidFill>
                <a:schemeClr val="accent3">
                  <a:lumMod val="75000"/>
                </a:schemeClr>
              </a:solidFill>
            </a:endParaRPr>
          </a:p>
        </p:txBody>
      </p:sp>
      <p:sp>
        <p:nvSpPr>
          <p:cNvPr id="42" name="Tekstiruutu 41"/>
          <p:cNvSpPr txBox="1"/>
          <p:nvPr/>
        </p:nvSpPr>
        <p:spPr>
          <a:xfrm>
            <a:off x="1853296" y="3189469"/>
            <a:ext cx="306174" cy="161583"/>
          </a:xfrm>
          <a:prstGeom prst="rect">
            <a:avLst/>
          </a:prstGeom>
          <a:noFill/>
        </p:spPr>
        <p:txBody>
          <a:bodyPr wrap="none" lIns="0" tIns="0" rIns="0" bIns="0" rtlCol="0">
            <a:spAutoFit/>
          </a:bodyPr>
          <a:lstStyle/>
          <a:p>
            <a:r>
              <a:rPr lang="fi-FI" sz="1050" b="1" err="1">
                <a:solidFill>
                  <a:schemeClr val="accent3">
                    <a:lumMod val="75000"/>
                  </a:schemeClr>
                </a:solidFill>
              </a:rPr>
              <a:t>urlID</a:t>
            </a:r>
            <a:endParaRPr lang="fi-FI" sz="1050" b="1">
              <a:solidFill>
                <a:schemeClr val="accent3">
                  <a:lumMod val="75000"/>
                </a:schemeClr>
              </a:solidFill>
            </a:endParaRPr>
          </a:p>
        </p:txBody>
      </p:sp>
      <p:sp>
        <p:nvSpPr>
          <p:cNvPr id="43" name="Tekstiruutu 42"/>
          <p:cNvSpPr txBox="1"/>
          <p:nvPr/>
        </p:nvSpPr>
        <p:spPr>
          <a:xfrm>
            <a:off x="1837759" y="3553228"/>
            <a:ext cx="554639" cy="161583"/>
          </a:xfrm>
          <a:prstGeom prst="rect">
            <a:avLst/>
          </a:prstGeom>
          <a:noFill/>
        </p:spPr>
        <p:txBody>
          <a:bodyPr wrap="none" lIns="0" tIns="0" rIns="0" bIns="0" rtlCol="0">
            <a:spAutoFit/>
          </a:bodyPr>
          <a:lstStyle/>
          <a:p>
            <a:r>
              <a:rPr lang="fi-FI" sz="1050" b="1" err="1">
                <a:solidFill>
                  <a:schemeClr val="accent3">
                    <a:lumMod val="75000"/>
                  </a:schemeClr>
                </a:solidFill>
              </a:rPr>
              <a:t>deviceID</a:t>
            </a:r>
            <a:endParaRPr lang="fi-FI" sz="1050" b="1">
              <a:solidFill>
                <a:schemeClr val="accent3">
                  <a:lumMod val="75000"/>
                </a:schemeClr>
              </a:solidFill>
            </a:endParaRPr>
          </a:p>
        </p:txBody>
      </p:sp>
      <p:sp>
        <p:nvSpPr>
          <p:cNvPr id="9" name="Tekstiruutu 8"/>
          <p:cNvSpPr txBox="1"/>
          <p:nvPr/>
        </p:nvSpPr>
        <p:spPr>
          <a:xfrm>
            <a:off x="1433720" y="2067481"/>
            <a:ext cx="2354812" cy="184666"/>
          </a:xfrm>
          <a:prstGeom prst="rect">
            <a:avLst/>
          </a:prstGeom>
          <a:noFill/>
        </p:spPr>
        <p:txBody>
          <a:bodyPr wrap="none" lIns="0" tIns="0" rIns="0" bIns="0" rtlCol="0">
            <a:spAutoFit/>
          </a:bodyPr>
          <a:lstStyle/>
          <a:p>
            <a:r>
              <a:rPr lang="fi-FI" sz="1200" err="1"/>
              <a:t>Each</a:t>
            </a:r>
            <a:r>
              <a:rPr lang="fi-FI" sz="1200"/>
              <a:t> </a:t>
            </a:r>
            <a:r>
              <a:rPr lang="fi-FI" sz="1200" err="1"/>
              <a:t>connected</a:t>
            </a:r>
            <a:r>
              <a:rPr lang="fi-FI" sz="1200"/>
              <a:t> to </a:t>
            </a:r>
            <a:r>
              <a:rPr lang="fi-FI" sz="1200" err="1"/>
              <a:t>relevant</a:t>
            </a:r>
            <a:r>
              <a:rPr lang="fi-FI" sz="1200"/>
              <a:t> </a:t>
            </a:r>
            <a:r>
              <a:rPr lang="fi-FI" sz="1200" err="1"/>
              <a:t>dataID</a:t>
            </a:r>
            <a:endParaRPr lang="fi-FI" sz="1200"/>
          </a:p>
        </p:txBody>
      </p:sp>
      <p:sp>
        <p:nvSpPr>
          <p:cNvPr id="44" name="Tekstiruutu 43"/>
          <p:cNvSpPr txBox="1"/>
          <p:nvPr/>
        </p:nvSpPr>
        <p:spPr>
          <a:xfrm>
            <a:off x="4608005" y="2103331"/>
            <a:ext cx="2561599" cy="138499"/>
          </a:xfrm>
          <a:prstGeom prst="rect">
            <a:avLst/>
          </a:prstGeom>
          <a:noFill/>
        </p:spPr>
        <p:txBody>
          <a:bodyPr wrap="none" lIns="0" tIns="0" rIns="0" bIns="0" rtlCol="0">
            <a:spAutoFit/>
          </a:bodyPr>
          <a:lstStyle/>
          <a:p>
            <a:r>
              <a:rPr lang="en-US" sz="900"/>
              <a:t>URI = scheme:[//authority]path[?query][#fragment]</a:t>
            </a:r>
          </a:p>
        </p:txBody>
      </p:sp>
      <p:cxnSp>
        <p:nvCxnSpPr>
          <p:cNvPr id="11" name="Suora yhdysviiva 10"/>
          <p:cNvCxnSpPr/>
          <p:nvPr/>
        </p:nvCxnSpPr>
        <p:spPr>
          <a:xfrm>
            <a:off x="3891842" y="2159813"/>
            <a:ext cx="661553"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kstiruutu 11"/>
          <p:cNvSpPr txBox="1"/>
          <p:nvPr/>
        </p:nvSpPr>
        <p:spPr>
          <a:xfrm>
            <a:off x="4393109" y="2597785"/>
            <a:ext cx="1397819" cy="138499"/>
          </a:xfrm>
          <a:prstGeom prst="rect">
            <a:avLst/>
          </a:prstGeom>
          <a:noFill/>
        </p:spPr>
        <p:txBody>
          <a:bodyPr wrap="none" lIns="0" tIns="0" rIns="0" bIns="0" rtlCol="0">
            <a:spAutoFit/>
          </a:bodyPr>
          <a:lstStyle/>
          <a:p>
            <a:r>
              <a:rPr lang="fi-FI" sz="900" err="1"/>
              <a:t>primary</a:t>
            </a:r>
            <a:r>
              <a:rPr lang="fi-FI" sz="900"/>
              <a:t> </a:t>
            </a:r>
            <a:r>
              <a:rPr lang="fi-FI" sz="900" err="1"/>
              <a:t>access</a:t>
            </a:r>
            <a:r>
              <a:rPr lang="fi-FI" sz="900"/>
              <a:t> </a:t>
            </a:r>
            <a:r>
              <a:rPr lang="fi-FI" sz="900" err="1"/>
              <a:t>mechanism</a:t>
            </a:r>
            <a:endParaRPr lang="fi-FI" sz="900"/>
          </a:p>
        </p:txBody>
      </p:sp>
      <p:cxnSp>
        <p:nvCxnSpPr>
          <p:cNvPr id="17" name="Suora nuoliyhdysviiva 16"/>
          <p:cNvCxnSpPr/>
          <p:nvPr/>
        </p:nvCxnSpPr>
        <p:spPr>
          <a:xfrm flipV="1">
            <a:off x="4920528" y="2241830"/>
            <a:ext cx="158465" cy="300083"/>
          </a:xfrm>
          <a:prstGeom prst="straightConnector1">
            <a:avLst/>
          </a:prstGeom>
          <a:ln w="63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kstiruutu 17"/>
          <p:cNvSpPr txBox="1"/>
          <p:nvPr/>
        </p:nvSpPr>
        <p:spPr>
          <a:xfrm>
            <a:off x="6115414" y="2597785"/>
            <a:ext cx="833562" cy="138499"/>
          </a:xfrm>
          <a:prstGeom prst="rect">
            <a:avLst/>
          </a:prstGeom>
          <a:noFill/>
        </p:spPr>
        <p:txBody>
          <a:bodyPr wrap="none" lIns="0" tIns="0" rIns="0" bIns="0" rtlCol="0">
            <a:spAutoFit/>
          </a:bodyPr>
          <a:lstStyle/>
          <a:p>
            <a:r>
              <a:rPr lang="fi-FI" sz="900" err="1"/>
              <a:t>network</a:t>
            </a:r>
            <a:r>
              <a:rPr lang="fi-FI" sz="900"/>
              <a:t> </a:t>
            </a:r>
            <a:r>
              <a:rPr lang="fi-FI" sz="900" err="1"/>
              <a:t>location</a:t>
            </a:r>
            <a:endParaRPr lang="fi-FI" sz="900"/>
          </a:p>
        </p:txBody>
      </p:sp>
      <p:cxnSp>
        <p:nvCxnSpPr>
          <p:cNvPr id="47" name="Suora nuoliyhdysviiva 46"/>
          <p:cNvCxnSpPr/>
          <p:nvPr/>
        </p:nvCxnSpPr>
        <p:spPr>
          <a:xfrm flipH="1" flipV="1">
            <a:off x="6110786" y="2252146"/>
            <a:ext cx="112595" cy="289766"/>
          </a:xfrm>
          <a:prstGeom prst="straightConnector1">
            <a:avLst/>
          </a:prstGeom>
          <a:ln w="63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6449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4979019-D643-4BC4-8269-CE3E7FF737ED}"/>
              </a:ext>
            </a:extLst>
          </p:cNvPr>
          <p:cNvSpPr txBox="1">
            <a:spLocks/>
          </p:cNvSpPr>
          <p:nvPr/>
        </p:nvSpPr>
        <p:spPr>
          <a:xfrm>
            <a:off x="539553" y="267494"/>
            <a:ext cx="8136905" cy="864096"/>
          </a:xfrm>
          <a:prstGeom prst="rect">
            <a:avLst/>
          </a:prstGeom>
        </p:spPr>
        <p:txBody>
          <a:bodyPr/>
          <a:lstStyle>
            <a:lvl1pPr algn="l" defTabSz="609570" rtl="0" eaLnBrk="1" latinLnBrk="0" hangingPunct="1">
              <a:spcBef>
                <a:spcPct val="0"/>
              </a:spcBef>
              <a:buNone/>
              <a:defRPr sz="3200" b="0" i="0" kern="1200">
                <a:solidFill>
                  <a:schemeClr val="tx1"/>
                </a:solidFill>
                <a:latin typeface="+mj-lt"/>
                <a:ea typeface="+mj-ea"/>
                <a:cs typeface="Arial Black"/>
              </a:defRPr>
            </a:lvl1pPr>
          </a:lstStyle>
          <a:p>
            <a:r>
              <a:rPr lang="en-GB" sz="2400" dirty="0"/>
              <a:t>Identity Wallet</a:t>
            </a:r>
          </a:p>
        </p:txBody>
      </p:sp>
      <p:sp>
        <p:nvSpPr>
          <p:cNvPr id="2" name="Tekstiruutu 1"/>
          <p:cNvSpPr txBox="1"/>
          <p:nvPr/>
        </p:nvSpPr>
        <p:spPr>
          <a:xfrm>
            <a:off x="6216082" y="2048922"/>
            <a:ext cx="2806538" cy="830997"/>
          </a:xfrm>
          <a:prstGeom prst="rect">
            <a:avLst/>
          </a:prstGeom>
          <a:noFill/>
        </p:spPr>
        <p:txBody>
          <a:bodyPr wrap="none" lIns="0" tIns="0" rIns="0" bIns="0" rtlCol="0">
            <a:spAutoFit/>
          </a:bodyPr>
          <a:lstStyle/>
          <a:p>
            <a:r>
              <a:rPr lang="fi-FI" sz="900" err="1"/>
              <a:t>MyWallet</a:t>
            </a:r>
            <a:r>
              <a:rPr lang="fi-FI" sz="900"/>
              <a:t> </a:t>
            </a:r>
            <a:r>
              <a:rPr lang="fi-FI" sz="900" err="1"/>
              <a:t>key</a:t>
            </a:r>
            <a:endParaRPr lang="fi-FI" sz="900"/>
          </a:p>
          <a:p>
            <a:pPr marL="214308" indent="-214308">
              <a:buFontTx/>
              <a:buChar char="-"/>
            </a:pPr>
            <a:r>
              <a:rPr lang="fi-FI" sz="900" err="1"/>
              <a:t>Biometric</a:t>
            </a:r>
            <a:endParaRPr lang="fi-FI" sz="900"/>
          </a:p>
          <a:p>
            <a:pPr marL="214308" indent="-214308">
              <a:buFontTx/>
              <a:buChar char="-"/>
            </a:pPr>
            <a:r>
              <a:rPr lang="fi-FI" sz="900"/>
              <a:t>Hardware</a:t>
            </a:r>
          </a:p>
          <a:p>
            <a:pPr marL="214308" indent="-214308">
              <a:buFontTx/>
              <a:buChar char="-"/>
            </a:pPr>
            <a:r>
              <a:rPr lang="fi-FI" sz="900" err="1"/>
              <a:t>Secured</a:t>
            </a:r>
            <a:r>
              <a:rPr lang="fi-FI" sz="900"/>
              <a:t> </a:t>
            </a:r>
            <a:r>
              <a:rPr lang="fi-FI" sz="900" err="1"/>
              <a:t>seed</a:t>
            </a:r>
            <a:endParaRPr lang="fi-FI" sz="900"/>
          </a:p>
          <a:p>
            <a:pPr marL="214308" indent="-214308">
              <a:buFontTx/>
              <a:buChar char="-"/>
            </a:pPr>
            <a:r>
              <a:rPr lang="fi-FI" sz="900"/>
              <a:t>IHAN </a:t>
            </a:r>
            <a:r>
              <a:rPr lang="fi-FI" sz="900" err="1"/>
              <a:t>foundation</a:t>
            </a:r>
            <a:r>
              <a:rPr lang="fi-FI" sz="900"/>
              <a:t> </a:t>
            </a:r>
            <a:r>
              <a:rPr lang="fi-FI" sz="900" err="1"/>
              <a:t>secured</a:t>
            </a:r>
            <a:r>
              <a:rPr lang="fi-FI" sz="900"/>
              <a:t> </a:t>
            </a:r>
            <a:r>
              <a:rPr lang="fi-FI" sz="900" err="1"/>
              <a:t>blockchain</a:t>
            </a:r>
            <a:r>
              <a:rPr lang="fi-FI" sz="900"/>
              <a:t> </a:t>
            </a:r>
            <a:r>
              <a:rPr lang="fi-FI" sz="900" err="1"/>
              <a:t>secured</a:t>
            </a:r>
            <a:r>
              <a:rPr lang="fi-FI" sz="900"/>
              <a:t> </a:t>
            </a:r>
            <a:r>
              <a:rPr lang="fi-FI" sz="900" err="1"/>
              <a:t>hash</a:t>
            </a:r>
            <a:endParaRPr lang="fi-FI" sz="900"/>
          </a:p>
          <a:p>
            <a:pPr marL="214308" indent="-214308">
              <a:buFontTx/>
              <a:buChar char="-"/>
            </a:pPr>
            <a:r>
              <a:rPr lang="fi-FI" sz="900" err="1"/>
              <a:t>Deterministic</a:t>
            </a:r>
            <a:r>
              <a:rPr lang="fi-FI" sz="900"/>
              <a:t> </a:t>
            </a:r>
            <a:r>
              <a:rPr lang="fi-FI" sz="900" err="1"/>
              <a:t>wallet</a:t>
            </a:r>
            <a:endParaRPr lang="fi-FI" sz="900"/>
          </a:p>
        </p:txBody>
      </p:sp>
      <p:grpSp>
        <p:nvGrpSpPr>
          <p:cNvPr id="16" name="Ryhmä 15"/>
          <p:cNvGrpSpPr/>
          <p:nvPr/>
        </p:nvGrpSpPr>
        <p:grpSpPr>
          <a:xfrm>
            <a:off x="1192345" y="1465910"/>
            <a:ext cx="3049172" cy="2057400"/>
            <a:chOff x="2838490" y="3021345"/>
            <a:chExt cx="4065563" cy="2743200"/>
          </a:xfrm>
        </p:grpSpPr>
        <p:sp>
          <p:nvSpPr>
            <p:cNvPr id="58" name="Suorakulmio 57"/>
            <p:cNvSpPr/>
            <p:nvPr/>
          </p:nvSpPr>
          <p:spPr>
            <a:xfrm>
              <a:off x="2838490" y="3021345"/>
              <a:ext cx="4065563" cy="2743200"/>
            </a:xfrm>
            <a:prstGeom prst="rect">
              <a:avLst/>
            </a:prstGeom>
            <a:solidFill>
              <a:schemeClr val="bg1"/>
            </a:solidFill>
            <a:ln>
              <a:solidFill>
                <a:srgbClr val="C00000"/>
              </a:solidFill>
            </a:ln>
            <a:effectLst>
              <a:innerShdw blurRad="63500" dist="101600" dir="2700000">
                <a:srgbClr val="C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9" name="Tekstiruutu 58"/>
            <p:cNvSpPr txBox="1"/>
            <p:nvPr/>
          </p:nvSpPr>
          <p:spPr>
            <a:xfrm>
              <a:off x="3115566" y="3326145"/>
              <a:ext cx="3647239" cy="2215991"/>
            </a:xfrm>
            <a:prstGeom prst="rect">
              <a:avLst/>
            </a:prstGeom>
            <a:noFill/>
            <a:ln>
              <a:noFill/>
            </a:ln>
            <a:effectLst>
              <a:innerShdw blurRad="63500" dist="50800" dir="2700000">
                <a:prstClr val="black">
                  <a:alpha val="50000"/>
                </a:prstClr>
              </a:innerShdw>
            </a:effectLst>
          </p:spPr>
          <p:txBody>
            <a:bodyPr wrap="none" lIns="0" tIns="0" rIns="0" bIns="0" rtlCol="0">
              <a:spAutoFit/>
            </a:bodyPr>
            <a:lstStyle/>
            <a:p>
              <a:r>
                <a:rPr lang="fi-FI" sz="1200"/>
                <a:t>IHAN </a:t>
              </a:r>
              <a:r>
                <a:rPr lang="fi-FI" sz="1200" err="1"/>
                <a:t>number</a:t>
              </a:r>
              <a:r>
                <a:rPr lang="fi-FI" sz="1200"/>
                <a:t> (</a:t>
              </a:r>
              <a:r>
                <a:rPr lang="fi-FI" sz="1200" err="1"/>
                <a:t>MyID</a:t>
              </a:r>
              <a:r>
                <a:rPr lang="fi-FI" sz="1200"/>
                <a:t> and </a:t>
              </a:r>
              <a:r>
                <a:rPr lang="fi-FI" sz="1200" err="1"/>
                <a:t>dataID</a:t>
              </a:r>
              <a:r>
                <a:rPr lang="fi-FI" sz="1200"/>
                <a:t>)</a:t>
              </a:r>
            </a:p>
            <a:p>
              <a:r>
                <a:rPr lang="fi-FI" sz="1200"/>
                <a:t>Master </a:t>
              </a:r>
              <a:r>
                <a:rPr lang="fi-FI" sz="1200" err="1"/>
                <a:t>key</a:t>
              </a:r>
              <a:endParaRPr lang="fi-FI" sz="1200"/>
            </a:p>
            <a:p>
              <a:r>
                <a:rPr lang="fi-FI" sz="1200"/>
                <a:t>Private </a:t>
              </a:r>
              <a:r>
                <a:rPr lang="fi-FI" sz="1200" err="1"/>
                <a:t>key</a:t>
              </a:r>
              <a:r>
                <a:rPr lang="fi-FI" sz="1200"/>
                <a:t> (</a:t>
              </a:r>
              <a:r>
                <a:rPr lang="fi-FI" sz="1200" err="1"/>
                <a:t>encrypted</a:t>
              </a:r>
              <a:r>
                <a:rPr lang="fi-FI" sz="1200"/>
                <a:t> </a:t>
              </a:r>
              <a:r>
                <a:rPr lang="fi-FI" sz="1200" err="1"/>
                <a:t>by</a:t>
              </a:r>
              <a:r>
                <a:rPr lang="fi-FI" sz="1200"/>
                <a:t> </a:t>
              </a:r>
              <a:r>
                <a:rPr lang="fi-FI" sz="1200" err="1"/>
                <a:t>MyWallet</a:t>
              </a:r>
              <a:r>
                <a:rPr lang="fi-FI" sz="1200"/>
                <a:t> </a:t>
              </a:r>
              <a:r>
                <a:rPr lang="fi-FI" sz="1200" err="1"/>
                <a:t>key</a:t>
              </a:r>
              <a:r>
                <a:rPr lang="fi-FI" sz="1200"/>
                <a:t>)</a:t>
              </a:r>
            </a:p>
            <a:p>
              <a:r>
                <a:rPr lang="fi-FI" sz="1200"/>
                <a:t>Service </a:t>
              </a:r>
              <a:r>
                <a:rPr lang="fi-FI" sz="1200" err="1"/>
                <a:t>description</a:t>
              </a:r>
              <a:endParaRPr lang="fi-FI" sz="1200"/>
            </a:p>
            <a:p>
              <a:r>
                <a:rPr lang="fi-FI" sz="1200"/>
                <a:t>Data </a:t>
              </a:r>
              <a:r>
                <a:rPr lang="fi-FI" sz="1200" err="1"/>
                <a:t>description</a:t>
              </a:r>
              <a:endParaRPr lang="fi-FI" sz="1200"/>
            </a:p>
            <a:p>
              <a:r>
                <a:rPr lang="fi-FI" sz="1200"/>
                <a:t>Service </a:t>
              </a:r>
              <a:r>
                <a:rPr lang="fi-FI" sz="1200" err="1"/>
                <a:t>provider</a:t>
              </a:r>
              <a:endParaRPr lang="fi-FI" sz="1200"/>
            </a:p>
            <a:p>
              <a:r>
                <a:rPr lang="fi-FI" sz="1200"/>
                <a:t>Data </a:t>
              </a:r>
              <a:r>
                <a:rPr lang="fi-FI" sz="1200" err="1"/>
                <a:t>provider</a:t>
              </a:r>
              <a:endParaRPr lang="fi-FI" sz="1200"/>
            </a:p>
            <a:p>
              <a:r>
                <a:rPr lang="fi-FI" sz="1200"/>
                <a:t>Metadata</a:t>
              </a:r>
            </a:p>
            <a:p>
              <a:endParaRPr lang="fi-FI" sz="1200"/>
            </a:p>
          </p:txBody>
        </p:sp>
      </p:grpSp>
      <p:sp>
        <p:nvSpPr>
          <p:cNvPr id="7" name="Tekstiruutu 6"/>
          <p:cNvSpPr txBox="1"/>
          <p:nvPr/>
        </p:nvSpPr>
        <p:spPr>
          <a:xfrm>
            <a:off x="5998193" y="1325177"/>
            <a:ext cx="2180230" cy="369332"/>
          </a:xfrm>
          <a:prstGeom prst="rect">
            <a:avLst/>
          </a:prstGeom>
          <a:noFill/>
        </p:spPr>
        <p:txBody>
          <a:bodyPr wrap="square" lIns="0" tIns="0" rIns="0" bIns="0" rtlCol="0">
            <a:spAutoFit/>
          </a:bodyPr>
          <a:lstStyle/>
          <a:p>
            <a:r>
              <a:rPr lang="fi-FI" sz="1200" dirty="0"/>
              <a:t>One ”</a:t>
            </a:r>
            <a:r>
              <a:rPr lang="fi-FI" sz="1200" dirty="0" err="1"/>
              <a:t>card</a:t>
            </a:r>
            <a:r>
              <a:rPr lang="fi-FI" sz="1200" dirty="0"/>
              <a:t>” per Data </a:t>
            </a:r>
            <a:r>
              <a:rPr lang="fi-FI" sz="1200" dirty="0" err="1"/>
              <a:t>Source</a:t>
            </a:r>
            <a:r>
              <a:rPr lang="fi-FI" sz="1200" dirty="0"/>
              <a:t> </a:t>
            </a:r>
            <a:r>
              <a:rPr lang="fi-FI" sz="1200" dirty="0" err="1"/>
              <a:t>or</a:t>
            </a:r>
            <a:r>
              <a:rPr lang="fi-FI" sz="1200" dirty="0"/>
              <a:t> Service Provider</a:t>
            </a:r>
          </a:p>
        </p:txBody>
      </p:sp>
      <p:cxnSp>
        <p:nvCxnSpPr>
          <p:cNvPr id="10" name="Suora yhdysviiva 9"/>
          <p:cNvCxnSpPr/>
          <p:nvPr/>
        </p:nvCxnSpPr>
        <p:spPr>
          <a:xfrm>
            <a:off x="4407639" y="1465909"/>
            <a:ext cx="146757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uora nuoliyhdysviiva 13"/>
          <p:cNvCxnSpPr/>
          <p:nvPr/>
        </p:nvCxnSpPr>
        <p:spPr>
          <a:xfrm flipV="1">
            <a:off x="5281685" y="1808809"/>
            <a:ext cx="808630" cy="2514600"/>
          </a:xfrm>
          <a:prstGeom prst="straightConnector1">
            <a:avLst/>
          </a:prstGeom>
          <a:ln w="63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ekstiruutu 14"/>
          <p:cNvSpPr txBox="1"/>
          <p:nvPr/>
        </p:nvSpPr>
        <p:spPr>
          <a:xfrm>
            <a:off x="6216081" y="1802467"/>
            <a:ext cx="2019784" cy="138499"/>
          </a:xfrm>
          <a:prstGeom prst="rect">
            <a:avLst/>
          </a:prstGeom>
          <a:noFill/>
        </p:spPr>
        <p:txBody>
          <a:bodyPr wrap="none" lIns="0" tIns="0" rIns="0" bIns="0" rtlCol="0">
            <a:spAutoFit/>
          </a:bodyPr>
          <a:lstStyle/>
          <a:p>
            <a:r>
              <a:rPr lang="fi-FI" sz="900" err="1"/>
              <a:t>MyID</a:t>
            </a:r>
            <a:r>
              <a:rPr lang="fi-FI" sz="900"/>
              <a:t> </a:t>
            </a:r>
            <a:r>
              <a:rPr lang="fi-FI" sz="900" err="1"/>
              <a:t>may</a:t>
            </a:r>
            <a:r>
              <a:rPr lang="fi-FI" sz="900"/>
              <a:t> </a:t>
            </a:r>
            <a:r>
              <a:rPr lang="fi-FI" sz="900" err="1"/>
              <a:t>be</a:t>
            </a:r>
            <a:r>
              <a:rPr lang="fi-FI" sz="900"/>
              <a:t> </a:t>
            </a:r>
            <a:r>
              <a:rPr lang="fi-FI" sz="900" err="1"/>
              <a:t>verified</a:t>
            </a:r>
            <a:r>
              <a:rPr lang="fi-FI" sz="900"/>
              <a:t>, </a:t>
            </a:r>
            <a:r>
              <a:rPr lang="fi-FI" sz="900" err="1"/>
              <a:t>agreed</a:t>
            </a:r>
            <a:r>
              <a:rPr lang="fi-FI" sz="900"/>
              <a:t> </a:t>
            </a:r>
            <a:r>
              <a:rPr lang="fi-FI" sz="900" err="1"/>
              <a:t>or</a:t>
            </a:r>
            <a:r>
              <a:rPr lang="fi-FI" sz="900"/>
              <a:t> </a:t>
            </a:r>
            <a:r>
              <a:rPr lang="fi-FI" sz="900" err="1"/>
              <a:t>private</a:t>
            </a:r>
            <a:endParaRPr lang="fi-FI" sz="900"/>
          </a:p>
        </p:txBody>
      </p:sp>
      <p:grpSp>
        <p:nvGrpSpPr>
          <p:cNvPr id="60" name="Ryhmä 59"/>
          <p:cNvGrpSpPr/>
          <p:nvPr/>
        </p:nvGrpSpPr>
        <p:grpSpPr>
          <a:xfrm>
            <a:off x="1306645" y="1580210"/>
            <a:ext cx="3049172" cy="2057400"/>
            <a:chOff x="2838490" y="3021345"/>
            <a:chExt cx="4065563" cy="2743200"/>
          </a:xfrm>
        </p:grpSpPr>
        <p:sp>
          <p:nvSpPr>
            <p:cNvPr id="61" name="Suorakulmio 60"/>
            <p:cNvSpPr/>
            <p:nvPr/>
          </p:nvSpPr>
          <p:spPr>
            <a:xfrm>
              <a:off x="2838490" y="3021345"/>
              <a:ext cx="4065563" cy="2743200"/>
            </a:xfrm>
            <a:prstGeom prst="rect">
              <a:avLst/>
            </a:prstGeom>
            <a:solidFill>
              <a:schemeClr val="bg1"/>
            </a:solidFill>
            <a:ln>
              <a:solidFill>
                <a:srgbClr val="C00000"/>
              </a:solidFill>
            </a:ln>
            <a:effectLst>
              <a:innerShdw blurRad="63500" dist="101600" dir="2700000">
                <a:srgbClr val="C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2" name="Tekstiruutu 61"/>
            <p:cNvSpPr txBox="1"/>
            <p:nvPr/>
          </p:nvSpPr>
          <p:spPr>
            <a:xfrm>
              <a:off x="3115566" y="3326145"/>
              <a:ext cx="3647239" cy="2215991"/>
            </a:xfrm>
            <a:prstGeom prst="rect">
              <a:avLst/>
            </a:prstGeom>
            <a:noFill/>
            <a:ln>
              <a:noFill/>
            </a:ln>
            <a:effectLst>
              <a:innerShdw blurRad="63500" dist="50800" dir="2700000">
                <a:prstClr val="black">
                  <a:alpha val="50000"/>
                </a:prstClr>
              </a:innerShdw>
            </a:effectLst>
          </p:spPr>
          <p:txBody>
            <a:bodyPr wrap="none" lIns="0" tIns="0" rIns="0" bIns="0" rtlCol="0">
              <a:spAutoFit/>
            </a:bodyPr>
            <a:lstStyle/>
            <a:p>
              <a:r>
                <a:rPr lang="fi-FI" sz="1200"/>
                <a:t>IHAN </a:t>
              </a:r>
              <a:r>
                <a:rPr lang="fi-FI" sz="1200" err="1"/>
                <a:t>number</a:t>
              </a:r>
              <a:r>
                <a:rPr lang="fi-FI" sz="1200"/>
                <a:t> (</a:t>
              </a:r>
              <a:r>
                <a:rPr lang="fi-FI" sz="1200" err="1"/>
                <a:t>MyID</a:t>
              </a:r>
              <a:r>
                <a:rPr lang="fi-FI" sz="1200"/>
                <a:t> and </a:t>
              </a:r>
              <a:r>
                <a:rPr lang="fi-FI" sz="1200" err="1"/>
                <a:t>dataID</a:t>
              </a:r>
              <a:r>
                <a:rPr lang="fi-FI" sz="1200"/>
                <a:t>)</a:t>
              </a:r>
            </a:p>
            <a:p>
              <a:r>
                <a:rPr lang="fi-FI" sz="1200"/>
                <a:t>Master </a:t>
              </a:r>
              <a:r>
                <a:rPr lang="fi-FI" sz="1200" err="1"/>
                <a:t>key</a:t>
              </a:r>
              <a:endParaRPr lang="fi-FI" sz="1200"/>
            </a:p>
            <a:p>
              <a:r>
                <a:rPr lang="fi-FI" sz="1200"/>
                <a:t>Private </a:t>
              </a:r>
              <a:r>
                <a:rPr lang="fi-FI" sz="1200" err="1"/>
                <a:t>key</a:t>
              </a:r>
              <a:r>
                <a:rPr lang="fi-FI" sz="1200"/>
                <a:t> (</a:t>
              </a:r>
              <a:r>
                <a:rPr lang="fi-FI" sz="1200" err="1"/>
                <a:t>encrypted</a:t>
              </a:r>
              <a:r>
                <a:rPr lang="fi-FI" sz="1200"/>
                <a:t> </a:t>
              </a:r>
              <a:r>
                <a:rPr lang="fi-FI" sz="1200" err="1"/>
                <a:t>by</a:t>
              </a:r>
              <a:r>
                <a:rPr lang="fi-FI" sz="1200"/>
                <a:t> </a:t>
              </a:r>
              <a:r>
                <a:rPr lang="fi-FI" sz="1200" err="1"/>
                <a:t>MyWallet</a:t>
              </a:r>
              <a:r>
                <a:rPr lang="fi-FI" sz="1200"/>
                <a:t> </a:t>
              </a:r>
              <a:r>
                <a:rPr lang="fi-FI" sz="1200" err="1"/>
                <a:t>key</a:t>
              </a:r>
              <a:r>
                <a:rPr lang="fi-FI" sz="1200"/>
                <a:t>)</a:t>
              </a:r>
            </a:p>
            <a:p>
              <a:r>
                <a:rPr lang="fi-FI" sz="1200"/>
                <a:t>Service </a:t>
              </a:r>
              <a:r>
                <a:rPr lang="fi-FI" sz="1200" err="1"/>
                <a:t>description</a:t>
              </a:r>
              <a:endParaRPr lang="fi-FI" sz="1200"/>
            </a:p>
            <a:p>
              <a:r>
                <a:rPr lang="fi-FI" sz="1200"/>
                <a:t>Data </a:t>
              </a:r>
              <a:r>
                <a:rPr lang="fi-FI" sz="1200" err="1"/>
                <a:t>description</a:t>
              </a:r>
              <a:endParaRPr lang="fi-FI" sz="1200"/>
            </a:p>
            <a:p>
              <a:r>
                <a:rPr lang="fi-FI" sz="1200"/>
                <a:t>Service </a:t>
              </a:r>
              <a:r>
                <a:rPr lang="fi-FI" sz="1200" err="1"/>
                <a:t>provider</a:t>
              </a:r>
              <a:endParaRPr lang="fi-FI" sz="1200"/>
            </a:p>
            <a:p>
              <a:r>
                <a:rPr lang="fi-FI" sz="1200"/>
                <a:t>Data </a:t>
              </a:r>
              <a:r>
                <a:rPr lang="fi-FI" sz="1200" err="1"/>
                <a:t>provider</a:t>
              </a:r>
              <a:endParaRPr lang="fi-FI" sz="1200"/>
            </a:p>
            <a:p>
              <a:r>
                <a:rPr lang="fi-FI" sz="1200"/>
                <a:t>Metadata</a:t>
              </a:r>
            </a:p>
            <a:p>
              <a:endParaRPr lang="fi-FI" sz="1200"/>
            </a:p>
          </p:txBody>
        </p:sp>
      </p:grpSp>
      <p:grpSp>
        <p:nvGrpSpPr>
          <p:cNvPr id="63" name="Ryhmä 62"/>
          <p:cNvGrpSpPr/>
          <p:nvPr/>
        </p:nvGrpSpPr>
        <p:grpSpPr>
          <a:xfrm>
            <a:off x="1420945" y="1694510"/>
            <a:ext cx="3049172" cy="2057400"/>
            <a:chOff x="2838490" y="3021345"/>
            <a:chExt cx="4065563" cy="2743200"/>
          </a:xfrm>
        </p:grpSpPr>
        <p:sp>
          <p:nvSpPr>
            <p:cNvPr id="64" name="Suorakulmio 63"/>
            <p:cNvSpPr/>
            <p:nvPr/>
          </p:nvSpPr>
          <p:spPr>
            <a:xfrm>
              <a:off x="2838490" y="3021345"/>
              <a:ext cx="4065563" cy="2743200"/>
            </a:xfrm>
            <a:prstGeom prst="rect">
              <a:avLst/>
            </a:prstGeom>
            <a:solidFill>
              <a:schemeClr val="bg1"/>
            </a:solidFill>
            <a:ln>
              <a:solidFill>
                <a:srgbClr val="C00000"/>
              </a:solidFill>
            </a:ln>
            <a:effectLst>
              <a:innerShdw blurRad="63500" dist="101600" dir="2700000">
                <a:srgbClr val="C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5" name="Tekstiruutu 64"/>
            <p:cNvSpPr txBox="1"/>
            <p:nvPr/>
          </p:nvSpPr>
          <p:spPr>
            <a:xfrm>
              <a:off x="3115566" y="3326145"/>
              <a:ext cx="3647239" cy="2215991"/>
            </a:xfrm>
            <a:prstGeom prst="rect">
              <a:avLst/>
            </a:prstGeom>
            <a:noFill/>
            <a:ln>
              <a:noFill/>
            </a:ln>
            <a:effectLst>
              <a:innerShdw blurRad="63500" dist="50800" dir="2700000">
                <a:prstClr val="black">
                  <a:alpha val="50000"/>
                </a:prstClr>
              </a:innerShdw>
            </a:effectLst>
          </p:spPr>
          <p:txBody>
            <a:bodyPr wrap="none" lIns="0" tIns="0" rIns="0" bIns="0" rtlCol="0">
              <a:spAutoFit/>
            </a:bodyPr>
            <a:lstStyle/>
            <a:p>
              <a:r>
                <a:rPr lang="fi-FI" sz="1200"/>
                <a:t>IHAN </a:t>
              </a:r>
              <a:r>
                <a:rPr lang="fi-FI" sz="1200" err="1"/>
                <a:t>number</a:t>
              </a:r>
              <a:r>
                <a:rPr lang="fi-FI" sz="1200"/>
                <a:t> (</a:t>
              </a:r>
              <a:r>
                <a:rPr lang="fi-FI" sz="1200" err="1"/>
                <a:t>MyID</a:t>
              </a:r>
              <a:r>
                <a:rPr lang="fi-FI" sz="1200"/>
                <a:t> and </a:t>
              </a:r>
              <a:r>
                <a:rPr lang="fi-FI" sz="1200" err="1"/>
                <a:t>dataID</a:t>
              </a:r>
              <a:r>
                <a:rPr lang="fi-FI" sz="1200"/>
                <a:t>)</a:t>
              </a:r>
            </a:p>
            <a:p>
              <a:r>
                <a:rPr lang="fi-FI" sz="1200"/>
                <a:t>Master </a:t>
              </a:r>
              <a:r>
                <a:rPr lang="fi-FI" sz="1200" err="1"/>
                <a:t>key</a:t>
              </a:r>
              <a:endParaRPr lang="fi-FI" sz="1200"/>
            </a:p>
            <a:p>
              <a:r>
                <a:rPr lang="fi-FI" sz="1200"/>
                <a:t>Private </a:t>
              </a:r>
              <a:r>
                <a:rPr lang="fi-FI" sz="1200" err="1"/>
                <a:t>key</a:t>
              </a:r>
              <a:r>
                <a:rPr lang="fi-FI" sz="1200"/>
                <a:t> (</a:t>
              </a:r>
              <a:r>
                <a:rPr lang="fi-FI" sz="1200" err="1"/>
                <a:t>encrypted</a:t>
              </a:r>
              <a:r>
                <a:rPr lang="fi-FI" sz="1200"/>
                <a:t> </a:t>
              </a:r>
              <a:r>
                <a:rPr lang="fi-FI" sz="1200" err="1"/>
                <a:t>by</a:t>
              </a:r>
              <a:r>
                <a:rPr lang="fi-FI" sz="1200"/>
                <a:t> </a:t>
              </a:r>
              <a:r>
                <a:rPr lang="fi-FI" sz="1200" err="1"/>
                <a:t>MyWallet</a:t>
              </a:r>
              <a:r>
                <a:rPr lang="fi-FI" sz="1200"/>
                <a:t> </a:t>
              </a:r>
              <a:r>
                <a:rPr lang="fi-FI" sz="1200" err="1"/>
                <a:t>key</a:t>
              </a:r>
              <a:r>
                <a:rPr lang="fi-FI" sz="1200"/>
                <a:t>)</a:t>
              </a:r>
            </a:p>
            <a:p>
              <a:r>
                <a:rPr lang="fi-FI" sz="1200"/>
                <a:t>Service </a:t>
              </a:r>
              <a:r>
                <a:rPr lang="fi-FI" sz="1200" err="1"/>
                <a:t>description</a:t>
              </a:r>
              <a:endParaRPr lang="fi-FI" sz="1200"/>
            </a:p>
            <a:p>
              <a:r>
                <a:rPr lang="fi-FI" sz="1200"/>
                <a:t>Data </a:t>
              </a:r>
              <a:r>
                <a:rPr lang="fi-FI" sz="1200" err="1"/>
                <a:t>description</a:t>
              </a:r>
              <a:endParaRPr lang="fi-FI" sz="1200"/>
            </a:p>
            <a:p>
              <a:r>
                <a:rPr lang="fi-FI" sz="1200"/>
                <a:t>Service </a:t>
              </a:r>
              <a:r>
                <a:rPr lang="fi-FI" sz="1200" err="1"/>
                <a:t>provider</a:t>
              </a:r>
              <a:endParaRPr lang="fi-FI" sz="1200"/>
            </a:p>
            <a:p>
              <a:r>
                <a:rPr lang="fi-FI" sz="1200"/>
                <a:t>Data </a:t>
              </a:r>
              <a:r>
                <a:rPr lang="fi-FI" sz="1200" err="1"/>
                <a:t>provider</a:t>
              </a:r>
              <a:endParaRPr lang="fi-FI" sz="1200"/>
            </a:p>
            <a:p>
              <a:r>
                <a:rPr lang="fi-FI" sz="1200"/>
                <a:t>Metadata</a:t>
              </a:r>
            </a:p>
            <a:p>
              <a:endParaRPr lang="fi-FI" sz="1200"/>
            </a:p>
          </p:txBody>
        </p:sp>
      </p:grpSp>
      <p:grpSp>
        <p:nvGrpSpPr>
          <p:cNvPr id="66" name="Ryhmä 65"/>
          <p:cNvGrpSpPr/>
          <p:nvPr/>
        </p:nvGrpSpPr>
        <p:grpSpPr>
          <a:xfrm>
            <a:off x="1535245" y="1808810"/>
            <a:ext cx="3049172" cy="2057400"/>
            <a:chOff x="2838490" y="3021345"/>
            <a:chExt cx="4065563" cy="2743200"/>
          </a:xfrm>
        </p:grpSpPr>
        <p:sp>
          <p:nvSpPr>
            <p:cNvPr id="67" name="Suorakulmio 66"/>
            <p:cNvSpPr/>
            <p:nvPr/>
          </p:nvSpPr>
          <p:spPr>
            <a:xfrm>
              <a:off x="2838490" y="3021345"/>
              <a:ext cx="4065563" cy="2743200"/>
            </a:xfrm>
            <a:prstGeom prst="rect">
              <a:avLst/>
            </a:prstGeom>
            <a:solidFill>
              <a:schemeClr val="bg1"/>
            </a:solidFill>
            <a:ln>
              <a:solidFill>
                <a:srgbClr val="C00000"/>
              </a:solidFill>
            </a:ln>
            <a:effectLst>
              <a:innerShdw blurRad="63500" dist="101600" dir="2700000">
                <a:srgbClr val="C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8" name="Tekstiruutu 67"/>
            <p:cNvSpPr txBox="1"/>
            <p:nvPr/>
          </p:nvSpPr>
          <p:spPr>
            <a:xfrm>
              <a:off x="3115566" y="3326145"/>
              <a:ext cx="3647239" cy="2215991"/>
            </a:xfrm>
            <a:prstGeom prst="rect">
              <a:avLst/>
            </a:prstGeom>
            <a:noFill/>
            <a:ln>
              <a:noFill/>
            </a:ln>
            <a:effectLst>
              <a:innerShdw blurRad="63500" dist="50800" dir="2700000">
                <a:prstClr val="black">
                  <a:alpha val="50000"/>
                </a:prstClr>
              </a:innerShdw>
            </a:effectLst>
          </p:spPr>
          <p:txBody>
            <a:bodyPr wrap="none" lIns="0" tIns="0" rIns="0" bIns="0" rtlCol="0">
              <a:spAutoFit/>
            </a:bodyPr>
            <a:lstStyle/>
            <a:p>
              <a:r>
                <a:rPr lang="fi-FI" sz="1200"/>
                <a:t>IHAN </a:t>
              </a:r>
              <a:r>
                <a:rPr lang="fi-FI" sz="1200" err="1"/>
                <a:t>number</a:t>
              </a:r>
              <a:r>
                <a:rPr lang="fi-FI" sz="1200"/>
                <a:t> (</a:t>
              </a:r>
              <a:r>
                <a:rPr lang="fi-FI" sz="1200" err="1"/>
                <a:t>MyID</a:t>
              </a:r>
              <a:r>
                <a:rPr lang="fi-FI" sz="1200"/>
                <a:t> and </a:t>
              </a:r>
              <a:r>
                <a:rPr lang="fi-FI" sz="1200" err="1"/>
                <a:t>dataID</a:t>
              </a:r>
              <a:r>
                <a:rPr lang="fi-FI" sz="1200"/>
                <a:t>)</a:t>
              </a:r>
            </a:p>
            <a:p>
              <a:r>
                <a:rPr lang="fi-FI" sz="1200"/>
                <a:t>Master </a:t>
              </a:r>
              <a:r>
                <a:rPr lang="fi-FI" sz="1200" err="1"/>
                <a:t>key</a:t>
              </a:r>
              <a:endParaRPr lang="fi-FI" sz="1200"/>
            </a:p>
            <a:p>
              <a:r>
                <a:rPr lang="fi-FI" sz="1200"/>
                <a:t>Private </a:t>
              </a:r>
              <a:r>
                <a:rPr lang="fi-FI" sz="1200" err="1"/>
                <a:t>key</a:t>
              </a:r>
              <a:r>
                <a:rPr lang="fi-FI" sz="1200"/>
                <a:t> (</a:t>
              </a:r>
              <a:r>
                <a:rPr lang="fi-FI" sz="1200" err="1"/>
                <a:t>encrypted</a:t>
              </a:r>
              <a:r>
                <a:rPr lang="fi-FI" sz="1200"/>
                <a:t> </a:t>
              </a:r>
              <a:r>
                <a:rPr lang="fi-FI" sz="1200" err="1"/>
                <a:t>by</a:t>
              </a:r>
              <a:r>
                <a:rPr lang="fi-FI" sz="1200"/>
                <a:t> </a:t>
              </a:r>
              <a:r>
                <a:rPr lang="fi-FI" sz="1200" err="1"/>
                <a:t>MyWallet</a:t>
              </a:r>
              <a:r>
                <a:rPr lang="fi-FI" sz="1200"/>
                <a:t> </a:t>
              </a:r>
              <a:r>
                <a:rPr lang="fi-FI" sz="1200" err="1"/>
                <a:t>key</a:t>
              </a:r>
              <a:r>
                <a:rPr lang="fi-FI" sz="1200"/>
                <a:t>)</a:t>
              </a:r>
            </a:p>
            <a:p>
              <a:r>
                <a:rPr lang="fi-FI" sz="1200"/>
                <a:t>Service </a:t>
              </a:r>
              <a:r>
                <a:rPr lang="fi-FI" sz="1200" err="1"/>
                <a:t>description</a:t>
              </a:r>
              <a:endParaRPr lang="fi-FI" sz="1200"/>
            </a:p>
            <a:p>
              <a:r>
                <a:rPr lang="fi-FI" sz="1200"/>
                <a:t>Data </a:t>
              </a:r>
              <a:r>
                <a:rPr lang="fi-FI" sz="1200" err="1"/>
                <a:t>description</a:t>
              </a:r>
              <a:endParaRPr lang="fi-FI" sz="1200"/>
            </a:p>
            <a:p>
              <a:r>
                <a:rPr lang="fi-FI" sz="1200"/>
                <a:t>Service </a:t>
              </a:r>
              <a:r>
                <a:rPr lang="fi-FI" sz="1200" err="1"/>
                <a:t>provider</a:t>
              </a:r>
              <a:endParaRPr lang="fi-FI" sz="1200"/>
            </a:p>
            <a:p>
              <a:r>
                <a:rPr lang="fi-FI" sz="1200"/>
                <a:t>Data </a:t>
              </a:r>
              <a:r>
                <a:rPr lang="fi-FI" sz="1200" err="1"/>
                <a:t>provider</a:t>
              </a:r>
              <a:endParaRPr lang="fi-FI" sz="1200"/>
            </a:p>
            <a:p>
              <a:r>
                <a:rPr lang="fi-FI" sz="1200"/>
                <a:t>Metadata</a:t>
              </a:r>
            </a:p>
            <a:p>
              <a:endParaRPr lang="fi-FI" sz="1200"/>
            </a:p>
          </p:txBody>
        </p:sp>
      </p:grpSp>
      <p:grpSp>
        <p:nvGrpSpPr>
          <p:cNvPr id="69" name="Ryhmä 68"/>
          <p:cNvGrpSpPr/>
          <p:nvPr/>
        </p:nvGrpSpPr>
        <p:grpSpPr>
          <a:xfrm>
            <a:off x="1649545" y="1923110"/>
            <a:ext cx="3049172" cy="2057400"/>
            <a:chOff x="2838490" y="3021345"/>
            <a:chExt cx="4065563" cy="2743200"/>
          </a:xfrm>
        </p:grpSpPr>
        <p:sp>
          <p:nvSpPr>
            <p:cNvPr id="70" name="Suorakulmio 69"/>
            <p:cNvSpPr/>
            <p:nvPr/>
          </p:nvSpPr>
          <p:spPr>
            <a:xfrm>
              <a:off x="2838490" y="3021345"/>
              <a:ext cx="4065563" cy="2743200"/>
            </a:xfrm>
            <a:prstGeom prst="rect">
              <a:avLst/>
            </a:prstGeom>
            <a:solidFill>
              <a:schemeClr val="bg1"/>
            </a:solidFill>
            <a:ln>
              <a:solidFill>
                <a:srgbClr val="C00000"/>
              </a:solidFill>
            </a:ln>
            <a:effectLst>
              <a:innerShdw blurRad="63500" dist="101600" dir="2700000">
                <a:srgbClr val="C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1" name="Tekstiruutu 70"/>
            <p:cNvSpPr txBox="1"/>
            <p:nvPr/>
          </p:nvSpPr>
          <p:spPr>
            <a:xfrm>
              <a:off x="3115566" y="3326145"/>
              <a:ext cx="3647239" cy="2215991"/>
            </a:xfrm>
            <a:prstGeom prst="rect">
              <a:avLst/>
            </a:prstGeom>
            <a:noFill/>
            <a:ln>
              <a:noFill/>
            </a:ln>
            <a:effectLst>
              <a:innerShdw blurRad="63500" dist="50800" dir="2700000">
                <a:prstClr val="black">
                  <a:alpha val="50000"/>
                </a:prstClr>
              </a:innerShdw>
            </a:effectLst>
          </p:spPr>
          <p:txBody>
            <a:bodyPr wrap="none" lIns="0" tIns="0" rIns="0" bIns="0" rtlCol="0">
              <a:spAutoFit/>
            </a:bodyPr>
            <a:lstStyle/>
            <a:p>
              <a:r>
                <a:rPr lang="fi-FI" sz="1200"/>
                <a:t>IHAN </a:t>
              </a:r>
              <a:r>
                <a:rPr lang="fi-FI" sz="1200" err="1"/>
                <a:t>number</a:t>
              </a:r>
              <a:r>
                <a:rPr lang="fi-FI" sz="1200"/>
                <a:t> (</a:t>
              </a:r>
              <a:r>
                <a:rPr lang="fi-FI" sz="1200" err="1"/>
                <a:t>MyID</a:t>
              </a:r>
              <a:r>
                <a:rPr lang="fi-FI" sz="1200"/>
                <a:t> and </a:t>
              </a:r>
              <a:r>
                <a:rPr lang="fi-FI" sz="1200" err="1"/>
                <a:t>dataID</a:t>
              </a:r>
              <a:r>
                <a:rPr lang="fi-FI" sz="1200"/>
                <a:t>)</a:t>
              </a:r>
            </a:p>
            <a:p>
              <a:r>
                <a:rPr lang="fi-FI" sz="1200"/>
                <a:t>Master </a:t>
              </a:r>
              <a:r>
                <a:rPr lang="fi-FI" sz="1200" err="1"/>
                <a:t>key</a:t>
              </a:r>
              <a:endParaRPr lang="fi-FI" sz="1200"/>
            </a:p>
            <a:p>
              <a:r>
                <a:rPr lang="fi-FI" sz="1200"/>
                <a:t>Private </a:t>
              </a:r>
              <a:r>
                <a:rPr lang="fi-FI" sz="1200" err="1"/>
                <a:t>key</a:t>
              </a:r>
              <a:r>
                <a:rPr lang="fi-FI" sz="1200"/>
                <a:t> (</a:t>
              </a:r>
              <a:r>
                <a:rPr lang="fi-FI" sz="1200" err="1"/>
                <a:t>encrypted</a:t>
              </a:r>
              <a:r>
                <a:rPr lang="fi-FI" sz="1200"/>
                <a:t> </a:t>
              </a:r>
              <a:r>
                <a:rPr lang="fi-FI" sz="1200" err="1"/>
                <a:t>by</a:t>
              </a:r>
              <a:r>
                <a:rPr lang="fi-FI" sz="1200"/>
                <a:t> </a:t>
              </a:r>
              <a:r>
                <a:rPr lang="fi-FI" sz="1200" err="1"/>
                <a:t>MyWallet</a:t>
              </a:r>
              <a:r>
                <a:rPr lang="fi-FI" sz="1200"/>
                <a:t> </a:t>
              </a:r>
              <a:r>
                <a:rPr lang="fi-FI" sz="1200" err="1"/>
                <a:t>key</a:t>
              </a:r>
              <a:r>
                <a:rPr lang="fi-FI" sz="1200"/>
                <a:t>)</a:t>
              </a:r>
            </a:p>
            <a:p>
              <a:r>
                <a:rPr lang="fi-FI" sz="1200"/>
                <a:t>Service </a:t>
              </a:r>
              <a:r>
                <a:rPr lang="fi-FI" sz="1200" err="1"/>
                <a:t>description</a:t>
              </a:r>
              <a:endParaRPr lang="fi-FI" sz="1200"/>
            </a:p>
            <a:p>
              <a:r>
                <a:rPr lang="fi-FI" sz="1200"/>
                <a:t>Data </a:t>
              </a:r>
              <a:r>
                <a:rPr lang="fi-FI" sz="1200" err="1"/>
                <a:t>description</a:t>
              </a:r>
              <a:endParaRPr lang="fi-FI" sz="1200"/>
            </a:p>
            <a:p>
              <a:r>
                <a:rPr lang="fi-FI" sz="1200"/>
                <a:t>Service </a:t>
              </a:r>
              <a:r>
                <a:rPr lang="fi-FI" sz="1200" err="1"/>
                <a:t>provider</a:t>
              </a:r>
              <a:endParaRPr lang="fi-FI" sz="1200"/>
            </a:p>
            <a:p>
              <a:r>
                <a:rPr lang="fi-FI" sz="1200"/>
                <a:t>Data </a:t>
              </a:r>
              <a:r>
                <a:rPr lang="fi-FI" sz="1200" err="1"/>
                <a:t>provider</a:t>
              </a:r>
              <a:endParaRPr lang="fi-FI" sz="1200"/>
            </a:p>
            <a:p>
              <a:r>
                <a:rPr lang="fi-FI" sz="1200"/>
                <a:t>Metadata</a:t>
              </a:r>
            </a:p>
            <a:p>
              <a:endParaRPr lang="fi-FI" sz="1200"/>
            </a:p>
          </p:txBody>
        </p:sp>
      </p:grpSp>
      <p:grpSp>
        <p:nvGrpSpPr>
          <p:cNvPr id="72" name="Ryhmä 71"/>
          <p:cNvGrpSpPr/>
          <p:nvPr/>
        </p:nvGrpSpPr>
        <p:grpSpPr>
          <a:xfrm>
            <a:off x="1763845" y="2037410"/>
            <a:ext cx="3049172" cy="2057400"/>
            <a:chOff x="2838490" y="3021345"/>
            <a:chExt cx="4065563" cy="2743200"/>
          </a:xfrm>
        </p:grpSpPr>
        <p:sp>
          <p:nvSpPr>
            <p:cNvPr id="73" name="Suorakulmio 72"/>
            <p:cNvSpPr/>
            <p:nvPr/>
          </p:nvSpPr>
          <p:spPr>
            <a:xfrm>
              <a:off x="2838490" y="3021345"/>
              <a:ext cx="4065563" cy="2743200"/>
            </a:xfrm>
            <a:prstGeom prst="rect">
              <a:avLst/>
            </a:prstGeom>
            <a:solidFill>
              <a:schemeClr val="bg1"/>
            </a:solidFill>
            <a:ln>
              <a:solidFill>
                <a:srgbClr val="C00000"/>
              </a:solidFill>
            </a:ln>
            <a:effectLst>
              <a:innerShdw blurRad="63500" dist="101600" dir="2700000">
                <a:srgbClr val="C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4" name="Tekstiruutu 73"/>
            <p:cNvSpPr txBox="1"/>
            <p:nvPr/>
          </p:nvSpPr>
          <p:spPr>
            <a:xfrm>
              <a:off x="3115566" y="3326145"/>
              <a:ext cx="3647239" cy="2215991"/>
            </a:xfrm>
            <a:prstGeom prst="rect">
              <a:avLst/>
            </a:prstGeom>
            <a:noFill/>
            <a:ln>
              <a:noFill/>
            </a:ln>
            <a:effectLst>
              <a:innerShdw blurRad="63500" dist="50800" dir="2700000">
                <a:prstClr val="black">
                  <a:alpha val="50000"/>
                </a:prstClr>
              </a:innerShdw>
            </a:effectLst>
          </p:spPr>
          <p:txBody>
            <a:bodyPr wrap="none" lIns="0" tIns="0" rIns="0" bIns="0" rtlCol="0">
              <a:spAutoFit/>
            </a:bodyPr>
            <a:lstStyle/>
            <a:p>
              <a:r>
                <a:rPr lang="fi-FI" sz="1200"/>
                <a:t>IHAN </a:t>
              </a:r>
              <a:r>
                <a:rPr lang="fi-FI" sz="1200" err="1"/>
                <a:t>number</a:t>
              </a:r>
              <a:r>
                <a:rPr lang="fi-FI" sz="1200"/>
                <a:t> (</a:t>
              </a:r>
              <a:r>
                <a:rPr lang="fi-FI" sz="1200" err="1"/>
                <a:t>MyID</a:t>
              </a:r>
              <a:r>
                <a:rPr lang="fi-FI" sz="1200"/>
                <a:t> and </a:t>
              </a:r>
              <a:r>
                <a:rPr lang="fi-FI" sz="1200" err="1"/>
                <a:t>dataID</a:t>
              </a:r>
              <a:r>
                <a:rPr lang="fi-FI" sz="1200"/>
                <a:t>)</a:t>
              </a:r>
            </a:p>
            <a:p>
              <a:r>
                <a:rPr lang="fi-FI" sz="1200"/>
                <a:t>Master </a:t>
              </a:r>
              <a:r>
                <a:rPr lang="fi-FI" sz="1200" err="1"/>
                <a:t>key</a:t>
              </a:r>
              <a:endParaRPr lang="fi-FI" sz="1200"/>
            </a:p>
            <a:p>
              <a:r>
                <a:rPr lang="fi-FI" sz="1200"/>
                <a:t>Private </a:t>
              </a:r>
              <a:r>
                <a:rPr lang="fi-FI" sz="1200" err="1"/>
                <a:t>key</a:t>
              </a:r>
              <a:r>
                <a:rPr lang="fi-FI" sz="1200"/>
                <a:t> (</a:t>
              </a:r>
              <a:r>
                <a:rPr lang="fi-FI" sz="1200" err="1"/>
                <a:t>encrypted</a:t>
              </a:r>
              <a:r>
                <a:rPr lang="fi-FI" sz="1200"/>
                <a:t> </a:t>
              </a:r>
              <a:r>
                <a:rPr lang="fi-FI" sz="1200" err="1"/>
                <a:t>by</a:t>
              </a:r>
              <a:r>
                <a:rPr lang="fi-FI" sz="1200"/>
                <a:t> </a:t>
              </a:r>
              <a:r>
                <a:rPr lang="fi-FI" sz="1200" err="1"/>
                <a:t>MyWallet</a:t>
              </a:r>
              <a:r>
                <a:rPr lang="fi-FI" sz="1200"/>
                <a:t> </a:t>
              </a:r>
              <a:r>
                <a:rPr lang="fi-FI" sz="1200" err="1"/>
                <a:t>key</a:t>
              </a:r>
              <a:r>
                <a:rPr lang="fi-FI" sz="1200"/>
                <a:t>)</a:t>
              </a:r>
            </a:p>
            <a:p>
              <a:r>
                <a:rPr lang="fi-FI" sz="1200"/>
                <a:t>Service </a:t>
              </a:r>
              <a:r>
                <a:rPr lang="fi-FI" sz="1200" err="1"/>
                <a:t>description</a:t>
              </a:r>
              <a:endParaRPr lang="fi-FI" sz="1200"/>
            </a:p>
            <a:p>
              <a:r>
                <a:rPr lang="fi-FI" sz="1200"/>
                <a:t>Data </a:t>
              </a:r>
              <a:r>
                <a:rPr lang="fi-FI" sz="1200" err="1"/>
                <a:t>description</a:t>
              </a:r>
              <a:endParaRPr lang="fi-FI" sz="1200"/>
            </a:p>
            <a:p>
              <a:r>
                <a:rPr lang="fi-FI" sz="1200"/>
                <a:t>Service </a:t>
              </a:r>
              <a:r>
                <a:rPr lang="fi-FI" sz="1200" err="1"/>
                <a:t>provider</a:t>
              </a:r>
              <a:endParaRPr lang="fi-FI" sz="1200"/>
            </a:p>
            <a:p>
              <a:r>
                <a:rPr lang="fi-FI" sz="1200"/>
                <a:t>Data </a:t>
              </a:r>
              <a:r>
                <a:rPr lang="fi-FI" sz="1200" err="1"/>
                <a:t>provider</a:t>
              </a:r>
              <a:endParaRPr lang="fi-FI" sz="1200"/>
            </a:p>
            <a:p>
              <a:r>
                <a:rPr lang="fi-FI" sz="1200"/>
                <a:t>Metadata</a:t>
              </a:r>
            </a:p>
            <a:p>
              <a:endParaRPr lang="fi-FI" sz="1200"/>
            </a:p>
          </p:txBody>
        </p:sp>
      </p:grpSp>
      <p:grpSp>
        <p:nvGrpSpPr>
          <p:cNvPr id="75" name="Ryhmä 74"/>
          <p:cNvGrpSpPr/>
          <p:nvPr/>
        </p:nvGrpSpPr>
        <p:grpSpPr>
          <a:xfrm>
            <a:off x="1878145" y="2151710"/>
            <a:ext cx="3049172" cy="2057400"/>
            <a:chOff x="2838490" y="3021345"/>
            <a:chExt cx="4065563" cy="2743200"/>
          </a:xfrm>
        </p:grpSpPr>
        <p:sp>
          <p:nvSpPr>
            <p:cNvPr id="76" name="Suorakulmio 75"/>
            <p:cNvSpPr/>
            <p:nvPr/>
          </p:nvSpPr>
          <p:spPr>
            <a:xfrm>
              <a:off x="2838490" y="3021345"/>
              <a:ext cx="4065563" cy="2743200"/>
            </a:xfrm>
            <a:prstGeom prst="rect">
              <a:avLst/>
            </a:prstGeom>
            <a:solidFill>
              <a:schemeClr val="bg1"/>
            </a:solidFill>
            <a:ln>
              <a:solidFill>
                <a:srgbClr val="C00000"/>
              </a:solidFill>
            </a:ln>
            <a:effectLst>
              <a:innerShdw blurRad="63500" dist="101600" dir="2700000">
                <a:srgbClr val="C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7" name="Tekstiruutu 76"/>
            <p:cNvSpPr txBox="1"/>
            <p:nvPr/>
          </p:nvSpPr>
          <p:spPr>
            <a:xfrm>
              <a:off x="3115566" y="3326145"/>
              <a:ext cx="3647239" cy="2215991"/>
            </a:xfrm>
            <a:prstGeom prst="rect">
              <a:avLst/>
            </a:prstGeom>
            <a:noFill/>
            <a:ln>
              <a:noFill/>
            </a:ln>
            <a:effectLst>
              <a:innerShdw blurRad="63500" dist="50800" dir="2700000">
                <a:prstClr val="black">
                  <a:alpha val="50000"/>
                </a:prstClr>
              </a:innerShdw>
            </a:effectLst>
          </p:spPr>
          <p:txBody>
            <a:bodyPr wrap="none" lIns="0" tIns="0" rIns="0" bIns="0" rtlCol="0">
              <a:spAutoFit/>
            </a:bodyPr>
            <a:lstStyle/>
            <a:p>
              <a:r>
                <a:rPr lang="fi-FI" sz="1200"/>
                <a:t>IHAN </a:t>
              </a:r>
              <a:r>
                <a:rPr lang="fi-FI" sz="1200" err="1"/>
                <a:t>number</a:t>
              </a:r>
              <a:r>
                <a:rPr lang="fi-FI" sz="1200"/>
                <a:t> (</a:t>
              </a:r>
              <a:r>
                <a:rPr lang="fi-FI" sz="1200" err="1"/>
                <a:t>MyID</a:t>
              </a:r>
              <a:r>
                <a:rPr lang="fi-FI" sz="1200"/>
                <a:t> and </a:t>
              </a:r>
              <a:r>
                <a:rPr lang="fi-FI" sz="1200" err="1"/>
                <a:t>dataID</a:t>
              </a:r>
              <a:r>
                <a:rPr lang="fi-FI" sz="1200"/>
                <a:t>)</a:t>
              </a:r>
            </a:p>
            <a:p>
              <a:r>
                <a:rPr lang="fi-FI" sz="1200"/>
                <a:t>Master </a:t>
              </a:r>
              <a:r>
                <a:rPr lang="fi-FI" sz="1200" err="1"/>
                <a:t>key</a:t>
              </a:r>
              <a:endParaRPr lang="fi-FI" sz="1200"/>
            </a:p>
            <a:p>
              <a:r>
                <a:rPr lang="fi-FI" sz="1200"/>
                <a:t>Private </a:t>
              </a:r>
              <a:r>
                <a:rPr lang="fi-FI" sz="1200" err="1"/>
                <a:t>key</a:t>
              </a:r>
              <a:r>
                <a:rPr lang="fi-FI" sz="1200"/>
                <a:t> (</a:t>
              </a:r>
              <a:r>
                <a:rPr lang="fi-FI" sz="1200" err="1"/>
                <a:t>encrypted</a:t>
              </a:r>
              <a:r>
                <a:rPr lang="fi-FI" sz="1200"/>
                <a:t> </a:t>
              </a:r>
              <a:r>
                <a:rPr lang="fi-FI" sz="1200" err="1"/>
                <a:t>by</a:t>
              </a:r>
              <a:r>
                <a:rPr lang="fi-FI" sz="1200"/>
                <a:t> </a:t>
              </a:r>
              <a:r>
                <a:rPr lang="fi-FI" sz="1200" err="1"/>
                <a:t>MyWallet</a:t>
              </a:r>
              <a:r>
                <a:rPr lang="fi-FI" sz="1200"/>
                <a:t> </a:t>
              </a:r>
              <a:r>
                <a:rPr lang="fi-FI" sz="1200" err="1"/>
                <a:t>key</a:t>
              </a:r>
              <a:r>
                <a:rPr lang="fi-FI" sz="1200"/>
                <a:t>)</a:t>
              </a:r>
            </a:p>
            <a:p>
              <a:r>
                <a:rPr lang="fi-FI" sz="1200"/>
                <a:t>Service </a:t>
              </a:r>
              <a:r>
                <a:rPr lang="fi-FI" sz="1200" err="1"/>
                <a:t>description</a:t>
              </a:r>
              <a:endParaRPr lang="fi-FI" sz="1200"/>
            </a:p>
            <a:p>
              <a:r>
                <a:rPr lang="fi-FI" sz="1200"/>
                <a:t>Data </a:t>
              </a:r>
              <a:r>
                <a:rPr lang="fi-FI" sz="1200" err="1"/>
                <a:t>description</a:t>
              </a:r>
              <a:endParaRPr lang="fi-FI" sz="1200"/>
            </a:p>
            <a:p>
              <a:r>
                <a:rPr lang="fi-FI" sz="1200"/>
                <a:t>Service </a:t>
              </a:r>
              <a:r>
                <a:rPr lang="fi-FI" sz="1200" err="1"/>
                <a:t>provider</a:t>
              </a:r>
              <a:endParaRPr lang="fi-FI" sz="1200"/>
            </a:p>
            <a:p>
              <a:r>
                <a:rPr lang="fi-FI" sz="1200"/>
                <a:t>Data </a:t>
              </a:r>
              <a:r>
                <a:rPr lang="fi-FI" sz="1200" err="1"/>
                <a:t>provider</a:t>
              </a:r>
              <a:endParaRPr lang="fi-FI" sz="1200"/>
            </a:p>
            <a:p>
              <a:r>
                <a:rPr lang="fi-FI" sz="1200"/>
                <a:t>Metadata</a:t>
              </a:r>
            </a:p>
            <a:p>
              <a:endParaRPr lang="fi-FI" sz="1200"/>
            </a:p>
          </p:txBody>
        </p:sp>
      </p:grpSp>
      <p:grpSp>
        <p:nvGrpSpPr>
          <p:cNvPr id="78" name="Ryhmä 77"/>
          <p:cNvGrpSpPr/>
          <p:nvPr/>
        </p:nvGrpSpPr>
        <p:grpSpPr>
          <a:xfrm>
            <a:off x="1992445" y="2266010"/>
            <a:ext cx="3049172" cy="2057400"/>
            <a:chOff x="2838490" y="3021345"/>
            <a:chExt cx="4065563" cy="2743200"/>
          </a:xfrm>
        </p:grpSpPr>
        <p:sp>
          <p:nvSpPr>
            <p:cNvPr id="79" name="Suorakulmio 78"/>
            <p:cNvSpPr/>
            <p:nvPr/>
          </p:nvSpPr>
          <p:spPr>
            <a:xfrm>
              <a:off x="2838490" y="3021345"/>
              <a:ext cx="4065563" cy="2743200"/>
            </a:xfrm>
            <a:prstGeom prst="rect">
              <a:avLst/>
            </a:prstGeom>
            <a:solidFill>
              <a:schemeClr val="bg1"/>
            </a:solidFill>
            <a:ln>
              <a:solidFill>
                <a:srgbClr val="C00000"/>
              </a:solidFill>
            </a:ln>
            <a:effectLst>
              <a:innerShdw blurRad="63500" dist="101600" dir="2700000">
                <a:srgbClr val="C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0" name="Tekstiruutu 79"/>
            <p:cNvSpPr txBox="1"/>
            <p:nvPr/>
          </p:nvSpPr>
          <p:spPr>
            <a:xfrm>
              <a:off x="3115566" y="3326145"/>
              <a:ext cx="3647239" cy="2215991"/>
            </a:xfrm>
            <a:prstGeom prst="rect">
              <a:avLst/>
            </a:prstGeom>
            <a:noFill/>
            <a:ln>
              <a:noFill/>
            </a:ln>
            <a:effectLst>
              <a:innerShdw blurRad="63500" dist="50800" dir="2700000">
                <a:prstClr val="black">
                  <a:alpha val="50000"/>
                </a:prstClr>
              </a:innerShdw>
            </a:effectLst>
          </p:spPr>
          <p:txBody>
            <a:bodyPr wrap="none" lIns="0" tIns="0" rIns="0" bIns="0" rtlCol="0">
              <a:spAutoFit/>
            </a:bodyPr>
            <a:lstStyle/>
            <a:p>
              <a:r>
                <a:rPr lang="fi-FI" sz="1200"/>
                <a:t>IHAN </a:t>
              </a:r>
              <a:r>
                <a:rPr lang="fi-FI" sz="1200" err="1"/>
                <a:t>number</a:t>
              </a:r>
              <a:r>
                <a:rPr lang="fi-FI" sz="1200"/>
                <a:t> (</a:t>
              </a:r>
              <a:r>
                <a:rPr lang="fi-FI" sz="1200" err="1"/>
                <a:t>MyID</a:t>
              </a:r>
              <a:r>
                <a:rPr lang="fi-FI" sz="1200"/>
                <a:t> and </a:t>
              </a:r>
              <a:r>
                <a:rPr lang="fi-FI" sz="1200" err="1"/>
                <a:t>dataID</a:t>
              </a:r>
              <a:r>
                <a:rPr lang="fi-FI" sz="1200"/>
                <a:t>)</a:t>
              </a:r>
            </a:p>
            <a:p>
              <a:r>
                <a:rPr lang="fi-FI" sz="1200"/>
                <a:t>Master </a:t>
              </a:r>
              <a:r>
                <a:rPr lang="fi-FI" sz="1200" err="1"/>
                <a:t>key</a:t>
              </a:r>
              <a:endParaRPr lang="fi-FI" sz="1200"/>
            </a:p>
            <a:p>
              <a:r>
                <a:rPr lang="fi-FI" sz="1200"/>
                <a:t>Private </a:t>
              </a:r>
              <a:r>
                <a:rPr lang="fi-FI" sz="1200" err="1"/>
                <a:t>key</a:t>
              </a:r>
              <a:r>
                <a:rPr lang="fi-FI" sz="1200"/>
                <a:t> (</a:t>
              </a:r>
              <a:r>
                <a:rPr lang="fi-FI" sz="1200" err="1"/>
                <a:t>encrypted</a:t>
              </a:r>
              <a:r>
                <a:rPr lang="fi-FI" sz="1200"/>
                <a:t> </a:t>
              </a:r>
              <a:r>
                <a:rPr lang="fi-FI" sz="1200" err="1"/>
                <a:t>by</a:t>
              </a:r>
              <a:r>
                <a:rPr lang="fi-FI" sz="1200"/>
                <a:t> </a:t>
              </a:r>
              <a:r>
                <a:rPr lang="fi-FI" sz="1200" err="1"/>
                <a:t>MyWallet</a:t>
              </a:r>
              <a:r>
                <a:rPr lang="fi-FI" sz="1200"/>
                <a:t> </a:t>
              </a:r>
              <a:r>
                <a:rPr lang="fi-FI" sz="1200" err="1"/>
                <a:t>key</a:t>
              </a:r>
              <a:r>
                <a:rPr lang="fi-FI" sz="1200"/>
                <a:t>)</a:t>
              </a:r>
            </a:p>
            <a:p>
              <a:r>
                <a:rPr lang="fi-FI" sz="1200"/>
                <a:t>Service </a:t>
              </a:r>
              <a:r>
                <a:rPr lang="fi-FI" sz="1200" err="1"/>
                <a:t>description</a:t>
              </a:r>
              <a:endParaRPr lang="fi-FI" sz="1200"/>
            </a:p>
            <a:p>
              <a:r>
                <a:rPr lang="fi-FI" sz="1200"/>
                <a:t>Data </a:t>
              </a:r>
              <a:r>
                <a:rPr lang="fi-FI" sz="1200" err="1"/>
                <a:t>description</a:t>
              </a:r>
              <a:endParaRPr lang="fi-FI" sz="1200"/>
            </a:p>
            <a:p>
              <a:r>
                <a:rPr lang="fi-FI" sz="1200"/>
                <a:t>Service </a:t>
              </a:r>
              <a:r>
                <a:rPr lang="fi-FI" sz="1200" err="1"/>
                <a:t>provider</a:t>
              </a:r>
              <a:endParaRPr lang="fi-FI" sz="1200"/>
            </a:p>
            <a:p>
              <a:r>
                <a:rPr lang="fi-FI" sz="1200"/>
                <a:t>Data </a:t>
              </a:r>
              <a:r>
                <a:rPr lang="fi-FI" sz="1200" err="1"/>
                <a:t>provider</a:t>
              </a:r>
              <a:endParaRPr lang="fi-FI" sz="1200"/>
            </a:p>
            <a:p>
              <a:r>
                <a:rPr lang="fi-FI" sz="1200"/>
                <a:t>Metadata</a:t>
              </a:r>
            </a:p>
            <a:p>
              <a:endParaRPr lang="fi-FI" sz="1200"/>
            </a:p>
          </p:txBody>
        </p:sp>
      </p:grpSp>
      <p:grpSp>
        <p:nvGrpSpPr>
          <p:cNvPr id="81" name="Ryhmä 80"/>
          <p:cNvGrpSpPr/>
          <p:nvPr/>
        </p:nvGrpSpPr>
        <p:grpSpPr>
          <a:xfrm>
            <a:off x="2106745" y="2380310"/>
            <a:ext cx="3049172" cy="2075259"/>
            <a:chOff x="2838490" y="3021345"/>
            <a:chExt cx="4065563" cy="2767012"/>
          </a:xfrm>
        </p:grpSpPr>
        <p:sp>
          <p:nvSpPr>
            <p:cNvPr id="82" name="Suorakulmio 81"/>
            <p:cNvSpPr/>
            <p:nvPr/>
          </p:nvSpPr>
          <p:spPr>
            <a:xfrm>
              <a:off x="2838490" y="3021345"/>
              <a:ext cx="4065563" cy="2743200"/>
            </a:xfrm>
            <a:prstGeom prst="rect">
              <a:avLst/>
            </a:prstGeom>
            <a:solidFill>
              <a:schemeClr val="bg1"/>
            </a:solidFill>
            <a:ln>
              <a:solidFill>
                <a:srgbClr val="C00000"/>
              </a:solidFill>
            </a:ln>
            <a:effectLst>
              <a:innerShdw blurRad="63500" dist="101600" dir="2700000">
                <a:srgbClr val="C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3" name="Tekstiruutu 82"/>
            <p:cNvSpPr txBox="1"/>
            <p:nvPr/>
          </p:nvSpPr>
          <p:spPr>
            <a:xfrm>
              <a:off x="3115566" y="3326145"/>
              <a:ext cx="3647239" cy="2462212"/>
            </a:xfrm>
            <a:prstGeom prst="rect">
              <a:avLst/>
            </a:prstGeom>
            <a:noFill/>
            <a:ln>
              <a:noFill/>
            </a:ln>
            <a:effectLst>
              <a:innerShdw blurRad="63500" dist="50800" dir="2700000">
                <a:prstClr val="black">
                  <a:alpha val="50000"/>
                </a:prstClr>
              </a:innerShdw>
            </a:effectLst>
          </p:spPr>
          <p:txBody>
            <a:bodyPr wrap="none" lIns="0" tIns="0" rIns="0" bIns="0" rtlCol="0">
              <a:spAutoFit/>
            </a:bodyPr>
            <a:lstStyle/>
            <a:p>
              <a:r>
                <a:rPr lang="fi-FI" sz="1200"/>
                <a:t>IHAN </a:t>
              </a:r>
              <a:r>
                <a:rPr lang="fi-FI" sz="1200" err="1"/>
                <a:t>number</a:t>
              </a:r>
              <a:r>
                <a:rPr lang="fi-FI" sz="1200"/>
                <a:t> (</a:t>
              </a:r>
              <a:r>
                <a:rPr lang="fi-FI" sz="1200" err="1"/>
                <a:t>MyID</a:t>
              </a:r>
              <a:r>
                <a:rPr lang="fi-FI" sz="1200"/>
                <a:t> and </a:t>
              </a:r>
              <a:r>
                <a:rPr lang="fi-FI" sz="1200" err="1"/>
                <a:t>dataID</a:t>
              </a:r>
              <a:r>
                <a:rPr lang="fi-FI" sz="1200"/>
                <a:t>)</a:t>
              </a:r>
            </a:p>
            <a:p>
              <a:r>
                <a:rPr lang="fi-FI" sz="1200"/>
                <a:t>Master </a:t>
              </a:r>
              <a:r>
                <a:rPr lang="fi-FI" sz="1200" err="1"/>
                <a:t>key</a:t>
              </a:r>
              <a:endParaRPr lang="fi-FI" sz="1200"/>
            </a:p>
            <a:p>
              <a:r>
                <a:rPr lang="fi-FI" sz="1200"/>
                <a:t>Private </a:t>
              </a:r>
              <a:r>
                <a:rPr lang="fi-FI" sz="1200" err="1"/>
                <a:t>key</a:t>
              </a:r>
              <a:r>
                <a:rPr lang="fi-FI" sz="1200"/>
                <a:t> (</a:t>
              </a:r>
              <a:r>
                <a:rPr lang="fi-FI" sz="1200" err="1"/>
                <a:t>encrypted</a:t>
              </a:r>
              <a:r>
                <a:rPr lang="fi-FI" sz="1200"/>
                <a:t> </a:t>
              </a:r>
              <a:r>
                <a:rPr lang="fi-FI" sz="1200" err="1"/>
                <a:t>by</a:t>
              </a:r>
              <a:r>
                <a:rPr lang="fi-FI" sz="1200"/>
                <a:t> </a:t>
              </a:r>
              <a:r>
                <a:rPr lang="fi-FI" sz="1200" err="1"/>
                <a:t>MyWallet</a:t>
              </a:r>
              <a:r>
                <a:rPr lang="fi-FI" sz="1200"/>
                <a:t> </a:t>
              </a:r>
              <a:r>
                <a:rPr lang="fi-FI" sz="1200" err="1"/>
                <a:t>key</a:t>
              </a:r>
              <a:r>
                <a:rPr lang="fi-FI" sz="1200"/>
                <a:t>)</a:t>
              </a:r>
            </a:p>
            <a:p>
              <a:r>
                <a:rPr lang="fi-FI" sz="1200"/>
                <a:t>Service </a:t>
              </a:r>
              <a:r>
                <a:rPr lang="fi-FI" sz="1200" err="1"/>
                <a:t>description</a:t>
              </a:r>
              <a:endParaRPr lang="fi-FI" sz="1200"/>
            </a:p>
            <a:p>
              <a:r>
                <a:rPr lang="fi-FI" sz="1200"/>
                <a:t>Data </a:t>
              </a:r>
              <a:r>
                <a:rPr lang="fi-FI" sz="1200" err="1"/>
                <a:t>description</a:t>
              </a:r>
              <a:endParaRPr lang="fi-FI" sz="1200"/>
            </a:p>
            <a:p>
              <a:r>
                <a:rPr lang="fi-FI" sz="1200"/>
                <a:t>Service </a:t>
              </a:r>
              <a:r>
                <a:rPr lang="fi-FI" sz="1200" err="1"/>
                <a:t>provider</a:t>
              </a:r>
              <a:endParaRPr lang="fi-FI" sz="1200"/>
            </a:p>
            <a:p>
              <a:r>
                <a:rPr lang="fi-FI" sz="1200"/>
                <a:t>Data </a:t>
              </a:r>
              <a:r>
                <a:rPr lang="fi-FI" sz="1200" err="1"/>
                <a:t>provider</a:t>
              </a:r>
              <a:endParaRPr lang="fi-FI" sz="1200"/>
            </a:p>
            <a:p>
              <a:r>
                <a:rPr lang="fi-FI" sz="1200"/>
                <a:t>Metadata</a:t>
              </a:r>
            </a:p>
            <a:p>
              <a:r>
                <a:rPr lang="fi-FI" sz="1200" err="1"/>
                <a:t>Other</a:t>
              </a:r>
              <a:endParaRPr lang="fi-FI" sz="1200"/>
            </a:p>
            <a:p>
              <a:endParaRPr lang="fi-FI" sz="1200"/>
            </a:p>
          </p:txBody>
        </p:sp>
      </p:grpSp>
    </p:spTree>
    <p:extLst>
      <p:ext uri="{BB962C8B-B14F-4D97-AF65-F5344CB8AC3E}">
        <p14:creationId xmlns:p14="http://schemas.microsoft.com/office/powerpoint/2010/main" val="598524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559CA5-62FB-484E-98D2-CB5C493DA5EE}"/>
              </a:ext>
            </a:extLst>
          </p:cNvPr>
          <p:cNvGraphicFramePr>
            <a:graphicFrameLocks noChangeAspect="1"/>
          </p:cNvGraphicFramePr>
          <p:nvPr>
            <p:custDataLst>
              <p:tags r:id="rId2"/>
            </p:custDataLst>
            <p:extLst>
              <p:ext uri="{D42A27DB-BD31-4B8C-83A1-F6EECF244321}">
                <p14:modId xmlns:p14="http://schemas.microsoft.com/office/powerpoint/2010/main" val="3499504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Slide" r:id="rId6" imgW="360" imgH="360" progId="TCLayout.ActiveDocument.1">
                  <p:embed/>
                </p:oleObj>
              </mc:Choice>
              <mc:Fallback>
                <p:oleObj name="think-cell Slide" r:id="rId6" imgW="360" imgH="360" progId="TCLayout.ActiveDocument.1">
                  <p:embed/>
                  <p:pic>
                    <p:nvPicPr>
                      <p:cNvPr id="4" name="Object 3" hidden="1">
                        <a:extLst>
                          <a:ext uri="{FF2B5EF4-FFF2-40B4-BE49-F238E27FC236}">
                            <a16:creationId xmlns:a16="http://schemas.microsoft.com/office/drawing/2014/main" id="{64559CA5-62FB-484E-98D2-CB5C493DA5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235CC3F-053E-41B0-A115-3CDD0A19186F}"/>
              </a:ext>
            </a:extLst>
          </p:cNvPr>
          <p:cNvSpPr/>
          <p:nvPr>
            <p:custDataLst>
              <p:tags r:id="rId3"/>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fi-FI" sz="2700" b="1" dirty="0">
              <a:latin typeface="Georgia" panose="02040502050405020303" pitchFamily="18" charset="0"/>
              <a:ea typeface="+mj-ea"/>
              <a:sym typeface="Georgia" panose="02040502050405020303" pitchFamily="18" charset="0"/>
            </a:endParaRPr>
          </a:p>
        </p:txBody>
      </p:sp>
      <p:sp>
        <p:nvSpPr>
          <p:cNvPr id="6" name="Otsikko 5">
            <a:extLst>
              <a:ext uri="{FF2B5EF4-FFF2-40B4-BE49-F238E27FC236}">
                <a16:creationId xmlns:a16="http://schemas.microsoft.com/office/drawing/2014/main" id="{8E539F9E-953D-4554-936F-A045C3866A14}"/>
              </a:ext>
            </a:extLst>
          </p:cNvPr>
          <p:cNvSpPr>
            <a:spLocks noGrp="1"/>
          </p:cNvSpPr>
          <p:nvPr>
            <p:ph type="title"/>
          </p:nvPr>
        </p:nvSpPr>
        <p:spPr/>
        <p:txBody>
          <a:bodyPr/>
          <a:lstStyle/>
          <a:p>
            <a:r>
              <a:rPr lang="fi-FI" sz="2700" b="1" dirty="0">
                <a:latin typeface="+mn-lt"/>
              </a:rPr>
              <a:t>Identity </a:t>
            </a:r>
            <a:r>
              <a:rPr lang="fi-FI" sz="2700" b="1" dirty="0" err="1">
                <a:latin typeface="+mn-lt"/>
              </a:rPr>
              <a:t>Wallet</a:t>
            </a:r>
            <a:r>
              <a:rPr lang="fi-FI" sz="2700" b="1" dirty="0">
                <a:latin typeface="+mn-lt"/>
              </a:rPr>
              <a:t>– </a:t>
            </a:r>
            <a:r>
              <a:rPr lang="fi-FI" sz="2700" b="1" dirty="0" err="1">
                <a:latin typeface="+mn-lt"/>
              </a:rPr>
              <a:t>questions</a:t>
            </a:r>
            <a:r>
              <a:rPr lang="fi-FI" sz="2700" b="1" dirty="0">
                <a:latin typeface="+mn-lt"/>
              </a:rPr>
              <a:t>?</a:t>
            </a:r>
            <a:endParaRPr lang="en-GB" sz="1500" b="1" dirty="0">
              <a:latin typeface="+mn-lt"/>
            </a:endParaRPr>
          </a:p>
        </p:txBody>
      </p:sp>
      <p:sp>
        <p:nvSpPr>
          <p:cNvPr id="3" name="Tekstin paikkamerkki 2">
            <a:extLst>
              <a:ext uri="{FF2B5EF4-FFF2-40B4-BE49-F238E27FC236}">
                <a16:creationId xmlns:a16="http://schemas.microsoft.com/office/drawing/2014/main" id="{8A303E47-952C-4681-B479-8D60BA15D4C7}"/>
              </a:ext>
            </a:extLst>
          </p:cNvPr>
          <p:cNvSpPr>
            <a:spLocks noGrp="1"/>
          </p:cNvSpPr>
          <p:nvPr>
            <p:ph idx="1"/>
          </p:nvPr>
        </p:nvSpPr>
        <p:spPr>
          <a:xfrm>
            <a:off x="467544" y="1203598"/>
            <a:ext cx="8347003" cy="3312368"/>
          </a:xfrm>
        </p:spPr>
        <p:txBody>
          <a:bodyPr/>
          <a:lstStyle/>
          <a:p>
            <a:pPr>
              <a:buFont typeface="Wingdings" panose="05000000000000000000" pitchFamily="2" charset="2"/>
              <a:buChar char="§"/>
            </a:pPr>
            <a:r>
              <a:rPr lang="fi-FI" sz="1500" dirty="0" err="1"/>
              <a:t>Do</a:t>
            </a:r>
            <a:r>
              <a:rPr lang="fi-FI" sz="1500" dirty="0"/>
              <a:t> </a:t>
            </a:r>
            <a:r>
              <a:rPr lang="fi-FI" sz="1500" dirty="0" err="1"/>
              <a:t>you</a:t>
            </a:r>
            <a:r>
              <a:rPr lang="fi-FI" sz="1500" dirty="0"/>
              <a:t> </a:t>
            </a:r>
            <a:r>
              <a:rPr lang="fi-FI" sz="1500" dirty="0" err="1"/>
              <a:t>see</a:t>
            </a:r>
            <a:r>
              <a:rPr lang="fi-FI" sz="1500" dirty="0"/>
              <a:t> </a:t>
            </a:r>
            <a:r>
              <a:rPr lang="fi-FI" sz="1500" dirty="0" err="1"/>
              <a:t>need</a:t>
            </a:r>
            <a:r>
              <a:rPr lang="fi-FI" sz="1500" dirty="0"/>
              <a:t> for </a:t>
            </a:r>
            <a:r>
              <a:rPr lang="fi-FI" sz="1500" dirty="0" err="1"/>
              <a:t>holistic</a:t>
            </a:r>
            <a:r>
              <a:rPr lang="fi-FI" sz="1500" dirty="0"/>
              <a:t> </a:t>
            </a:r>
            <a:r>
              <a:rPr lang="fi-FI" sz="1500" b="1" dirty="0"/>
              <a:t>Identity </a:t>
            </a:r>
            <a:r>
              <a:rPr lang="fi-FI" sz="1500" b="1" dirty="0" err="1"/>
              <a:t>Wallet</a:t>
            </a:r>
            <a:r>
              <a:rPr lang="fi-FI" sz="1500" dirty="0"/>
              <a:t>?</a:t>
            </a:r>
          </a:p>
          <a:p>
            <a:pPr>
              <a:buFont typeface="Wingdings" panose="05000000000000000000" pitchFamily="2" charset="2"/>
              <a:buChar char="§"/>
            </a:pPr>
            <a:endParaRPr lang="fi-FI" sz="1500" dirty="0"/>
          </a:p>
          <a:p>
            <a:pPr>
              <a:buFont typeface="Wingdings" panose="05000000000000000000" pitchFamily="2" charset="2"/>
              <a:buChar char="§"/>
            </a:pPr>
            <a:r>
              <a:rPr lang="fi-FI" sz="1500" dirty="0" err="1"/>
              <a:t>Do</a:t>
            </a:r>
            <a:r>
              <a:rPr lang="fi-FI" sz="1500" dirty="0"/>
              <a:t> </a:t>
            </a:r>
            <a:r>
              <a:rPr lang="fi-FI" sz="1500" dirty="0" err="1"/>
              <a:t>identity</a:t>
            </a:r>
            <a:r>
              <a:rPr lang="fi-FI" sz="1500" dirty="0"/>
              <a:t> </a:t>
            </a:r>
            <a:r>
              <a:rPr lang="fi-FI" sz="1500" dirty="0" err="1"/>
              <a:t>wallets</a:t>
            </a:r>
            <a:r>
              <a:rPr lang="fi-FI" sz="1500" dirty="0"/>
              <a:t> </a:t>
            </a:r>
            <a:r>
              <a:rPr lang="fi-FI" sz="1500" dirty="0" err="1"/>
              <a:t>exist</a:t>
            </a:r>
            <a:r>
              <a:rPr lang="fi-FI" sz="1500" dirty="0"/>
              <a:t> </a:t>
            </a:r>
            <a:r>
              <a:rPr lang="fi-FI" sz="1500" dirty="0" err="1"/>
              <a:t>already</a:t>
            </a:r>
            <a:r>
              <a:rPr lang="fi-FI" sz="1500" dirty="0"/>
              <a:t>? </a:t>
            </a:r>
            <a:r>
              <a:rPr lang="fi-FI" sz="1500" dirty="0" err="1"/>
              <a:t>What</a:t>
            </a:r>
            <a:r>
              <a:rPr lang="fi-FI" sz="1500" dirty="0"/>
              <a:t> </a:t>
            </a:r>
            <a:r>
              <a:rPr lang="fi-FI" sz="1500" dirty="0" err="1"/>
              <a:t>are</a:t>
            </a:r>
            <a:r>
              <a:rPr lang="fi-FI" sz="1500" dirty="0"/>
              <a:t> </a:t>
            </a:r>
            <a:r>
              <a:rPr lang="fi-FI" sz="1500" dirty="0" err="1"/>
              <a:t>they</a:t>
            </a:r>
            <a:r>
              <a:rPr lang="fi-FI" sz="1500" dirty="0"/>
              <a:t>?</a:t>
            </a:r>
          </a:p>
          <a:p>
            <a:pPr>
              <a:buFont typeface="Wingdings" panose="05000000000000000000" pitchFamily="2" charset="2"/>
              <a:buChar char="§"/>
            </a:pPr>
            <a:endParaRPr lang="fi-FI" sz="1500" dirty="0"/>
          </a:p>
          <a:p>
            <a:pPr>
              <a:buFont typeface="Wingdings" panose="05000000000000000000" pitchFamily="2" charset="2"/>
              <a:buChar char="§"/>
            </a:pPr>
            <a:r>
              <a:rPr lang="fi-FI" sz="1500" dirty="0" err="1"/>
              <a:t>Are</a:t>
            </a:r>
            <a:r>
              <a:rPr lang="fi-FI" sz="1500" dirty="0"/>
              <a:t> </a:t>
            </a:r>
            <a:r>
              <a:rPr lang="fi-FI" sz="1500" dirty="0" err="1"/>
              <a:t>there</a:t>
            </a:r>
            <a:r>
              <a:rPr lang="fi-FI" sz="1500" dirty="0"/>
              <a:t> </a:t>
            </a:r>
            <a:r>
              <a:rPr lang="fi-FI" sz="1500" dirty="0" err="1"/>
              <a:t>projects</a:t>
            </a:r>
            <a:r>
              <a:rPr lang="fi-FI" sz="1500" dirty="0"/>
              <a:t>, </a:t>
            </a:r>
            <a:r>
              <a:rPr lang="fi-FI" sz="1500" dirty="0" err="1"/>
              <a:t>which</a:t>
            </a:r>
            <a:r>
              <a:rPr lang="fi-FI" sz="1500" dirty="0"/>
              <a:t> </a:t>
            </a:r>
            <a:r>
              <a:rPr lang="fi-FI" sz="1500" dirty="0" err="1"/>
              <a:t>deals</a:t>
            </a:r>
            <a:r>
              <a:rPr lang="fi-FI" sz="1500" dirty="0"/>
              <a:t> </a:t>
            </a:r>
            <a:r>
              <a:rPr lang="fi-FI" sz="1500" dirty="0" err="1"/>
              <a:t>similar</a:t>
            </a:r>
            <a:r>
              <a:rPr lang="fi-FI" sz="1500" dirty="0"/>
              <a:t> </a:t>
            </a:r>
            <a:r>
              <a:rPr lang="fi-FI" sz="1500" dirty="0" err="1"/>
              <a:t>concept</a:t>
            </a:r>
            <a:r>
              <a:rPr lang="fi-FI" sz="1500" dirty="0"/>
              <a:t>? </a:t>
            </a:r>
            <a:r>
              <a:rPr lang="fi-FI" sz="1500" dirty="0" err="1"/>
              <a:t>What</a:t>
            </a:r>
            <a:r>
              <a:rPr lang="fi-FI" sz="1500" dirty="0"/>
              <a:t> </a:t>
            </a:r>
            <a:r>
              <a:rPr lang="fi-FI" sz="1500" dirty="0" err="1"/>
              <a:t>are</a:t>
            </a:r>
            <a:r>
              <a:rPr lang="fi-FI" sz="1500" dirty="0"/>
              <a:t> </a:t>
            </a:r>
            <a:r>
              <a:rPr lang="fi-FI" sz="1500" dirty="0" err="1"/>
              <a:t>they</a:t>
            </a:r>
            <a:r>
              <a:rPr lang="fi-FI" sz="1500" dirty="0"/>
              <a:t>?</a:t>
            </a:r>
          </a:p>
          <a:p>
            <a:pPr>
              <a:buFont typeface="Wingdings" panose="05000000000000000000" pitchFamily="2" charset="2"/>
              <a:buChar char="§"/>
            </a:pPr>
            <a:endParaRPr lang="fi-FI" sz="1500" dirty="0"/>
          </a:p>
          <a:p>
            <a:pPr>
              <a:buFont typeface="Wingdings" panose="05000000000000000000" pitchFamily="2" charset="2"/>
              <a:buChar char="§"/>
            </a:pPr>
            <a:r>
              <a:rPr lang="fi-FI" sz="1500" dirty="0" err="1"/>
              <a:t>Are</a:t>
            </a:r>
            <a:r>
              <a:rPr lang="fi-FI" sz="1500" dirty="0"/>
              <a:t> </a:t>
            </a:r>
            <a:r>
              <a:rPr lang="fi-FI" sz="1500" dirty="0" err="1"/>
              <a:t>you</a:t>
            </a:r>
            <a:r>
              <a:rPr lang="fi-FI" sz="1500" dirty="0"/>
              <a:t> </a:t>
            </a:r>
            <a:r>
              <a:rPr lang="fi-FI" sz="1500" dirty="0" err="1"/>
              <a:t>interested</a:t>
            </a:r>
            <a:r>
              <a:rPr lang="fi-FI" sz="1500" dirty="0"/>
              <a:t> in to </a:t>
            </a:r>
            <a:r>
              <a:rPr lang="fi-FI" sz="1500" dirty="0" err="1"/>
              <a:t>participate</a:t>
            </a:r>
            <a:r>
              <a:rPr lang="fi-FI" sz="1500" dirty="0"/>
              <a:t> </a:t>
            </a:r>
            <a:r>
              <a:rPr lang="fi-FI" sz="1500" dirty="0" err="1"/>
              <a:t>work</a:t>
            </a:r>
            <a:r>
              <a:rPr lang="fi-FI" sz="1500" dirty="0"/>
              <a:t> to </a:t>
            </a:r>
            <a:r>
              <a:rPr lang="fi-FI" sz="1500" dirty="0" err="1"/>
              <a:t>define</a:t>
            </a:r>
            <a:r>
              <a:rPr lang="fi-FI" sz="1500" dirty="0"/>
              <a:t> </a:t>
            </a:r>
            <a:r>
              <a:rPr lang="fi-FI" sz="1500" b="1" dirty="0"/>
              <a:t>Identity </a:t>
            </a:r>
            <a:r>
              <a:rPr lang="fi-FI" sz="1500" b="1" dirty="0" err="1"/>
              <a:t>Wallet</a:t>
            </a:r>
            <a:r>
              <a:rPr lang="fi-FI" sz="1500" dirty="0"/>
              <a:t>?</a:t>
            </a:r>
          </a:p>
          <a:p>
            <a:pPr marL="0" indent="0">
              <a:buNone/>
            </a:pPr>
            <a:endParaRPr lang="fi-FI" dirty="0"/>
          </a:p>
        </p:txBody>
      </p:sp>
    </p:spTree>
    <p:extLst>
      <p:ext uri="{BB962C8B-B14F-4D97-AF65-F5344CB8AC3E}">
        <p14:creationId xmlns:p14="http://schemas.microsoft.com/office/powerpoint/2010/main" val="2112229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ABD0111-0C1D-4E74-9614-7692B52B5825}"/>
              </a:ext>
            </a:extLst>
          </p:cNvPr>
          <p:cNvGraphicFramePr>
            <a:graphicFrameLocks noChangeAspect="1"/>
          </p:cNvGraphicFramePr>
          <p:nvPr>
            <p:custDataLst>
              <p:tags r:id="rId2"/>
            </p:custDataLst>
            <p:extLst>
              <p:ext uri="{D42A27DB-BD31-4B8C-83A1-F6EECF244321}">
                <p14:modId xmlns:p14="http://schemas.microsoft.com/office/powerpoint/2010/main" val="319119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Slide" r:id="rId5" imgW="360" imgH="360" progId="TCLayout.ActiveDocument.1">
                  <p:embed/>
                </p:oleObj>
              </mc:Choice>
              <mc:Fallback>
                <p:oleObj name="think-cell Slide" r:id="rId5" imgW="360" imgH="360" progId="TCLayout.ActiveDocument.1">
                  <p:embed/>
                  <p:pic>
                    <p:nvPicPr>
                      <p:cNvPr id="6" name="Object 5" hidden="1">
                        <a:extLst>
                          <a:ext uri="{FF2B5EF4-FFF2-40B4-BE49-F238E27FC236}">
                            <a16:creationId xmlns:a16="http://schemas.microsoft.com/office/drawing/2014/main" id="{4ABD0111-0C1D-4E74-9614-7692B52B58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F007A0B-1F17-433A-B85C-5DEF25B8A194}"/>
              </a:ext>
            </a:extLst>
          </p:cNvPr>
          <p:cNvSpPr/>
          <p:nvPr>
            <p:custDataLst>
              <p:tags r:id="rId3"/>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lnSpc>
                <a:spcPct val="90000"/>
              </a:lnSpc>
            </a:pPr>
            <a:endParaRPr lang="en-GB" sz="2400" dirty="0">
              <a:latin typeface="Arial Black" panose="020B0A04020102020204" pitchFamily="34" charset="0"/>
              <a:ea typeface="+mj-ea"/>
              <a:sym typeface="Arial Black" panose="020B0A04020102020204" pitchFamily="34" charset="0"/>
            </a:endParaRPr>
          </a:p>
        </p:txBody>
      </p:sp>
      <p:sp>
        <p:nvSpPr>
          <p:cNvPr id="2" name="Otsikko 1"/>
          <p:cNvSpPr>
            <a:spLocks noGrp="1"/>
          </p:cNvSpPr>
          <p:nvPr>
            <p:ph type="title"/>
          </p:nvPr>
        </p:nvSpPr>
        <p:spPr/>
        <p:txBody>
          <a:bodyPr/>
          <a:lstStyle/>
          <a:p>
            <a:r>
              <a:rPr lang="en-GB" dirty="0"/>
              <a:t>Wrap-up</a:t>
            </a:r>
          </a:p>
        </p:txBody>
      </p:sp>
      <p:sp>
        <p:nvSpPr>
          <p:cNvPr id="3" name="Tekstin paikkamerkki 2"/>
          <p:cNvSpPr>
            <a:spLocks noGrp="1"/>
          </p:cNvSpPr>
          <p:nvPr>
            <p:ph type="body" sz="quarter" idx="13"/>
          </p:nvPr>
        </p:nvSpPr>
        <p:spPr/>
        <p:txBody>
          <a:bodyPr/>
          <a:lstStyle/>
          <a:p>
            <a:endParaRPr lang="en-GB" dirty="0"/>
          </a:p>
        </p:txBody>
      </p:sp>
      <p:sp>
        <p:nvSpPr>
          <p:cNvPr id="4" name="Tekstin paikkamerkki 3"/>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1331358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ABD0111-0C1D-4E74-9614-7692B52B5825}"/>
              </a:ext>
            </a:extLst>
          </p:cNvPr>
          <p:cNvGraphicFramePr>
            <a:graphicFrameLocks noChangeAspect="1"/>
          </p:cNvGraphicFramePr>
          <p:nvPr>
            <p:custDataLst>
              <p:tags r:id="rId2"/>
            </p:custDataLst>
            <p:extLst>
              <p:ext uri="{D42A27DB-BD31-4B8C-83A1-F6EECF244321}">
                <p14:modId xmlns:p14="http://schemas.microsoft.com/office/powerpoint/2010/main" val="9462688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Slide" r:id="rId5" imgW="360" imgH="360" progId="TCLayout.ActiveDocument.1">
                  <p:embed/>
                </p:oleObj>
              </mc:Choice>
              <mc:Fallback>
                <p:oleObj name="think-cell Slide" r:id="rId5" imgW="360" imgH="360" progId="TCLayout.ActiveDocument.1">
                  <p:embed/>
                  <p:pic>
                    <p:nvPicPr>
                      <p:cNvPr id="6" name="Object 5" hidden="1">
                        <a:extLst>
                          <a:ext uri="{FF2B5EF4-FFF2-40B4-BE49-F238E27FC236}">
                            <a16:creationId xmlns:a16="http://schemas.microsoft.com/office/drawing/2014/main" id="{4ABD0111-0C1D-4E74-9614-7692B52B58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F007A0B-1F17-433A-B85C-5DEF25B8A194}"/>
              </a:ext>
            </a:extLst>
          </p:cNvPr>
          <p:cNvSpPr/>
          <p:nvPr>
            <p:custDataLst>
              <p:tags r:id="rId3"/>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lnSpc>
                <a:spcPct val="90000"/>
              </a:lnSpc>
            </a:pPr>
            <a:endParaRPr lang="en-GB" sz="2400" dirty="0">
              <a:latin typeface="Arial Black" panose="020B0A04020102020204" pitchFamily="34" charset="0"/>
              <a:ea typeface="+mj-ea"/>
              <a:sym typeface="Arial Black" panose="020B0A04020102020204" pitchFamily="34" charset="0"/>
            </a:endParaRPr>
          </a:p>
        </p:txBody>
      </p:sp>
      <p:sp>
        <p:nvSpPr>
          <p:cNvPr id="2" name="Otsikko 1"/>
          <p:cNvSpPr>
            <a:spLocks noGrp="1"/>
          </p:cNvSpPr>
          <p:nvPr>
            <p:ph type="title"/>
          </p:nvPr>
        </p:nvSpPr>
        <p:spPr/>
        <p:txBody>
          <a:bodyPr/>
          <a:lstStyle/>
          <a:p>
            <a:r>
              <a:rPr lang="en-GB" dirty="0"/>
              <a:t>Next steps and best way to get involved</a:t>
            </a:r>
          </a:p>
        </p:txBody>
      </p:sp>
      <p:sp>
        <p:nvSpPr>
          <p:cNvPr id="3" name="Tekstin paikkamerkki 2"/>
          <p:cNvSpPr>
            <a:spLocks noGrp="1"/>
          </p:cNvSpPr>
          <p:nvPr>
            <p:ph type="body" sz="quarter" idx="13"/>
          </p:nvPr>
        </p:nvSpPr>
        <p:spPr/>
        <p:txBody>
          <a:bodyPr/>
          <a:lstStyle/>
          <a:p>
            <a:endParaRPr lang="en-GB" dirty="0"/>
          </a:p>
        </p:txBody>
      </p:sp>
      <p:sp>
        <p:nvSpPr>
          <p:cNvPr id="4" name="Tekstin paikkamerkki 3"/>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440241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Ryhmitä 13"/>
          <p:cNvGrpSpPr/>
          <p:nvPr/>
        </p:nvGrpSpPr>
        <p:grpSpPr>
          <a:xfrm>
            <a:off x="111242" y="4443958"/>
            <a:ext cx="1937115" cy="579025"/>
            <a:chOff x="90570" y="6135631"/>
            <a:chExt cx="1937115" cy="579025"/>
          </a:xfrm>
        </p:grpSpPr>
        <p:sp>
          <p:nvSpPr>
            <p:cNvPr id="15" name="Suorakulmio 7"/>
            <p:cNvSpPr/>
            <p:nvPr/>
          </p:nvSpPr>
          <p:spPr>
            <a:xfrm>
              <a:off x="111776" y="6135631"/>
              <a:ext cx="1915909" cy="355995"/>
            </a:xfrm>
            <a:prstGeom prst="rect">
              <a:avLst/>
            </a:prstGeom>
          </p:spPr>
          <p:txBody>
            <a:bodyPr wrap="none">
              <a:spAutoFit/>
            </a:bodyPr>
            <a:lstStyle/>
            <a:p>
              <a:pPr>
                <a:lnSpc>
                  <a:spcPct val="150000"/>
                </a:lnSpc>
              </a:pPr>
              <a:r>
                <a:rPr lang="en-GB" sz="1300" dirty="0">
                  <a:latin typeface="+mn-lt"/>
                  <a:ea typeface="Arial Black" charset="0"/>
                  <a:cs typeface="Arial Black" charset="0"/>
                </a:rPr>
                <a:t>sitra.fi</a:t>
              </a:r>
              <a:r>
                <a:rPr lang="fi-FI" sz="1300" dirty="0">
                  <a:latin typeface="+mn-lt"/>
                  <a:ea typeface="Arial Black" charset="0"/>
                  <a:cs typeface="Arial Black" charset="0"/>
                </a:rPr>
                <a:t>  |  seuraavaerä.fi</a:t>
              </a:r>
            </a:p>
          </p:txBody>
        </p:sp>
        <p:sp>
          <p:nvSpPr>
            <p:cNvPr id="16" name="Suorakulmio 8"/>
            <p:cNvSpPr/>
            <p:nvPr/>
          </p:nvSpPr>
          <p:spPr>
            <a:xfrm>
              <a:off x="90570" y="6358661"/>
              <a:ext cx="1015021" cy="355995"/>
            </a:xfrm>
            <a:prstGeom prst="rect">
              <a:avLst/>
            </a:prstGeom>
          </p:spPr>
          <p:txBody>
            <a:bodyPr wrap="none">
              <a:spAutoFit/>
            </a:bodyPr>
            <a:lstStyle/>
            <a:p>
              <a:pPr>
                <a:lnSpc>
                  <a:spcPct val="150000"/>
                </a:lnSpc>
              </a:pPr>
              <a:r>
                <a:rPr lang="en-US" sz="1300" dirty="0">
                  <a:latin typeface="+mn-lt"/>
                  <a:ea typeface="Arial Black" charset="0"/>
                  <a:cs typeface="Arial Black" charset="0"/>
                </a:rPr>
                <a:t>@</a:t>
              </a:r>
              <a:r>
                <a:rPr lang="en-GB" sz="1300" dirty="0" err="1">
                  <a:latin typeface="+mn-lt"/>
                  <a:ea typeface="Arial Black" charset="0"/>
                  <a:cs typeface="Arial Black" charset="0"/>
                </a:rPr>
                <a:t>sitrafund</a:t>
              </a:r>
              <a:endParaRPr lang="en-GB" sz="1300" dirty="0">
                <a:latin typeface="+mn-lt"/>
                <a:ea typeface="Arial Black" charset="0"/>
                <a:cs typeface="Arial Black" charset="0"/>
              </a:endParaRPr>
            </a:p>
          </p:txBody>
        </p:sp>
        <p:pic>
          <p:nvPicPr>
            <p:cNvPr id="17"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96076" y="6552700"/>
              <a:ext cx="111600" cy="111601"/>
            </a:xfrm>
            <a:prstGeom prst="rect">
              <a:avLst/>
            </a:prstGeom>
          </p:spPr>
        </p:pic>
        <p:pic>
          <p:nvPicPr>
            <p:cNvPr id="1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24460" y="6552700"/>
              <a:ext cx="111600" cy="111601"/>
            </a:xfrm>
            <a:prstGeom prst="rect">
              <a:avLst/>
            </a:prstGeom>
          </p:spPr>
        </p:pic>
        <p:pic>
          <p:nvPicPr>
            <p:cNvPr id="19" name="Kuva 14">
              <a:hlinkClick r:id="rId4"/>
            </p:cNvPr>
            <p:cNvPicPr/>
            <p:nvPr/>
          </p:nvPicPr>
          <p:blipFill>
            <a:blip r:embed="rId5">
              <a:extLst>
                <a:ext uri="{28A0092B-C50C-407E-A947-70E740481C1C}">
                  <a14:useLocalDpi xmlns:a14="http://schemas.microsoft.com/office/drawing/2010/main"/>
                </a:ext>
              </a:extLst>
            </a:blip>
            <a:srcRect/>
            <a:stretch>
              <a:fillRect/>
            </a:stretch>
          </p:blipFill>
          <p:spPr bwMode="auto">
            <a:xfrm>
              <a:off x="1360660" y="6552700"/>
              <a:ext cx="111600" cy="111601"/>
            </a:xfrm>
            <a:prstGeom prst="rect">
              <a:avLst/>
            </a:prstGeom>
            <a:noFill/>
            <a:ln>
              <a:noFill/>
            </a:ln>
          </p:spPr>
        </p:pic>
        <p:pic>
          <p:nvPicPr>
            <p:cNvPr id="20" name="Kuva 15">
              <a:hlinkClick r:id="rId6"/>
            </p:cNvPr>
            <p:cNvPicPr/>
            <p:nvPr/>
          </p:nvPicPr>
          <p:blipFill>
            <a:blip r:embed="rId7">
              <a:extLst>
                <a:ext uri="{28A0092B-C50C-407E-A947-70E740481C1C}">
                  <a14:useLocalDpi xmlns:a14="http://schemas.microsoft.com/office/drawing/2010/main"/>
                </a:ext>
              </a:extLst>
            </a:blip>
            <a:srcRect/>
            <a:stretch>
              <a:fillRect/>
            </a:stretch>
          </p:blipFill>
          <p:spPr bwMode="auto">
            <a:xfrm>
              <a:off x="1682192" y="6552700"/>
              <a:ext cx="122760" cy="111601"/>
            </a:xfrm>
            <a:prstGeom prst="rect">
              <a:avLst/>
            </a:prstGeom>
            <a:noFill/>
            <a:ln>
              <a:noFill/>
            </a:ln>
          </p:spPr>
        </p:pic>
        <p:pic>
          <p:nvPicPr>
            <p:cNvPr id="21" name="Kuva 16">
              <a:hlinkClick r:id="rId8"/>
            </p:cNvPr>
            <p:cNvPicPr preferRelativeResize="0"/>
            <p:nvPr/>
          </p:nvPicPr>
          <p:blipFill>
            <a:blip r:embed="rId9">
              <a:extLst>
                <a:ext uri="{28A0092B-C50C-407E-A947-70E740481C1C}">
                  <a14:useLocalDpi xmlns:a14="http://schemas.microsoft.com/office/drawing/2010/main"/>
                </a:ext>
              </a:extLst>
            </a:blip>
            <a:srcRect/>
            <a:stretch>
              <a:fillRect/>
            </a:stretch>
          </p:blipFill>
          <p:spPr bwMode="auto">
            <a:xfrm>
              <a:off x="1492952" y="6552700"/>
              <a:ext cx="169200" cy="111601"/>
            </a:xfrm>
            <a:prstGeom prst="rect">
              <a:avLst/>
            </a:prstGeom>
            <a:noFill/>
            <a:ln>
              <a:noFill/>
            </a:ln>
          </p:spPr>
        </p:pic>
        <p:pic>
          <p:nvPicPr>
            <p:cNvPr id="22" name="Kuva 11">
              <a:hlinkClick r:id="rId10"/>
            </p:cNvPr>
            <p:cNvPicPr/>
            <p:nvPr/>
          </p:nvPicPr>
          <p:blipFill>
            <a:blip r:embed="rId11">
              <a:extLst>
                <a:ext uri="{28A0092B-C50C-407E-A947-70E740481C1C}">
                  <a14:useLocalDpi xmlns:a14="http://schemas.microsoft.com/office/drawing/2010/main"/>
                </a:ext>
              </a:extLst>
            </a:blip>
            <a:srcRect/>
            <a:stretch>
              <a:fillRect/>
            </a:stretch>
          </p:blipFill>
          <p:spPr bwMode="auto">
            <a:xfrm>
              <a:off x="1816156" y="6552700"/>
              <a:ext cx="111600" cy="111601"/>
            </a:xfrm>
            <a:prstGeom prst="rect">
              <a:avLst/>
            </a:prstGeom>
            <a:noFill/>
            <a:ln>
              <a:noFill/>
            </a:ln>
          </p:spPr>
        </p:pic>
      </p:grpSp>
      <p:pic>
        <p:nvPicPr>
          <p:cNvPr id="13" name="Picture 1"/>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549426" y="555526"/>
            <a:ext cx="4032448" cy="4032448"/>
          </a:xfrm>
          <a:prstGeom prst="rect">
            <a:avLst/>
          </a:prstGeom>
        </p:spPr>
      </p:pic>
      <p:pic>
        <p:nvPicPr>
          <p:cNvPr id="2" name="Picture 1"/>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724128" y="3018216"/>
            <a:ext cx="1410087" cy="2125283"/>
          </a:xfrm>
          <a:prstGeom prst="rect">
            <a:avLst/>
          </a:prstGeom>
        </p:spPr>
      </p:pic>
    </p:spTree>
    <p:extLst>
      <p:ext uri="{BB962C8B-B14F-4D97-AF65-F5344CB8AC3E}">
        <p14:creationId xmlns:p14="http://schemas.microsoft.com/office/powerpoint/2010/main" val="1910785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AEC5084-7F2C-4F2A-8BD0-8F2A3521A1A3}"/>
              </a:ext>
            </a:extLst>
          </p:cNvPr>
          <p:cNvGraphicFramePr>
            <a:graphicFrameLocks noChangeAspect="1"/>
          </p:cNvGraphicFramePr>
          <p:nvPr>
            <p:custDataLst>
              <p:tags r:id="rId2"/>
            </p:custDataLs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5122" name="think-cell Slide" r:id="rId5" imgW="360" imgH="360" progId="TCLayout.ActiveDocument.1">
                  <p:embed/>
                </p:oleObj>
              </mc:Choice>
              <mc:Fallback>
                <p:oleObj name="think-cell Slide" r:id="rId5" imgW="360" imgH="360" progId="TCLayout.ActiveDocument.1">
                  <p:embed/>
                  <p:pic>
                    <p:nvPicPr>
                      <p:cNvPr id="3" name="Object 2" hidden="1">
                        <a:extLst>
                          <a:ext uri="{FF2B5EF4-FFF2-40B4-BE49-F238E27FC236}">
                            <a16:creationId xmlns:a16="http://schemas.microsoft.com/office/drawing/2014/main" id="{CAEC5084-7F2C-4F2A-8BD0-8F2A3521A1A3}"/>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33677B8-402D-463B-BED7-0C664942803A}"/>
              </a:ext>
            </a:extLst>
          </p:cNvPr>
          <p:cNvSpPr/>
          <p:nvPr>
            <p:custDataLst>
              <p:tags r:id="rId3"/>
            </p:custDataLst>
          </p:nvPr>
        </p:nvSpPr>
        <p:spPr>
          <a:xfrm>
            <a:off x="0" y="0"/>
            <a:ext cx="119063" cy="1190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en-GB" sz="2400" dirty="0">
              <a:latin typeface="Arial Black" panose="020B0A04020102020204" pitchFamily="34" charset="0"/>
              <a:ea typeface="+mj-ea"/>
              <a:sym typeface="Arial Black" panose="020B0A04020102020204" pitchFamily="34" charset="0"/>
            </a:endParaRPr>
          </a:p>
        </p:txBody>
      </p:sp>
      <p:sp>
        <p:nvSpPr>
          <p:cNvPr id="9" name="Tekstin paikkamerkki 4">
            <a:extLst>
              <a:ext uri="{FF2B5EF4-FFF2-40B4-BE49-F238E27FC236}">
                <a16:creationId xmlns:a16="http://schemas.microsoft.com/office/drawing/2014/main" id="{FC844A76-0C74-46E6-9CD2-22D2564B5637}"/>
              </a:ext>
            </a:extLst>
          </p:cNvPr>
          <p:cNvSpPr>
            <a:spLocks noGrp="1"/>
          </p:cNvSpPr>
          <p:nvPr>
            <p:ph type="body" sz="quarter" idx="20"/>
          </p:nvPr>
        </p:nvSpPr>
        <p:spPr>
          <a:xfrm>
            <a:off x="1259633" y="1563639"/>
            <a:ext cx="7056784" cy="2081213"/>
          </a:xfrm>
        </p:spPr>
        <p:txBody>
          <a:bodyPr/>
          <a:lstStyle/>
          <a:p>
            <a:pPr marL="0" indent="0">
              <a:buNone/>
            </a:pPr>
            <a:r>
              <a:rPr lang="en-GB" sz="2000">
                <a:latin typeface="Georgia" charset="0"/>
              </a:rPr>
              <a:t>Establish key principles, rules &amp; guidelines for human-driven Data exchange Platform. Build awareness and engage people across Europe</a:t>
            </a:r>
          </a:p>
          <a:p>
            <a:pPr marL="0" indent="0">
              <a:buNone/>
            </a:pPr>
            <a:endParaRPr lang="en-GB"/>
          </a:p>
          <a:p>
            <a:pPr marL="0" indent="0">
              <a:buNone/>
            </a:pPr>
            <a:r>
              <a:rPr lang="en-GB" sz="2000">
                <a:latin typeface="Georgia" charset="0"/>
              </a:rPr>
              <a:t>Test, develop and scale Platform to multiple industries and EU countries. Ensure interoperability through technology Proof-of-Concepts</a:t>
            </a:r>
            <a:r>
              <a:rPr lang="en-GB"/>
              <a:t> </a:t>
            </a:r>
            <a:r>
              <a:rPr lang="en-GB" sz="1000" spc="300">
                <a:latin typeface="Arial" charset="0"/>
                <a:cs typeface="Arial" charset="0"/>
              </a:rPr>
              <a:t>[IHAN® APPROVED]</a:t>
            </a:r>
          </a:p>
          <a:p>
            <a:pPr marL="0" indent="0">
              <a:buNone/>
            </a:pPr>
            <a:endParaRPr lang="en-GB"/>
          </a:p>
          <a:p>
            <a:pPr marL="0" indent="0">
              <a:buNone/>
            </a:pPr>
            <a:r>
              <a:rPr lang="en-GB" sz="2000">
                <a:latin typeface="Georgia" charset="0"/>
              </a:rPr>
              <a:t>Branding. Develop common Roadmap for fair Data exchange Method. Build Common Governance Model </a:t>
            </a:r>
            <a:r>
              <a:rPr lang="en-GB" sz="1000" spc="300">
                <a:latin typeface="Arial" charset="0"/>
                <a:cs typeface="Arial" charset="0"/>
              </a:rPr>
              <a:t>[IHAN® APPROVED]</a:t>
            </a:r>
          </a:p>
        </p:txBody>
      </p:sp>
      <p:sp>
        <p:nvSpPr>
          <p:cNvPr id="13" name="Otsikko 12">
            <a:extLst>
              <a:ext uri="{FF2B5EF4-FFF2-40B4-BE49-F238E27FC236}">
                <a16:creationId xmlns:a16="http://schemas.microsoft.com/office/drawing/2014/main" id="{BC78C19A-E7F9-4C95-8813-18EE1613A5FC}"/>
              </a:ext>
            </a:extLst>
          </p:cNvPr>
          <p:cNvSpPr>
            <a:spLocks noGrp="1"/>
          </p:cNvSpPr>
          <p:nvPr>
            <p:ph type="title"/>
          </p:nvPr>
        </p:nvSpPr>
        <p:spPr/>
        <p:txBody>
          <a:bodyPr/>
          <a:lstStyle/>
          <a:p>
            <a:r>
              <a:rPr lang="fi-FI" dirty="0">
                <a:solidFill>
                  <a:srgbClr val="83CF3A"/>
                </a:solidFill>
              </a:rPr>
              <a:t>IHAN</a:t>
            </a:r>
            <a:r>
              <a:rPr lang="fi-FI" baseline="30000" dirty="0"/>
              <a:t>® </a:t>
            </a:r>
            <a:r>
              <a:rPr lang="en-GB" dirty="0"/>
              <a:t>in nutshell</a:t>
            </a:r>
          </a:p>
        </p:txBody>
      </p:sp>
      <p:sp>
        <p:nvSpPr>
          <p:cNvPr id="14" name="Oval 4">
            <a:extLst>
              <a:ext uri="{FF2B5EF4-FFF2-40B4-BE49-F238E27FC236}">
                <a16:creationId xmlns:a16="http://schemas.microsoft.com/office/drawing/2014/main" id="{DDA0E39E-E560-44D3-86FA-9E4A5C01D0CD}"/>
              </a:ext>
            </a:extLst>
          </p:cNvPr>
          <p:cNvSpPr/>
          <p:nvPr/>
        </p:nvSpPr>
        <p:spPr>
          <a:xfrm>
            <a:off x="827584" y="1995686"/>
            <a:ext cx="216024" cy="216024"/>
          </a:xfrm>
          <a:prstGeom prst="ellipse">
            <a:avLst/>
          </a:prstGeom>
          <a:solidFill>
            <a:srgbClr val="83CF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Oval 5">
            <a:extLst>
              <a:ext uri="{FF2B5EF4-FFF2-40B4-BE49-F238E27FC236}">
                <a16:creationId xmlns:a16="http://schemas.microsoft.com/office/drawing/2014/main" id="{DF16D16F-ECBF-4777-BAD0-2D40C993D7A2}"/>
              </a:ext>
            </a:extLst>
          </p:cNvPr>
          <p:cNvSpPr/>
          <p:nvPr/>
        </p:nvSpPr>
        <p:spPr>
          <a:xfrm>
            <a:off x="827584" y="2931790"/>
            <a:ext cx="216024" cy="216024"/>
          </a:xfrm>
          <a:prstGeom prst="ellipse">
            <a:avLst/>
          </a:prstGeom>
          <a:solidFill>
            <a:srgbClr val="83CF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6">
            <a:extLst>
              <a:ext uri="{FF2B5EF4-FFF2-40B4-BE49-F238E27FC236}">
                <a16:creationId xmlns:a16="http://schemas.microsoft.com/office/drawing/2014/main" id="{957E41B9-C525-42D7-93B8-4EEBBF13A84E}"/>
              </a:ext>
            </a:extLst>
          </p:cNvPr>
          <p:cNvSpPr/>
          <p:nvPr/>
        </p:nvSpPr>
        <p:spPr>
          <a:xfrm>
            <a:off x="827584" y="4011910"/>
            <a:ext cx="216024" cy="216024"/>
          </a:xfrm>
          <a:prstGeom prst="ellipse">
            <a:avLst/>
          </a:prstGeom>
          <a:solidFill>
            <a:srgbClr val="83CF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8622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4F754684-9FD3-4FBC-8F62-77E8B98A3E81}"/>
              </a:ext>
            </a:extLst>
          </p:cNvPr>
          <p:cNvGraphicFramePr>
            <a:graphicFrameLocks noChangeAspect="1"/>
          </p:cNvGraphicFramePr>
          <p:nvPr>
            <p:custDataLst>
              <p:tags r:id="rId2"/>
            </p:custDataLs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6146" name="think-cell Slide" r:id="rId4" imgW="360" imgH="360" progId="TCLayout.ActiveDocument.1">
                  <p:embed/>
                </p:oleObj>
              </mc:Choice>
              <mc:Fallback>
                <p:oleObj name="think-cell Slide" r:id="rId4" imgW="360" imgH="360" progId="TCLayout.ActiveDocument.1">
                  <p:embed/>
                  <p:pic>
                    <p:nvPicPr>
                      <p:cNvPr id="24" name="Object 23" hidden="1">
                        <a:extLst>
                          <a:ext uri="{FF2B5EF4-FFF2-40B4-BE49-F238E27FC236}">
                            <a16:creationId xmlns:a16="http://schemas.microsoft.com/office/drawing/2014/main" id="{4F754684-9FD3-4FBC-8F62-77E8B98A3E81}"/>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3" name="Tekstiruutu 2"/>
          <p:cNvSpPr txBox="1"/>
          <p:nvPr/>
        </p:nvSpPr>
        <p:spPr>
          <a:xfrm>
            <a:off x="218285" y="298378"/>
            <a:ext cx="4826193" cy="584775"/>
          </a:xfrm>
          <a:prstGeom prst="rect">
            <a:avLst/>
          </a:prstGeom>
          <a:noFill/>
        </p:spPr>
        <p:txBody>
          <a:bodyPr wrap="none" rtlCol="0">
            <a:spAutoFit/>
          </a:bodyPr>
          <a:lstStyle/>
          <a:p>
            <a:pPr defTabSz="685783">
              <a:defRPr/>
            </a:pPr>
            <a:r>
              <a:rPr lang="fi-FI" sz="3200" b="1" dirty="0">
                <a:solidFill>
                  <a:srgbClr val="000000"/>
                </a:solidFill>
                <a:latin typeface="Arial Black" panose="020B0A04020102020204" pitchFamily="34" charset="0"/>
              </a:rPr>
              <a:t>IHAN</a:t>
            </a:r>
            <a:r>
              <a:rPr lang="fi-FI" sz="3200" b="1" baseline="30000" dirty="0">
                <a:solidFill>
                  <a:srgbClr val="000000"/>
                </a:solidFill>
                <a:latin typeface="Arial Black" panose="020B0A04020102020204" pitchFamily="34" charset="0"/>
              </a:rPr>
              <a:t>® </a:t>
            </a:r>
            <a:r>
              <a:rPr lang="fi-FI" sz="3200" b="1" dirty="0">
                <a:solidFill>
                  <a:srgbClr val="000000"/>
                </a:solidFill>
                <a:latin typeface="Arial Black" panose="020B0A04020102020204" pitchFamily="34" charset="0"/>
              </a:rPr>
              <a:t>- </a:t>
            </a:r>
            <a:r>
              <a:rPr lang="fi-FI" sz="3200" b="1" dirty="0" err="1">
                <a:solidFill>
                  <a:srgbClr val="000000"/>
                </a:solidFill>
                <a:latin typeface="Arial Black" panose="020B0A04020102020204" pitchFamily="34" charset="0"/>
              </a:rPr>
              <a:t>how</a:t>
            </a:r>
            <a:r>
              <a:rPr lang="fi-FI" sz="3200" b="1" dirty="0">
                <a:solidFill>
                  <a:srgbClr val="000000"/>
                </a:solidFill>
                <a:latin typeface="Arial Black" panose="020B0A04020102020204" pitchFamily="34" charset="0"/>
              </a:rPr>
              <a:t> it </a:t>
            </a:r>
            <a:r>
              <a:rPr lang="fi-FI" sz="3200" b="1" dirty="0" err="1">
                <a:solidFill>
                  <a:srgbClr val="000000"/>
                </a:solidFill>
                <a:latin typeface="Arial Black" panose="020B0A04020102020204" pitchFamily="34" charset="0"/>
              </a:rPr>
              <a:t>works</a:t>
            </a:r>
            <a:endParaRPr lang="en-GB" sz="3200" b="1" dirty="0">
              <a:solidFill>
                <a:srgbClr val="000000"/>
              </a:solidFill>
              <a:latin typeface="Arial Black" panose="020B0A04020102020204" pitchFamily="34" charset="0"/>
            </a:endParaRPr>
          </a:p>
        </p:txBody>
      </p:sp>
      <p:sp>
        <p:nvSpPr>
          <p:cNvPr id="5" name="Tekstiruutu 4"/>
          <p:cNvSpPr txBox="1"/>
          <p:nvPr/>
        </p:nvSpPr>
        <p:spPr>
          <a:xfrm>
            <a:off x="3001549" y="1848433"/>
            <a:ext cx="787075" cy="369332"/>
          </a:xfrm>
          <a:prstGeom prst="rect">
            <a:avLst/>
          </a:prstGeom>
          <a:noFill/>
        </p:spPr>
        <p:txBody>
          <a:bodyPr wrap="none" lIns="0" tIns="0" rIns="0" bIns="0" rtlCol="0">
            <a:spAutoFit/>
          </a:bodyPr>
          <a:lstStyle/>
          <a:p>
            <a:pPr algn="ctr" defTabSz="685783">
              <a:defRPr/>
            </a:pPr>
            <a:r>
              <a:rPr lang="fi-FI" sz="1200" b="1" dirty="0" err="1">
                <a:solidFill>
                  <a:schemeClr val="accent3"/>
                </a:solidFill>
                <a:latin typeface="+mj-lt"/>
              </a:rPr>
              <a:t>End</a:t>
            </a:r>
            <a:r>
              <a:rPr lang="fi-FI" sz="1200" b="1" dirty="0">
                <a:solidFill>
                  <a:schemeClr val="accent3"/>
                </a:solidFill>
                <a:latin typeface="+mj-lt"/>
              </a:rPr>
              <a:t> </a:t>
            </a:r>
            <a:r>
              <a:rPr lang="fi-FI" sz="1200" b="1" dirty="0" err="1">
                <a:solidFill>
                  <a:schemeClr val="accent3"/>
                </a:solidFill>
                <a:latin typeface="+mj-lt"/>
              </a:rPr>
              <a:t>user-</a:t>
            </a:r>
            <a:br>
              <a:rPr lang="fi-FI" sz="1200" b="1" dirty="0">
                <a:solidFill>
                  <a:schemeClr val="accent3"/>
                </a:solidFill>
                <a:latin typeface="+mj-lt"/>
              </a:rPr>
            </a:br>
            <a:r>
              <a:rPr lang="fi-FI" sz="1200" b="1" dirty="0">
                <a:solidFill>
                  <a:schemeClr val="accent3"/>
                </a:solidFill>
                <a:latin typeface="+mj-lt"/>
              </a:rPr>
              <a:t>Service</a:t>
            </a:r>
            <a:endParaRPr lang="en-GB" sz="1200" b="1" dirty="0">
              <a:solidFill>
                <a:schemeClr val="accent3"/>
              </a:solidFill>
              <a:latin typeface="+mj-lt"/>
            </a:endParaRPr>
          </a:p>
        </p:txBody>
      </p:sp>
      <p:sp>
        <p:nvSpPr>
          <p:cNvPr id="35" name="Tekstiruutu 34"/>
          <p:cNvSpPr txBox="1"/>
          <p:nvPr/>
        </p:nvSpPr>
        <p:spPr>
          <a:xfrm>
            <a:off x="6122024" y="1705151"/>
            <a:ext cx="517433" cy="153888"/>
          </a:xfrm>
          <a:prstGeom prst="rect">
            <a:avLst/>
          </a:prstGeom>
          <a:solidFill>
            <a:schemeClr val="bg1"/>
          </a:solidFill>
          <a:ln>
            <a:noFill/>
          </a:ln>
        </p:spPr>
        <p:txBody>
          <a:bodyPr wrap="square" lIns="0" tIns="0" rIns="0" bIns="0" rtlCol="0">
            <a:spAutoFit/>
          </a:bodyPr>
          <a:lstStyle/>
          <a:p>
            <a:pPr algn="ctr" defTabSz="685783">
              <a:defRPr/>
            </a:pPr>
            <a:r>
              <a:rPr lang="fi-FI" sz="1000" b="1">
                <a:solidFill>
                  <a:schemeClr val="accent3"/>
                </a:solidFill>
                <a:latin typeface="+mj-lt"/>
              </a:rPr>
              <a:t>Data</a:t>
            </a:r>
          </a:p>
        </p:txBody>
      </p:sp>
      <p:sp>
        <p:nvSpPr>
          <p:cNvPr id="36" name="Pyöristetty suorakulmio 17"/>
          <p:cNvSpPr/>
          <p:nvPr/>
        </p:nvSpPr>
        <p:spPr>
          <a:xfrm>
            <a:off x="3893823" y="1399776"/>
            <a:ext cx="1890000" cy="265816"/>
          </a:xfrm>
          <a:prstGeom prst="roundRect">
            <a:avLst>
              <a:gd name="adj" fmla="val 0"/>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defRPr/>
            </a:pPr>
            <a:r>
              <a:rPr lang="fi-FI" sz="1200" b="1" dirty="0">
                <a:solidFill>
                  <a:schemeClr val="bg1"/>
                </a:solidFill>
                <a:latin typeface="Arial Black" charset="0"/>
              </a:rPr>
              <a:t>Service </a:t>
            </a:r>
            <a:r>
              <a:rPr lang="fi-FI" sz="1200" b="1" dirty="0" err="1">
                <a:solidFill>
                  <a:schemeClr val="bg1"/>
                </a:solidFill>
                <a:latin typeface="Arial Black" charset="0"/>
              </a:rPr>
              <a:t>provider</a:t>
            </a:r>
            <a:endParaRPr lang="en-GB" sz="1200" b="1" dirty="0">
              <a:solidFill>
                <a:schemeClr val="bg1"/>
              </a:solidFill>
              <a:latin typeface="Arial Black" charset="0"/>
              <a:ea typeface="Arial Black" charset="0"/>
              <a:cs typeface="Arial Black" charset="0"/>
            </a:endParaRPr>
          </a:p>
        </p:txBody>
      </p:sp>
      <p:cxnSp>
        <p:nvCxnSpPr>
          <p:cNvPr id="44" name="Suora nuoliyhdysviiva 13"/>
          <p:cNvCxnSpPr/>
          <p:nvPr/>
        </p:nvCxnSpPr>
        <p:spPr>
          <a:xfrm flipH="1">
            <a:off x="2904824" y="2264394"/>
            <a:ext cx="936104" cy="0"/>
          </a:xfrm>
          <a:prstGeom prst="straightConnector1">
            <a:avLst/>
          </a:prstGeom>
          <a:ln w="2857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uora nuoliyhdysviiva 13"/>
          <p:cNvCxnSpPr/>
          <p:nvPr/>
        </p:nvCxnSpPr>
        <p:spPr>
          <a:xfrm flipH="1">
            <a:off x="6202496" y="2238301"/>
            <a:ext cx="356491" cy="0"/>
          </a:xfrm>
          <a:prstGeom prst="straightConnector1">
            <a:avLst/>
          </a:prstGeom>
          <a:ln w="2857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3893823" y="1393572"/>
            <a:ext cx="1890000" cy="1161000"/>
          </a:xfrm>
          <a:prstGeom prst="rect">
            <a:avLst/>
          </a:prstGeom>
          <a:noFill/>
          <a:ln w="63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a:solidFill>
                <a:srgbClr val="FFFFFF"/>
              </a:solidFill>
              <a:latin typeface="Georgia"/>
            </a:endParaRPr>
          </a:p>
        </p:txBody>
      </p:sp>
      <p:cxnSp>
        <p:nvCxnSpPr>
          <p:cNvPr id="33" name="Suora nuoliyhdysviiva 13">
            <a:extLst>
              <a:ext uri="{FF2B5EF4-FFF2-40B4-BE49-F238E27FC236}">
                <a16:creationId xmlns:a16="http://schemas.microsoft.com/office/drawing/2014/main" id="{15D2126A-8570-410E-9753-939AEC945D01}"/>
              </a:ext>
            </a:extLst>
          </p:cNvPr>
          <p:cNvCxnSpPr/>
          <p:nvPr/>
        </p:nvCxnSpPr>
        <p:spPr>
          <a:xfrm flipH="1">
            <a:off x="6202496" y="2477607"/>
            <a:ext cx="356491" cy="0"/>
          </a:xfrm>
          <a:prstGeom prst="straightConnector1">
            <a:avLst/>
          </a:prstGeom>
          <a:ln w="2857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uora nuoliyhdysviiva 13">
            <a:extLst>
              <a:ext uri="{FF2B5EF4-FFF2-40B4-BE49-F238E27FC236}">
                <a16:creationId xmlns:a16="http://schemas.microsoft.com/office/drawing/2014/main" id="{717676BC-4834-433A-BCD3-0D3DDD8C0558}"/>
              </a:ext>
            </a:extLst>
          </p:cNvPr>
          <p:cNvCxnSpPr/>
          <p:nvPr/>
        </p:nvCxnSpPr>
        <p:spPr>
          <a:xfrm flipH="1">
            <a:off x="6202496" y="1978812"/>
            <a:ext cx="356491" cy="0"/>
          </a:xfrm>
          <a:prstGeom prst="straightConnector1">
            <a:avLst/>
          </a:prstGeom>
          <a:ln w="2857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9E09FC8A-BB16-41A5-A651-8117387DFDD3}"/>
              </a:ext>
            </a:extLst>
          </p:cNvPr>
          <p:cNvGrpSpPr/>
          <p:nvPr/>
        </p:nvGrpSpPr>
        <p:grpSpPr>
          <a:xfrm>
            <a:off x="4269550" y="1932701"/>
            <a:ext cx="1256168" cy="399096"/>
            <a:chOff x="3859411" y="1908886"/>
            <a:chExt cx="3030405" cy="962788"/>
          </a:xfrm>
          <a:solidFill>
            <a:schemeClr val="accent3"/>
          </a:solidFill>
        </p:grpSpPr>
        <p:pic>
          <p:nvPicPr>
            <p:cNvPr id="6" name="Graphic 5" descr="Calculator">
              <a:extLst>
                <a:ext uri="{FF2B5EF4-FFF2-40B4-BE49-F238E27FC236}">
                  <a16:creationId xmlns:a16="http://schemas.microsoft.com/office/drawing/2014/main" id="{9616EF84-0C3C-4DBE-AEA7-3B3254E0B4B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16159" y="1908886"/>
              <a:ext cx="914400" cy="914400"/>
            </a:xfrm>
            <a:prstGeom prst="rect">
              <a:avLst/>
            </a:prstGeom>
          </p:spPr>
        </p:pic>
        <p:pic>
          <p:nvPicPr>
            <p:cNvPr id="10" name="Graphic 9" descr="Gears">
              <a:extLst>
                <a:ext uri="{FF2B5EF4-FFF2-40B4-BE49-F238E27FC236}">
                  <a16:creationId xmlns:a16="http://schemas.microsoft.com/office/drawing/2014/main" id="{781F9DAB-2D07-4F35-9572-2A47D58C643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59411" y="1925972"/>
              <a:ext cx="914400" cy="914400"/>
            </a:xfrm>
            <a:prstGeom prst="rect">
              <a:avLst/>
            </a:prstGeom>
          </p:spPr>
        </p:pic>
        <p:pic>
          <p:nvPicPr>
            <p:cNvPr id="12" name="Graphic 11" descr="Coins">
              <a:extLst>
                <a:ext uri="{FF2B5EF4-FFF2-40B4-BE49-F238E27FC236}">
                  <a16:creationId xmlns:a16="http://schemas.microsoft.com/office/drawing/2014/main" id="{5AC56D5E-4A62-47F8-8B95-92BABD756C8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75416" y="1957274"/>
              <a:ext cx="914400" cy="914400"/>
            </a:xfrm>
            <a:prstGeom prst="rect">
              <a:avLst/>
            </a:prstGeom>
          </p:spPr>
        </p:pic>
      </p:grpSp>
      <p:pic>
        <p:nvPicPr>
          <p:cNvPr id="4" name="Graphic 3" descr="Bank">
            <a:extLst>
              <a:ext uri="{FF2B5EF4-FFF2-40B4-BE49-F238E27FC236}">
                <a16:creationId xmlns:a16="http://schemas.microsoft.com/office/drawing/2014/main" id="{EB59B02A-1315-43DC-B08B-E2CCC51EB55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24257" y="2225589"/>
            <a:ext cx="210059" cy="266356"/>
          </a:xfrm>
          <a:prstGeom prst="rect">
            <a:avLst/>
          </a:prstGeom>
        </p:spPr>
      </p:pic>
      <p:pic>
        <p:nvPicPr>
          <p:cNvPr id="9" name="Graphic 8" descr="Safe">
            <a:extLst>
              <a:ext uri="{FF2B5EF4-FFF2-40B4-BE49-F238E27FC236}">
                <a16:creationId xmlns:a16="http://schemas.microsoft.com/office/drawing/2014/main" id="{9B7E5219-BF65-4D0B-AC18-5760C3CC5CE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53182" y="1990981"/>
            <a:ext cx="210059" cy="266356"/>
          </a:xfrm>
          <a:prstGeom prst="rect">
            <a:avLst/>
          </a:prstGeom>
        </p:spPr>
      </p:pic>
      <p:pic>
        <p:nvPicPr>
          <p:cNvPr id="13" name="Graphic 12" descr="DNA">
            <a:extLst>
              <a:ext uri="{FF2B5EF4-FFF2-40B4-BE49-F238E27FC236}">
                <a16:creationId xmlns:a16="http://schemas.microsoft.com/office/drawing/2014/main" id="{AD4B936E-AAAC-43AC-8605-5B9432080FE0}"/>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253182" y="1756374"/>
            <a:ext cx="210059" cy="266356"/>
          </a:xfrm>
          <a:prstGeom prst="rect">
            <a:avLst/>
          </a:prstGeom>
        </p:spPr>
      </p:pic>
      <p:pic>
        <p:nvPicPr>
          <p:cNvPr id="15" name="Graphic 14" descr="Medical">
            <a:extLst>
              <a:ext uri="{FF2B5EF4-FFF2-40B4-BE49-F238E27FC236}">
                <a16:creationId xmlns:a16="http://schemas.microsoft.com/office/drawing/2014/main" id="{4DC43903-15C6-493A-B098-D67780047D0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624257" y="1990981"/>
            <a:ext cx="210059" cy="266356"/>
          </a:xfrm>
          <a:prstGeom prst="rect">
            <a:avLst/>
          </a:prstGeom>
        </p:spPr>
      </p:pic>
      <p:pic>
        <p:nvPicPr>
          <p:cNvPr id="17" name="Graphic 16" descr="Snowshoeing">
            <a:extLst>
              <a:ext uri="{FF2B5EF4-FFF2-40B4-BE49-F238E27FC236}">
                <a16:creationId xmlns:a16="http://schemas.microsoft.com/office/drawing/2014/main" id="{3646A671-B001-4F37-B749-7FB49E804D47}"/>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359021" y="2225588"/>
            <a:ext cx="210059" cy="266356"/>
          </a:xfrm>
          <a:prstGeom prst="rect">
            <a:avLst/>
          </a:prstGeom>
        </p:spPr>
      </p:pic>
      <p:pic>
        <p:nvPicPr>
          <p:cNvPr id="19" name="Graphic 18" descr="Factory">
            <a:extLst>
              <a:ext uri="{FF2B5EF4-FFF2-40B4-BE49-F238E27FC236}">
                <a16:creationId xmlns:a16="http://schemas.microsoft.com/office/drawing/2014/main" id="{D6B00039-3549-4796-9813-4276A4785DD0}"/>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624257" y="1756374"/>
            <a:ext cx="210059" cy="266356"/>
          </a:xfrm>
          <a:prstGeom prst="rect">
            <a:avLst/>
          </a:prstGeom>
        </p:spPr>
      </p:pic>
      <p:pic>
        <p:nvPicPr>
          <p:cNvPr id="23" name="Graphic 22" descr="Motorcycle">
            <a:extLst>
              <a:ext uri="{FF2B5EF4-FFF2-40B4-BE49-F238E27FC236}">
                <a16:creationId xmlns:a16="http://schemas.microsoft.com/office/drawing/2014/main" id="{C78F4A1F-118E-4182-972A-57E725075CFF}"/>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253182" y="2225589"/>
            <a:ext cx="210059" cy="266356"/>
          </a:xfrm>
          <a:prstGeom prst="rect">
            <a:avLst/>
          </a:prstGeom>
        </p:spPr>
      </p:pic>
      <p:pic>
        <p:nvPicPr>
          <p:cNvPr id="25" name="Graphic 24" descr="Map with pin">
            <a:extLst>
              <a:ext uri="{FF2B5EF4-FFF2-40B4-BE49-F238E27FC236}">
                <a16:creationId xmlns:a16="http://schemas.microsoft.com/office/drawing/2014/main" id="{73719736-D0CD-4025-B2B8-A4BD8DDE6105}"/>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987946" y="1756374"/>
            <a:ext cx="210059" cy="266356"/>
          </a:xfrm>
          <a:prstGeom prst="rect">
            <a:avLst/>
          </a:prstGeom>
        </p:spPr>
      </p:pic>
      <p:pic>
        <p:nvPicPr>
          <p:cNvPr id="27" name="Graphic 26" descr="Burger and Drink">
            <a:extLst>
              <a:ext uri="{FF2B5EF4-FFF2-40B4-BE49-F238E27FC236}">
                <a16:creationId xmlns:a16="http://schemas.microsoft.com/office/drawing/2014/main" id="{6BADADC6-0795-4D0B-B555-8330CFEBB87B}"/>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987946" y="2225588"/>
            <a:ext cx="210059" cy="266356"/>
          </a:xfrm>
          <a:prstGeom prst="rect">
            <a:avLst/>
          </a:prstGeom>
        </p:spPr>
      </p:pic>
      <p:pic>
        <p:nvPicPr>
          <p:cNvPr id="29" name="Graphic 28" descr="Books on Shelf">
            <a:extLst>
              <a:ext uri="{FF2B5EF4-FFF2-40B4-BE49-F238E27FC236}">
                <a16:creationId xmlns:a16="http://schemas.microsoft.com/office/drawing/2014/main" id="{B9025C7B-E23A-45CB-B887-7B3084A68364}"/>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8359021" y="1990981"/>
            <a:ext cx="210059" cy="266356"/>
          </a:xfrm>
          <a:prstGeom prst="rect">
            <a:avLst/>
          </a:prstGeom>
        </p:spPr>
      </p:pic>
      <p:pic>
        <p:nvPicPr>
          <p:cNvPr id="37" name="Graphic 36" descr="Money">
            <a:extLst>
              <a:ext uri="{FF2B5EF4-FFF2-40B4-BE49-F238E27FC236}">
                <a16:creationId xmlns:a16="http://schemas.microsoft.com/office/drawing/2014/main" id="{7AA68DA0-701A-4F8A-80F3-3B50977BC192}"/>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8359021" y="1756374"/>
            <a:ext cx="210059" cy="266356"/>
          </a:xfrm>
          <a:prstGeom prst="rect">
            <a:avLst/>
          </a:prstGeom>
        </p:spPr>
      </p:pic>
      <p:pic>
        <p:nvPicPr>
          <p:cNvPr id="39" name="Graphic 38" descr="Hierarchy">
            <a:extLst>
              <a:ext uri="{FF2B5EF4-FFF2-40B4-BE49-F238E27FC236}">
                <a16:creationId xmlns:a16="http://schemas.microsoft.com/office/drawing/2014/main" id="{39F989FD-514C-4DC4-963F-0D86C59E0310}"/>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7987946" y="1990981"/>
            <a:ext cx="210059" cy="266356"/>
          </a:xfrm>
          <a:prstGeom prst="rect">
            <a:avLst/>
          </a:prstGeom>
        </p:spPr>
      </p:pic>
      <p:sp>
        <p:nvSpPr>
          <p:cNvPr id="38" name="Pyöristetty suorakulmio 17">
            <a:extLst>
              <a:ext uri="{FF2B5EF4-FFF2-40B4-BE49-F238E27FC236}">
                <a16:creationId xmlns:a16="http://schemas.microsoft.com/office/drawing/2014/main" id="{6B0E7E99-EC92-4573-B690-7A525B46CC63}"/>
              </a:ext>
            </a:extLst>
          </p:cNvPr>
          <p:cNvSpPr/>
          <p:nvPr/>
        </p:nvSpPr>
        <p:spPr>
          <a:xfrm>
            <a:off x="6978682" y="1399776"/>
            <a:ext cx="1890000" cy="265816"/>
          </a:xfrm>
          <a:prstGeom prst="roundRect">
            <a:avLst>
              <a:gd name="adj" fmla="val 0"/>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defRPr/>
            </a:pPr>
            <a:r>
              <a:rPr lang="fi-FI" sz="1200" b="1" dirty="0">
                <a:solidFill>
                  <a:schemeClr val="bg1"/>
                </a:solidFill>
                <a:latin typeface="Arial Black"/>
              </a:rPr>
              <a:t>Data </a:t>
            </a:r>
            <a:r>
              <a:rPr lang="fi-FI" sz="1200" b="1" dirty="0" err="1">
                <a:solidFill>
                  <a:schemeClr val="bg1"/>
                </a:solidFill>
                <a:latin typeface="Arial Black"/>
              </a:rPr>
              <a:t>provider</a:t>
            </a:r>
            <a:endParaRPr lang="en-GB" sz="1200" b="1" dirty="0">
              <a:solidFill>
                <a:schemeClr val="bg1"/>
              </a:solidFill>
              <a:latin typeface="Arial Black"/>
            </a:endParaRPr>
          </a:p>
        </p:txBody>
      </p:sp>
      <p:sp>
        <p:nvSpPr>
          <p:cNvPr id="40" name="Rectangle 39">
            <a:extLst>
              <a:ext uri="{FF2B5EF4-FFF2-40B4-BE49-F238E27FC236}">
                <a16:creationId xmlns:a16="http://schemas.microsoft.com/office/drawing/2014/main" id="{F3858ADE-A9F0-4A0D-9A90-C7DD7B47D2A9}"/>
              </a:ext>
            </a:extLst>
          </p:cNvPr>
          <p:cNvSpPr/>
          <p:nvPr/>
        </p:nvSpPr>
        <p:spPr>
          <a:xfrm>
            <a:off x="6978682" y="1393572"/>
            <a:ext cx="1890000" cy="1161000"/>
          </a:xfrm>
          <a:prstGeom prst="rect">
            <a:avLst/>
          </a:prstGeom>
          <a:noFill/>
          <a:ln w="63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a:solidFill>
                <a:srgbClr val="FFFFFF"/>
              </a:solidFill>
              <a:latin typeface="Georgia"/>
            </a:endParaRPr>
          </a:p>
        </p:txBody>
      </p:sp>
      <p:pic>
        <p:nvPicPr>
          <p:cNvPr id="14" name="Graphic 13" descr="User">
            <a:extLst>
              <a:ext uri="{FF2B5EF4-FFF2-40B4-BE49-F238E27FC236}">
                <a16:creationId xmlns:a16="http://schemas.microsoft.com/office/drawing/2014/main" id="{56545659-D738-4F2C-AFAC-B470C460629B}"/>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602287" y="1779320"/>
            <a:ext cx="685800" cy="685800"/>
          </a:xfrm>
          <a:prstGeom prst="rect">
            <a:avLst/>
          </a:prstGeom>
        </p:spPr>
      </p:pic>
      <p:sp>
        <p:nvSpPr>
          <p:cNvPr id="41" name="Pyöristetty suorakulmio 17">
            <a:extLst>
              <a:ext uri="{FF2B5EF4-FFF2-40B4-BE49-F238E27FC236}">
                <a16:creationId xmlns:a16="http://schemas.microsoft.com/office/drawing/2014/main" id="{63594B51-CF57-4A4C-8A0B-8454F508A33D}"/>
              </a:ext>
            </a:extLst>
          </p:cNvPr>
          <p:cNvSpPr/>
          <p:nvPr/>
        </p:nvSpPr>
        <p:spPr>
          <a:xfrm>
            <a:off x="1000187" y="1399776"/>
            <a:ext cx="1890000" cy="265816"/>
          </a:xfrm>
          <a:prstGeom prst="roundRect">
            <a:avLst>
              <a:gd name="adj" fmla="val 0"/>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defRPr/>
            </a:pPr>
            <a:r>
              <a:rPr lang="fi-FI" sz="1200" b="1" err="1">
                <a:solidFill>
                  <a:schemeClr val="bg1"/>
                </a:solidFill>
                <a:latin typeface="Arial Black" charset="0"/>
              </a:rPr>
              <a:t>End</a:t>
            </a:r>
            <a:r>
              <a:rPr lang="fi-FI" sz="1200" b="1">
                <a:solidFill>
                  <a:schemeClr val="bg1"/>
                </a:solidFill>
                <a:latin typeface="Arial Black" charset="0"/>
              </a:rPr>
              <a:t> </a:t>
            </a:r>
            <a:r>
              <a:rPr lang="fi-FI" sz="1200" b="1" err="1">
                <a:solidFill>
                  <a:schemeClr val="bg1"/>
                </a:solidFill>
                <a:latin typeface="Arial Black" charset="0"/>
              </a:rPr>
              <a:t>user</a:t>
            </a:r>
            <a:endParaRPr lang="en-GB" sz="1200" b="1">
              <a:solidFill>
                <a:schemeClr val="bg1"/>
              </a:solidFill>
              <a:latin typeface="Arial Black" charset="0"/>
              <a:ea typeface="Arial Black" charset="0"/>
              <a:cs typeface="Arial Black" charset="0"/>
            </a:endParaRPr>
          </a:p>
        </p:txBody>
      </p:sp>
      <p:sp>
        <p:nvSpPr>
          <p:cNvPr id="43" name="Rectangle 42">
            <a:extLst>
              <a:ext uri="{FF2B5EF4-FFF2-40B4-BE49-F238E27FC236}">
                <a16:creationId xmlns:a16="http://schemas.microsoft.com/office/drawing/2014/main" id="{CE95621D-AB53-41D8-933A-DE5135DA9EB5}"/>
              </a:ext>
            </a:extLst>
          </p:cNvPr>
          <p:cNvSpPr/>
          <p:nvPr/>
        </p:nvSpPr>
        <p:spPr>
          <a:xfrm>
            <a:off x="1000187" y="1393572"/>
            <a:ext cx="1890000" cy="1161000"/>
          </a:xfrm>
          <a:prstGeom prst="rect">
            <a:avLst/>
          </a:prstGeom>
          <a:noFill/>
          <a:ln w="63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a:solidFill>
                <a:srgbClr val="FFFFFF"/>
              </a:solidFill>
              <a:latin typeface="Georgia"/>
            </a:endParaRPr>
          </a:p>
        </p:txBody>
      </p:sp>
      <p:sp>
        <p:nvSpPr>
          <p:cNvPr id="16" name="TextBox 15">
            <a:extLst>
              <a:ext uri="{FF2B5EF4-FFF2-40B4-BE49-F238E27FC236}">
                <a16:creationId xmlns:a16="http://schemas.microsoft.com/office/drawing/2014/main" id="{71467A28-35DE-45D0-9DD5-E9EC6A0EC48F}"/>
              </a:ext>
            </a:extLst>
          </p:cNvPr>
          <p:cNvSpPr txBox="1"/>
          <p:nvPr/>
        </p:nvSpPr>
        <p:spPr>
          <a:xfrm rot="16200000">
            <a:off x="-322730" y="1934370"/>
            <a:ext cx="1288430" cy="323165"/>
          </a:xfrm>
          <a:prstGeom prst="rect">
            <a:avLst/>
          </a:prstGeom>
          <a:noFill/>
        </p:spPr>
        <p:txBody>
          <a:bodyPr wrap="none" lIns="0" tIns="0" rIns="0" bIns="0" rtlCol="0">
            <a:spAutoFit/>
          </a:bodyPr>
          <a:lstStyle/>
          <a:p>
            <a:r>
              <a:rPr lang="fi-FI" sz="2100">
                <a:solidFill>
                  <a:schemeClr val="accent3"/>
                </a:solidFill>
                <a:latin typeface="+mj-lt"/>
              </a:rPr>
              <a:t>Services</a:t>
            </a:r>
          </a:p>
        </p:txBody>
      </p:sp>
      <p:sp>
        <p:nvSpPr>
          <p:cNvPr id="77" name="TextBox 76">
            <a:extLst>
              <a:ext uri="{FF2B5EF4-FFF2-40B4-BE49-F238E27FC236}">
                <a16:creationId xmlns:a16="http://schemas.microsoft.com/office/drawing/2014/main" id="{3A144B56-C616-4ED9-91A3-F987F68E9301}"/>
              </a:ext>
            </a:extLst>
          </p:cNvPr>
          <p:cNvSpPr txBox="1"/>
          <p:nvPr/>
        </p:nvSpPr>
        <p:spPr>
          <a:xfrm rot="16200000">
            <a:off x="-60029" y="3551919"/>
            <a:ext cx="763029" cy="323165"/>
          </a:xfrm>
          <a:prstGeom prst="rect">
            <a:avLst/>
          </a:prstGeom>
          <a:noFill/>
        </p:spPr>
        <p:txBody>
          <a:bodyPr wrap="none" lIns="0" tIns="0" rIns="0" bIns="0" rtlCol="0">
            <a:spAutoFit/>
          </a:bodyPr>
          <a:lstStyle/>
          <a:p>
            <a:r>
              <a:rPr lang="fi-FI" sz="2100" dirty="0">
                <a:solidFill>
                  <a:schemeClr val="accent1"/>
                </a:solidFill>
                <a:latin typeface="+mj-lt"/>
              </a:rPr>
              <a:t>IHAN</a:t>
            </a:r>
          </a:p>
        </p:txBody>
      </p:sp>
      <p:cxnSp>
        <p:nvCxnSpPr>
          <p:cNvPr id="21" name="Straight Arrow Connector 20">
            <a:extLst>
              <a:ext uri="{FF2B5EF4-FFF2-40B4-BE49-F238E27FC236}">
                <a16:creationId xmlns:a16="http://schemas.microsoft.com/office/drawing/2014/main" id="{0979D337-74B2-4EA7-A266-ECFB90905CBC}"/>
              </a:ext>
            </a:extLst>
          </p:cNvPr>
          <p:cNvCxnSpPr/>
          <p:nvPr/>
        </p:nvCxnSpPr>
        <p:spPr>
          <a:xfrm flipV="1">
            <a:off x="1368060" y="2586846"/>
            <a:ext cx="0" cy="253174"/>
          </a:xfrm>
          <a:prstGeom prst="straightConnector1">
            <a:avLst/>
          </a:prstGeom>
          <a:ln w="63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46290E2A-9474-4E56-B406-F4D7C577BB21}"/>
              </a:ext>
            </a:extLst>
          </p:cNvPr>
          <p:cNvCxnSpPr/>
          <p:nvPr/>
        </p:nvCxnSpPr>
        <p:spPr>
          <a:xfrm flipV="1">
            <a:off x="4269551" y="2586846"/>
            <a:ext cx="0" cy="253174"/>
          </a:xfrm>
          <a:prstGeom prst="straightConnector1">
            <a:avLst/>
          </a:prstGeom>
          <a:ln w="63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BE6BFD01-F677-4E0B-8C37-06719B1FFF83}"/>
              </a:ext>
            </a:extLst>
          </p:cNvPr>
          <p:cNvCxnSpPr/>
          <p:nvPr/>
        </p:nvCxnSpPr>
        <p:spPr>
          <a:xfrm flipV="1">
            <a:off x="7375802" y="2586846"/>
            <a:ext cx="0" cy="253174"/>
          </a:xfrm>
          <a:prstGeom prst="straightConnector1">
            <a:avLst/>
          </a:prstGeom>
          <a:ln w="63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AB12A474-631C-4127-ACCF-B1964D668EB6}"/>
              </a:ext>
            </a:extLst>
          </p:cNvPr>
          <p:cNvCxnSpPr/>
          <p:nvPr/>
        </p:nvCxnSpPr>
        <p:spPr>
          <a:xfrm flipV="1">
            <a:off x="1579427" y="2586846"/>
            <a:ext cx="0" cy="253174"/>
          </a:xfrm>
          <a:prstGeom prst="straightConnector1">
            <a:avLst/>
          </a:prstGeom>
          <a:ln w="6350">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66DAB2CD-3A96-4D0E-A9C2-C98FE4D5670C}"/>
              </a:ext>
            </a:extLst>
          </p:cNvPr>
          <p:cNvCxnSpPr/>
          <p:nvPr/>
        </p:nvCxnSpPr>
        <p:spPr>
          <a:xfrm flipV="1">
            <a:off x="4480918" y="2586846"/>
            <a:ext cx="0" cy="253174"/>
          </a:xfrm>
          <a:prstGeom prst="straightConnector1">
            <a:avLst/>
          </a:prstGeom>
          <a:ln w="6350">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2B35710E-8936-44B1-A68B-E58FEF4FB942}"/>
              </a:ext>
            </a:extLst>
          </p:cNvPr>
          <p:cNvCxnSpPr/>
          <p:nvPr/>
        </p:nvCxnSpPr>
        <p:spPr>
          <a:xfrm flipV="1">
            <a:off x="7587169" y="2586846"/>
            <a:ext cx="0" cy="253174"/>
          </a:xfrm>
          <a:prstGeom prst="straightConnector1">
            <a:avLst/>
          </a:prstGeom>
          <a:ln w="6350">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9A920545-4289-4C61-B30E-D675CB3F508B}"/>
              </a:ext>
            </a:extLst>
          </p:cNvPr>
          <p:cNvCxnSpPr/>
          <p:nvPr/>
        </p:nvCxnSpPr>
        <p:spPr>
          <a:xfrm flipV="1">
            <a:off x="2287839" y="2586846"/>
            <a:ext cx="0" cy="253174"/>
          </a:xfrm>
          <a:prstGeom prst="straightConnector1">
            <a:avLst/>
          </a:prstGeom>
          <a:ln w="63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5477CFD8-A5AE-461D-A5A0-272ED8729625}"/>
              </a:ext>
            </a:extLst>
          </p:cNvPr>
          <p:cNvCxnSpPr/>
          <p:nvPr/>
        </p:nvCxnSpPr>
        <p:spPr>
          <a:xfrm flipV="1">
            <a:off x="5189330" y="2586846"/>
            <a:ext cx="0" cy="253174"/>
          </a:xfrm>
          <a:prstGeom prst="straightConnector1">
            <a:avLst/>
          </a:prstGeom>
          <a:ln w="63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a:extLst>
              <a:ext uri="{FF2B5EF4-FFF2-40B4-BE49-F238E27FC236}">
                <a16:creationId xmlns:a16="http://schemas.microsoft.com/office/drawing/2014/main" id="{71D59094-FE89-462A-B490-FA382B0E7279}"/>
              </a:ext>
            </a:extLst>
          </p:cNvPr>
          <p:cNvCxnSpPr/>
          <p:nvPr/>
        </p:nvCxnSpPr>
        <p:spPr>
          <a:xfrm flipV="1">
            <a:off x="8295581" y="2586846"/>
            <a:ext cx="0" cy="253174"/>
          </a:xfrm>
          <a:prstGeom prst="straightConnector1">
            <a:avLst/>
          </a:prstGeom>
          <a:ln w="63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E1D30501-5AEF-40AE-BDB1-CA424683C402}"/>
              </a:ext>
            </a:extLst>
          </p:cNvPr>
          <p:cNvCxnSpPr/>
          <p:nvPr/>
        </p:nvCxnSpPr>
        <p:spPr>
          <a:xfrm flipV="1">
            <a:off x="2499206" y="2586846"/>
            <a:ext cx="0" cy="253174"/>
          </a:xfrm>
          <a:prstGeom prst="straightConnector1">
            <a:avLst/>
          </a:prstGeom>
          <a:ln w="6350">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238CE23B-3085-4A85-A003-CBB26B53F5FB}"/>
              </a:ext>
            </a:extLst>
          </p:cNvPr>
          <p:cNvCxnSpPr/>
          <p:nvPr/>
        </p:nvCxnSpPr>
        <p:spPr>
          <a:xfrm flipV="1">
            <a:off x="5400697" y="2586846"/>
            <a:ext cx="0" cy="253174"/>
          </a:xfrm>
          <a:prstGeom prst="straightConnector1">
            <a:avLst/>
          </a:prstGeom>
          <a:ln w="6350">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707A3959-3B15-4D66-B5EF-D4B7ACA4F0DD}"/>
              </a:ext>
            </a:extLst>
          </p:cNvPr>
          <p:cNvCxnSpPr/>
          <p:nvPr/>
        </p:nvCxnSpPr>
        <p:spPr>
          <a:xfrm flipV="1">
            <a:off x="8506948" y="2586846"/>
            <a:ext cx="0" cy="253174"/>
          </a:xfrm>
          <a:prstGeom prst="straightConnector1">
            <a:avLst/>
          </a:prstGeom>
          <a:ln w="6350">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54" name="Table 53">
            <a:extLst>
              <a:ext uri="{FF2B5EF4-FFF2-40B4-BE49-F238E27FC236}">
                <a16:creationId xmlns:a16="http://schemas.microsoft.com/office/drawing/2014/main" id="{8D5C689A-5950-47A3-B06D-0B1717302467}"/>
              </a:ext>
            </a:extLst>
          </p:cNvPr>
          <p:cNvGraphicFramePr>
            <a:graphicFrameLocks noGrp="1"/>
          </p:cNvGraphicFramePr>
          <p:nvPr>
            <p:extLst/>
          </p:nvPr>
        </p:nvGraphicFramePr>
        <p:xfrm>
          <a:off x="483068" y="3007277"/>
          <a:ext cx="8433575" cy="1536640"/>
        </p:xfrm>
        <a:graphic>
          <a:graphicData uri="http://schemas.openxmlformats.org/drawingml/2006/table">
            <a:tbl>
              <a:tblPr firstRow="1" bandRow="1">
                <a:tableStyleId>{5940675A-B579-460E-94D1-54222C63F5DA}</a:tableStyleId>
              </a:tblPr>
              <a:tblGrid>
                <a:gridCol w="799632">
                  <a:extLst>
                    <a:ext uri="{9D8B030D-6E8A-4147-A177-3AD203B41FA5}">
                      <a16:colId xmlns:a16="http://schemas.microsoft.com/office/drawing/2014/main" val="1863843537"/>
                    </a:ext>
                  </a:extLst>
                </a:gridCol>
                <a:gridCol w="2163144">
                  <a:extLst>
                    <a:ext uri="{9D8B030D-6E8A-4147-A177-3AD203B41FA5}">
                      <a16:colId xmlns:a16="http://schemas.microsoft.com/office/drawing/2014/main" val="3406997373"/>
                    </a:ext>
                  </a:extLst>
                </a:gridCol>
                <a:gridCol w="2954956">
                  <a:extLst>
                    <a:ext uri="{9D8B030D-6E8A-4147-A177-3AD203B41FA5}">
                      <a16:colId xmlns:a16="http://schemas.microsoft.com/office/drawing/2014/main" val="3978671363"/>
                    </a:ext>
                  </a:extLst>
                </a:gridCol>
                <a:gridCol w="2515843">
                  <a:extLst>
                    <a:ext uri="{9D8B030D-6E8A-4147-A177-3AD203B41FA5}">
                      <a16:colId xmlns:a16="http://schemas.microsoft.com/office/drawing/2014/main" val="967560093"/>
                    </a:ext>
                  </a:extLst>
                </a:gridCol>
              </a:tblGrid>
              <a:tr h="246368">
                <a:tc>
                  <a:txBody>
                    <a:bodyPr/>
                    <a:lstStyle/>
                    <a:p>
                      <a:pPr eaLnBrk="1"/>
                      <a:endParaRPr lang="en-GB" sz="14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400" dirty="0">
                          <a:solidFill>
                            <a:schemeClr val="bg1"/>
                          </a:solidFill>
                          <a:latin typeface="+mj-lt"/>
                        </a:rPr>
                        <a:t>End User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algn="ctr"/>
                      <a:r>
                        <a:rPr lang="en-GB" sz="1400" dirty="0">
                          <a:solidFill>
                            <a:schemeClr val="bg1"/>
                          </a:solidFill>
                          <a:latin typeface="+mj-lt"/>
                        </a:rPr>
                        <a:t>Service Provider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algn="ctr"/>
                      <a:r>
                        <a:rPr lang="en-GB" sz="1400" dirty="0">
                          <a:solidFill>
                            <a:schemeClr val="bg1"/>
                          </a:solidFill>
                          <a:latin typeface="+mj-lt"/>
                        </a:rPr>
                        <a:t>Data Provider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extLst>
                  <a:ext uri="{0D108BD9-81ED-4DB2-BD59-A6C34878D82A}">
                    <a16:rowId xmlns:a16="http://schemas.microsoft.com/office/drawing/2014/main" val="3384125627"/>
                  </a:ext>
                </a:extLst>
              </a:tr>
              <a:tr h="246368">
                <a:tc>
                  <a:txBody>
                    <a:bodyPr/>
                    <a:lstStyle/>
                    <a:p>
                      <a:pPr algn="ctr"/>
                      <a:r>
                        <a:rPr lang="en-GB" sz="1100" dirty="0">
                          <a:solidFill>
                            <a:schemeClr val="bg1">
                              <a:lumMod val="65000"/>
                            </a:schemeClr>
                          </a:solidFill>
                          <a:latin typeface="+mj-lt"/>
                        </a:rPr>
                        <a:t>Identity</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eaLnBrk="1"/>
                      <a:endParaRPr lang="en-GB" sz="1400" dirty="0">
                        <a:latin typeface="+mj-lt"/>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eaLnBrk="1"/>
                      <a:endParaRPr lang="en-GB" sz="1400" dirty="0">
                        <a:latin typeface="+mj-lt"/>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eaLnBrk="1"/>
                      <a:endParaRPr lang="en-GB" sz="1400" dirty="0">
                        <a:latin typeface="+mj-lt"/>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857613570"/>
                  </a:ext>
                </a:extLst>
              </a:tr>
              <a:tr h="246368">
                <a:tc>
                  <a:txBody>
                    <a:bodyPr/>
                    <a:lstStyle/>
                    <a:p>
                      <a:pPr algn="ctr"/>
                      <a:r>
                        <a:rPr lang="en-GB" sz="1100" dirty="0">
                          <a:solidFill>
                            <a:schemeClr val="bg1">
                              <a:lumMod val="65000"/>
                            </a:schemeClr>
                          </a:solidFill>
                          <a:latin typeface="+mj-lt"/>
                        </a:rPr>
                        <a:t>Data</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eaLnBrk="1"/>
                      <a:endParaRPr lang="en-GB" sz="1400" dirty="0">
                        <a:latin typeface="+mj-lt"/>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eaLnBrk="1"/>
                      <a:endParaRPr lang="en-GB" sz="1400" dirty="0">
                        <a:latin typeface="+mj-lt"/>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eaLnBrk="1"/>
                      <a:endParaRPr lang="en-GB" sz="1400" dirty="0">
                        <a:latin typeface="+mj-lt"/>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183859543"/>
                  </a:ext>
                </a:extLst>
              </a:tr>
              <a:tr h="246368">
                <a:tc>
                  <a:txBody>
                    <a:bodyPr/>
                    <a:lstStyle/>
                    <a:p>
                      <a:pPr algn="ctr"/>
                      <a:r>
                        <a:rPr lang="en-GB" sz="1100" dirty="0">
                          <a:solidFill>
                            <a:schemeClr val="bg1">
                              <a:lumMod val="65000"/>
                            </a:schemeClr>
                          </a:solidFill>
                          <a:latin typeface="+mj-lt"/>
                        </a:rPr>
                        <a:t>Consent</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eaLnBrk="1"/>
                      <a:endParaRPr lang="en-GB" sz="1400" dirty="0">
                        <a:latin typeface="+mj-lt"/>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eaLnBrk="1"/>
                      <a:endParaRPr lang="en-GB" sz="1400" dirty="0">
                        <a:latin typeface="+mj-lt"/>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eaLnBrk="1"/>
                      <a:endParaRPr lang="en-GB" sz="1400" dirty="0">
                        <a:latin typeface="+mj-lt"/>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753682557"/>
                  </a:ext>
                </a:extLst>
              </a:tr>
              <a:tr h="246368">
                <a:tc>
                  <a:txBody>
                    <a:bodyPr/>
                    <a:lstStyle/>
                    <a:p>
                      <a:pPr algn="ctr"/>
                      <a:r>
                        <a:rPr lang="en-GB" sz="1100" dirty="0">
                          <a:solidFill>
                            <a:schemeClr val="bg1">
                              <a:lumMod val="65000"/>
                            </a:schemeClr>
                          </a:solidFill>
                          <a:latin typeface="+mj-lt"/>
                        </a:rPr>
                        <a:t>Services</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eaLnBrk="1"/>
                      <a:endParaRPr lang="en-GB" sz="1400" dirty="0">
                        <a:latin typeface="+mj-lt"/>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eaLnBrk="1"/>
                      <a:endParaRPr lang="en-GB" sz="1400" dirty="0">
                        <a:latin typeface="+mj-lt"/>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eaLnBrk="1"/>
                      <a:endParaRPr lang="en-GB" sz="1400" dirty="0">
                        <a:latin typeface="+mj-lt"/>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819527496"/>
                  </a:ext>
                </a:extLst>
              </a:tr>
              <a:tr h="246368">
                <a:tc>
                  <a:txBody>
                    <a:bodyPr/>
                    <a:lstStyle/>
                    <a:p>
                      <a:pPr algn="ctr"/>
                      <a:r>
                        <a:rPr lang="en-GB" sz="1100" dirty="0">
                          <a:solidFill>
                            <a:schemeClr val="bg1">
                              <a:lumMod val="65000"/>
                            </a:schemeClr>
                          </a:solidFill>
                          <a:latin typeface="+mj-lt"/>
                        </a:rPr>
                        <a:t>Log</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eaLnBrk="1"/>
                      <a:endParaRPr lang="en-GB" sz="1400" dirty="0">
                        <a:latin typeface="+mj-lt"/>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eaLnBrk="1"/>
                      <a:endParaRPr lang="en-GB" sz="1400" dirty="0">
                        <a:latin typeface="+mj-lt"/>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eaLnBrk="1"/>
                      <a:endParaRPr lang="en-GB" sz="1400" noProof="0" dirty="0">
                        <a:latin typeface="+mj-lt"/>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335319174"/>
                  </a:ext>
                </a:extLst>
              </a:tr>
            </a:tbl>
          </a:graphicData>
        </a:graphic>
      </p:graphicFrame>
    </p:spTree>
    <p:extLst>
      <p:ext uri="{BB962C8B-B14F-4D97-AF65-F5344CB8AC3E}">
        <p14:creationId xmlns:p14="http://schemas.microsoft.com/office/powerpoint/2010/main" val="47135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Object 36" hidden="1">
            <a:extLst>
              <a:ext uri="{FF2B5EF4-FFF2-40B4-BE49-F238E27FC236}">
                <a16:creationId xmlns:a16="http://schemas.microsoft.com/office/drawing/2014/main" id="{C91C2BD6-3A39-49DF-B347-DD258F11D46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5" imgW="526" imgH="526" progId="TCLayout.ActiveDocument.1">
                  <p:embed/>
                </p:oleObj>
              </mc:Choice>
              <mc:Fallback>
                <p:oleObj name="think-cell Slide" r:id="rId5" imgW="526" imgH="526" progId="TCLayout.ActiveDocument.1">
                  <p:embed/>
                  <p:pic>
                    <p:nvPicPr>
                      <p:cNvPr id="37" name="Object 36" hidden="1">
                        <a:extLst>
                          <a:ext uri="{FF2B5EF4-FFF2-40B4-BE49-F238E27FC236}">
                            <a16:creationId xmlns:a16="http://schemas.microsoft.com/office/drawing/2014/main" id="{C91C2BD6-3A39-49DF-B347-DD258F11D46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3CF10EED-7E15-44C6-A87D-77339EE20986}"/>
              </a:ext>
            </a:extLst>
          </p:cNvPr>
          <p:cNvSpPr/>
          <p:nvPr>
            <p:custDataLst>
              <p:tags r:id="rId3"/>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en-GB" sz="2400" dirty="0">
              <a:latin typeface="Arial Black" panose="020B0A04020102020204" pitchFamily="34" charset="0"/>
              <a:ea typeface="+mj-ea"/>
              <a:sym typeface="Arial Black" panose="020B0A04020102020204" pitchFamily="34" charset="0"/>
            </a:endParaRPr>
          </a:p>
        </p:txBody>
      </p:sp>
      <p:sp>
        <p:nvSpPr>
          <p:cNvPr id="2" name="Title 1">
            <a:extLst>
              <a:ext uri="{FF2B5EF4-FFF2-40B4-BE49-F238E27FC236}">
                <a16:creationId xmlns:a16="http://schemas.microsoft.com/office/drawing/2014/main" id="{DB47D768-48C9-467F-BCEF-A3EE633373FB}"/>
              </a:ext>
            </a:extLst>
          </p:cNvPr>
          <p:cNvSpPr>
            <a:spLocks noGrp="1"/>
          </p:cNvSpPr>
          <p:nvPr>
            <p:ph type="title"/>
          </p:nvPr>
        </p:nvSpPr>
        <p:spPr/>
        <p:txBody>
          <a:bodyPr/>
          <a:lstStyle/>
          <a:p>
            <a:r>
              <a:rPr lang="en-GB" dirty="0"/>
              <a:t>IHAN</a:t>
            </a:r>
            <a:r>
              <a:rPr lang="fi-FI" baseline="30000" dirty="0"/>
              <a:t>®</a:t>
            </a:r>
            <a:r>
              <a:rPr lang="en-GB" dirty="0"/>
              <a:t> Services components</a:t>
            </a:r>
          </a:p>
        </p:txBody>
      </p:sp>
      <p:cxnSp>
        <p:nvCxnSpPr>
          <p:cNvPr id="22" name="Straight Arrow Connector 21">
            <a:extLst>
              <a:ext uri="{FF2B5EF4-FFF2-40B4-BE49-F238E27FC236}">
                <a16:creationId xmlns:a16="http://schemas.microsoft.com/office/drawing/2014/main" id="{B7CC014C-B470-49A9-981D-076592225662}"/>
              </a:ext>
            </a:extLst>
          </p:cNvPr>
          <p:cNvCxnSpPr/>
          <p:nvPr/>
        </p:nvCxnSpPr>
        <p:spPr>
          <a:xfrm flipV="1">
            <a:off x="2095281" y="1232209"/>
            <a:ext cx="0" cy="253174"/>
          </a:xfrm>
          <a:prstGeom prst="straightConnector1">
            <a:avLst/>
          </a:prstGeom>
          <a:ln w="63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57AE1538-2683-42CB-9DF0-F7BB4B2EB415}"/>
              </a:ext>
            </a:extLst>
          </p:cNvPr>
          <p:cNvCxnSpPr/>
          <p:nvPr/>
        </p:nvCxnSpPr>
        <p:spPr>
          <a:xfrm flipV="1">
            <a:off x="4247398" y="1232209"/>
            <a:ext cx="0" cy="253174"/>
          </a:xfrm>
          <a:prstGeom prst="straightConnector1">
            <a:avLst/>
          </a:prstGeom>
          <a:ln w="63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3CD2FDEC-4F78-4570-9445-4CA69CA0196D}"/>
              </a:ext>
            </a:extLst>
          </p:cNvPr>
          <p:cNvCxnSpPr/>
          <p:nvPr/>
        </p:nvCxnSpPr>
        <p:spPr>
          <a:xfrm flipV="1">
            <a:off x="7022867" y="1232209"/>
            <a:ext cx="0" cy="253174"/>
          </a:xfrm>
          <a:prstGeom prst="straightConnector1">
            <a:avLst/>
          </a:prstGeom>
          <a:ln w="63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68027AD1-BDCA-4350-BA97-9E39383CF02D}"/>
              </a:ext>
            </a:extLst>
          </p:cNvPr>
          <p:cNvCxnSpPr/>
          <p:nvPr/>
        </p:nvCxnSpPr>
        <p:spPr>
          <a:xfrm flipV="1">
            <a:off x="2293511" y="1232209"/>
            <a:ext cx="0" cy="253174"/>
          </a:xfrm>
          <a:prstGeom prst="straightConnector1">
            <a:avLst/>
          </a:prstGeom>
          <a:ln w="6350">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A990D43E-0B1C-4B7B-8766-118E3A406842}"/>
              </a:ext>
            </a:extLst>
          </p:cNvPr>
          <p:cNvCxnSpPr/>
          <p:nvPr/>
        </p:nvCxnSpPr>
        <p:spPr>
          <a:xfrm flipV="1">
            <a:off x="4445628" y="1232209"/>
            <a:ext cx="0" cy="253174"/>
          </a:xfrm>
          <a:prstGeom prst="straightConnector1">
            <a:avLst/>
          </a:prstGeom>
          <a:ln w="6350">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F60BFB8B-5A2F-4002-B1E9-05890C9B5AEE}"/>
              </a:ext>
            </a:extLst>
          </p:cNvPr>
          <p:cNvCxnSpPr/>
          <p:nvPr/>
        </p:nvCxnSpPr>
        <p:spPr>
          <a:xfrm flipV="1">
            <a:off x="7221097" y="1232209"/>
            <a:ext cx="0" cy="253174"/>
          </a:xfrm>
          <a:prstGeom prst="straightConnector1">
            <a:avLst/>
          </a:prstGeom>
          <a:ln w="6350">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5B4C2D1F-07C1-4AC2-85D7-DBE32CBFB6D7}"/>
              </a:ext>
            </a:extLst>
          </p:cNvPr>
          <p:cNvCxnSpPr/>
          <p:nvPr/>
        </p:nvCxnSpPr>
        <p:spPr>
          <a:xfrm flipV="1">
            <a:off x="3041201" y="1232209"/>
            <a:ext cx="0" cy="253174"/>
          </a:xfrm>
          <a:prstGeom prst="straightConnector1">
            <a:avLst/>
          </a:prstGeom>
          <a:ln w="63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2C5157FC-E452-479F-971E-A27957F804DF}"/>
              </a:ext>
            </a:extLst>
          </p:cNvPr>
          <p:cNvCxnSpPr/>
          <p:nvPr/>
        </p:nvCxnSpPr>
        <p:spPr>
          <a:xfrm flipV="1">
            <a:off x="5405977" y="1232209"/>
            <a:ext cx="0" cy="253174"/>
          </a:xfrm>
          <a:prstGeom prst="straightConnector1">
            <a:avLst/>
          </a:prstGeom>
          <a:ln w="63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94A8ACD6-D667-4FEB-A316-13963BA10857}"/>
              </a:ext>
            </a:extLst>
          </p:cNvPr>
          <p:cNvCxnSpPr/>
          <p:nvPr/>
        </p:nvCxnSpPr>
        <p:spPr>
          <a:xfrm flipV="1">
            <a:off x="7885480" y="1232209"/>
            <a:ext cx="0" cy="253174"/>
          </a:xfrm>
          <a:prstGeom prst="straightConnector1">
            <a:avLst/>
          </a:prstGeom>
          <a:ln w="63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E910D6E2-667E-40AF-BDD7-33C9B622D4A2}"/>
              </a:ext>
            </a:extLst>
          </p:cNvPr>
          <p:cNvCxnSpPr/>
          <p:nvPr/>
        </p:nvCxnSpPr>
        <p:spPr>
          <a:xfrm flipV="1">
            <a:off x="3239431" y="1232209"/>
            <a:ext cx="0" cy="253174"/>
          </a:xfrm>
          <a:prstGeom prst="straightConnector1">
            <a:avLst/>
          </a:prstGeom>
          <a:ln w="6350">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46F7350E-80C9-4EF9-A020-D423FA18B445}"/>
              </a:ext>
            </a:extLst>
          </p:cNvPr>
          <p:cNvCxnSpPr/>
          <p:nvPr/>
        </p:nvCxnSpPr>
        <p:spPr>
          <a:xfrm flipV="1">
            <a:off x="5604207" y="1232209"/>
            <a:ext cx="0" cy="253174"/>
          </a:xfrm>
          <a:prstGeom prst="straightConnector1">
            <a:avLst/>
          </a:prstGeom>
          <a:ln w="6350">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C0997A0-5599-4DED-AD9F-72A831A873D0}"/>
              </a:ext>
            </a:extLst>
          </p:cNvPr>
          <p:cNvCxnSpPr/>
          <p:nvPr/>
        </p:nvCxnSpPr>
        <p:spPr>
          <a:xfrm flipV="1">
            <a:off x="8083710" y="1232209"/>
            <a:ext cx="0" cy="253174"/>
          </a:xfrm>
          <a:prstGeom prst="straightConnector1">
            <a:avLst/>
          </a:prstGeom>
          <a:ln w="6350">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41" name="Table 40">
            <a:extLst>
              <a:ext uri="{FF2B5EF4-FFF2-40B4-BE49-F238E27FC236}">
                <a16:creationId xmlns:a16="http://schemas.microsoft.com/office/drawing/2014/main" id="{37420473-36B1-4A94-A4EB-2F5B4215BD39}"/>
              </a:ext>
            </a:extLst>
          </p:cNvPr>
          <p:cNvGraphicFramePr>
            <a:graphicFrameLocks noGrp="1"/>
          </p:cNvGraphicFramePr>
          <p:nvPr>
            <p:extLst/>
          </p:nvPr>
        </p:nvGraphicFramePr>
        <p:xfrm>
          <a:off x="84830" y="1586003"/>
          <a:ext cx="8831814" cy="2932719"/>
        </p:xfrm>
        <a:graphic>
          <a:graphicData uri="http://schemas.openxmlformats.org/drawingml/2006/table">
            <a:tbl>
              <a:tblPr firstRow="1" bandRow="1">
                <a:tableStyleId>{5940675A-B579-460E-94D1-54222C63F5DA}</a:tableStyleId>
              </a:tblPr>
              <a:tblGrid>
                <a:gridCol w="1296000">
                  <a:extLst>
                    <a:ext uri="{9D8B030D-6E8A-4147-A177-3AD203B41FA5}">
                      <a16:colId xmlns:a16="http://schemas.microsoft.com/office/drawing/2014/main" val="1863843537"/>
                    </a:ext>
                  </a:extLst>
                </a:gridCol>
                <a:gridCol w="2511938">
                  <a:extLst>
                    <a:ext uri="{9D8B030D-6E8A-4147-A177-3AD203B41FA5}">
                      <a16:colId xmlns:a16="http://schemas.microsoft.com/office/drawing/2014/main" val="3406997373"/>
                    </a:ext>
                  </a:extLst>
                </a:gridCol>
                <a:gridCol w="2511938">
                  <a:extLst>
                    <a:ext uri="{9D8B030D-6E8A-4147-A177-3AD203B41FA5}">
                      <a16:colId xmlns:a16="http://schemas.microsoft.com/office/drawing/2014/main" val="3978671363"/>
                    </a:ext>
                  </a:extLst>
                </a:gridCol>
                <a:gridCol w="2511938">
                  <a:extLst>
                    <a:ext uri="{9D8B030D-6E8A-4147-A177-3AD203B41FA5}">
                      <a16:colId xmlns:a16="http://schemas.microsoft.com/office/drawing/2014/main" val="967560093"/>
                    </a:ext>
                  </a:extLst>
                </a:gridCol>
              </a:tblGrid>
              <a:tr h="356604">
                <a:tc>
                  <a:txBody>
                    <a:bodyPr/>
                    <a:lstStyle/>
                    <a:p>
                      <a:pPr eaLnBrk="1"/>
                      <a:endParaRPr lang="en-GB"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dirty="0">
                          <a:solidFill>
                            <a:schemeClr val="bg1"/>
                          </a:solidFill>
                          <a:latin typeface="+mj-lt"/>
                        </a:rPr>
                        <a:t>End User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algn="ctr"/>
                      <a:r>
                        <a:rPr lang="en-GB" dirty="0">
                          <a:solidFill>
                            <a:schemeClr val="bg1"/>
                          </a:solidFill>
                          <a:latin typeface="+mj-lt"/>
                        </a:rPr>
                        <a:t>Service Provider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algn="ctr"/>
                      <a:r>
                        <a:rPr lang="en-GB" dirty="0">
                          <a:solidFill>
                            <a:schemeClr val="bg1"/>
                          </a:solidFill>
                          <a:latin typeface="+mj-lt"/>
                        </a:rPr>
                        <a:t>Data Provider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extLst>
                  <a:ext uri="{0D108BD9-81ED-4DB2-BD59-A6C34878D82A}">
                    <a16:rowId xmlns:a16="http://schemas.microsoft.com/office/drawing/2014/main" val="3384125627"/>
                  </a:ext>
                </a:extLst>
              </a:tr>
              <a:tr h="432000">
                <a:tc>
                  <a:txBody>
                    <a:bodyPr/>
                    <a:lstStyle/>
                    <a:p>
                      <a:r>
                        <a:rPr lang="en-GB" dirty="0">
                          <a:solidFill>
                            <a:schemeClr val="bg1">
                              <a:lumMod val="65000"/>
                            </a:schemeClr>
                          </a:solidFill>
                          <a:latin typeface="+mj-lt"/>
                        </a:rPr>
                        <a:t>Identity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eaLnBrk="1"/>
                      <a:endParaRPr lang="en-GB"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eaLnBrk="1"/>
                      <a:endParaRPr lang="en-GB"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eaLnBrk="1"/>
                      <a:endParaRPr lang="en-GB"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57613570"/>
                  </a:ext>
                </a:extLst>
              </a:tr>
              <a:tr h="468000">
                <a:tc>
                  <a:txBody>
                    <a:bodyPr/>
                    <a:lstStyle/>
                    <a:p>
                      <a:r>
                        <a:rPr lang="en-GB" dirty="0">
                          <a:solidFill>
                            <a:schemeClr val="bg1">
                              <a:lumMod val="65000"/>
                            </a:schemeClr>
                          </a:solidFill>
                          <a:latin typeface="+mj-lt"/>
                        </a:rPr>
                        <a:t>Data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eaLnBrk="1"/>
                      <a:endParaRPr lang="en-GB"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eaLnBrk="1"/>
                      <a:endParaRPr lang="en-GB"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eaLnBrk="1"/>
                      <a:endParaRPr lang="en-GB"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83859543"/>
                  </a:ext>
                </a:extLst>
              </a:tr>
              <a:tr h="468000">
                <a:tc>
                  <a:txBody>
                    <a:bodyPr/>
                    <a:lstStyle/>
                    <a:p>
                      <a:r>
                        <a:rPr lang="en-GB" dirty="0">
                          <a:solidFill>
                            <a:schemeClr val="bg1">
                              <a:lumMod val="65000"/>
                            </a:schemeClr>
                          </a:solidFill>
                          <a:latin typeface="+mj-lt"/>
                        </a:rPr>
                        <a:t>Consent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eaLnBrk="1"/>
                      <a:endParaRPr lang="en-GB"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eaLnBrk="1"/>
                      <a:endParaRPr lang="en-GB"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eaLnBrk="1"/>
                      <a:endParaRPr lang="en-GB"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53682557"/>
                  </a:ext>
                </a:extLst>
              </a:tr>
              <a:tr h="648000">
                <a:tc>
                  <a:txBody>
                    <a:bodyPr/>
                    <a:lstStyle/>
                    <a:p>
                      <a:r>
                        <a:rPr lang="en-GB" dirty="0">
                          <a:solidFill>
                            <a:schemeClr val="bg1">
                              <a:lumMod val="65000"/>
                            </a:schemeClr>
                          </a:solidFill>
                          <a:latin typeface="+mj-lt"/>
                        </a:rPr>
                        <a:t>Services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eaLnBrk="1"/>
                      <a:endParaRPr lang="en-GB"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eaLnBrk="1"/>
                      <a:endParaRPr lang="en-GB"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eaLnBrk="1"/>
                      <a:endParaRPr lang="en-GB"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19527496"/>
                  </a:ext>
                </a:extLst>
              </a:tr>
              <a:tr h="550959">
                <a:tc>
                  <a:txBody>
                    <a:bodyPr/>
                    <a:lstStyle/>
                    <a:p>
                      <a:r>
                        <a:rPr lang="en-GB" dirty="0">
                          <a:solidFill>
                            <a:schemeClr val="bg1">
                              <a:lumMod val="65000"/>
                            </a:schemeClr>
                          </a:solidFill>
                          <a:latin typeface="+mj-lt"/>
                        </a:rPr>
                        <a:t>Log</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eaLnBrk="1"/>
                      <a:endParaRPr lang="en-GB"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eaLnBrk="1"/>
                      <a:endParaRPr lang="en-GB"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eaLnBrk="1"/>
                      <a:endParaRPr lang="en-GB" noProof="0"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35319174"/>
                  </a:ext>
                </a:extLst>
              </a:tr>
            </a:tbl>
          </a:graphicData>
        </a:graphic>
      </p:graphicFrame>
      <p:sp>
        <p:nvSpPr>
          <p:cNvPr id="51" name="TextBox 50">
            <a:extLst>
              <a:ext uri="{FF2B5EF4-FFF2-40B4-BE49-F238E27FC236}">
                <a16:creationId xmlns:a16="http://schemas.microsoft.com/office/drawing/2014/main" id="{412C5802-ADA2-419F-A7C0-6D6F619B0423}"/>
              </a:ext>
            </a:extLst>
          </p:cNvPr>
          <p:cNvSpPr txBox="1"/>
          <p:nvPr/>
        </p:nvSpPr>
        <p:spPr>
          <a:xfrm>
            <a:off x="2099972" y="2016627"/>
            <a:ext cx="1260000" cy="234286"/>
          </a:xfrm>
          <a:prstGeom prst="rect">
            <a:avLst/>
          </a:prstGeom>
          <a:solidFill>
            <a:schemeClr val="bg1"/>
          </a:solidFill>
          <a:ln>
            <a:solidFill>
              <a:schemeClr val="accent1"/>
            </a:solidFill>
          </a:ln>
        </p:spPr>
        <p:txBody>
          <a:bodyPr wrap="none" lIns="36000" tIns="36000" rIns="36000" bIns="36000" rtlCol="0">
            <a:spAutoFit/>
          </a:bodyPr>
          <a:lstStyle/>
          <a:p>
            <a:r>
              <a:rPr lang="en-GB" sz="1050" b="0" i="0">
                <a:solidFill>
                  <a:schemeClr val="accent1"/>
                </a:solidFill>
                <a:latin typeface="+mn-lt"/>
              </a:rPr>
              <a:t>Wallet of identifiers</a:t>
            </a:r>
          </a:p>
        </p:txBody>
      </p:sp>
      <p:sp>
        <p:nvSpPr>
          <p:cNvPr id="52" name="TextBox 51">
            <a:extLst>
              <a:ext uri="{FF2B5EF4-FFF2-40B4-BE49-F238E27FC236}">
                <a16:creationId xmlns:a16="http://schemas.microsoft.com/office/drawing/2014/main" id="{96F0FE4C-10CB-4031-BAF7-8C7AAA7FBF2B}"/>
              </a:ext>
            </a:extLst>
          </p:cNvPr>
          <p:cNvSpPr txBox="1"/>
          <p:nvPr/>
        </p:nvSpPr>
        <p:spPr>
          <a:xfrm>
            <a:off x="4375100" y="3683455"/>
            <a:ext cx="1500979" cy="234286"/>
          </a:xfrm>
          <a:prstGeom prst="rect">
            <a:avLst/>
          </a:prstGeom>
          <a:solidFill>
            <a:schemeClr val="bg1"/>
          </a:solidFill>
          <a:ln>
            <a:solidFill>
              <a:schemeClr val="accent1"/>
            </a:solidFill>
          </a:ln>
        </p:spPr>
        <p:txBody>
          <a:bodyPr wrap="none" lIns="36000" tIns="36000" rIns="36000" bIns="36000" rtlCol="0">
            <a:spAutoFit/>
          </a:bodyPr>
          <a:lstStyle/>
          <a:p>
            <a:r>
              <a:rPr lang="en-GB" sz="1050" b="0" i="0" dirty="0">
                <a:solidFill>
                  <a:schemeClr val="accent1"/>
                </a:solidFill>
                <a:latin typeface="+mn-lt"/>
              </a:rPr>
              <a:t>Public Service Directory</a:t>
            </a:r>
          </a:p>
        </p:txBody>
      </p:sp>
      <p:sp>
        <p:nvSpPr>
          <p:cNvPr id="53" name="TextBox 52">
            <a:extLst>
              <a:ext uri="{FF2B5EF4-FFF2-40B4-BE49-F238E27FC236}">
                <a16:creationId xmlns:a16="http://schemas.microsoft.com/office/drawing/2014/main" id="{77170382-0B70-4F9F-A1DF-7E15409A6EF3}"/>
              </a:ext>
            </a:extLst>
          </p:cNvPr>
          <p:cNvSpPr txBox="1"/>
          <p:nvPr/>
        </p:nvSpPr>
        <p:spPr>
          <a:xfrm>
            <a:off x="1887310" y="3396919"/>
            <a:ext cx="1685324" cy="234286"/>
          </a:xfrm>
          <a:prstGeom prst="rect">
            <a:avLst/>
          </a:prstGeom>
          <a:solidFill>
            <a:schemeClr val="bg1"/>
          </a:solidFill>
          <a:ln>
            <a:solidFill>
              <a:schemeClr val="accent1"/>
            </a:solidFill>
          </a:ln>
        </p:spPr>
        <p:txBody>
          <a:bodyPr wrap="none" lIns="36000" tIns="36000" rIns="36000" bIns="36000" rtlCol="0">
            <a:spAutoFit/>
          </a:bodyPr>
          <a:lstStyle/>
          <a:p>
            <a:r>
              <a:rPr lang="en-GB" sz="1050" b="0" i="0">
                <a:solidFill>
                  <a:schemeClr val="accent1"/>
                </a:solidFill>
                <a:latin typeface="+mn-lt"/>
              </a:rPr>
              <a:t>End User Service Directory</a:t>
            </a:r>
          </a:p>
        </p:txBody>
      </p:sp>
      <p:sp>
        <p:nvSpPr>
          <p:cNvPr id="56" name="TextBox 55">
            <a:extLst>
              <a:ext uri="{FF2B5EF4-FFF2-40B4-BE49-F238E27FC236}">
                <a16:creationId xmlns:a16="http://schemas.microsoft.com/office/drawing/2014/main" id="{5C37581B-9D32-4EEB-B74C-0477DDC0DF2E}"/>
              </a:ext>
            </a:extLst>
          </p:cNvPr>
          <p:cNvSpPr txBox="1"/>
          <p:nvPr/>
        </p:nvSpPr>
        <p:spPr>
          <a:xfrm>
            <a:off x="4096178" y="3396919"/>
            <a:ext cx="2102105" cy="234286"/>
          </a:xfrm>
          <a:prstGeom prst="rect">
            <a:avLst/>
          </a:prstGeom>
          <a:solidFill>
            <a:schemeClr val="bg1"/>
          </a:solidFill>
          <a:ln>
            <a:solidFill>
              <a:schemeClr val="accent1"/>
            </a:solidFill>
          </a:ln>
        </p:spPr>
        <p:txBody>
          <a:bodyPr wrap="none" lIns="36000" tIns="36000" rIns="36000" bIns="36000" rtlCol="0">
            <a:spAutoFit/>
          </a:bodyPr>
          <a:lstStyle/>
          <a:p>
            <a:r>
              <a:rPr lang="en-GB" sz="1050" b="0" i="0">
                <a:solidFill>
                  <a:schemeClr val="accent1"/>
                </a:solidFill>
                <a:latin typeface="+mn-lt"/>
              </a:rPr>
              <a:t>Service Provider Service Directory</a:t>
            </a:r>
          </a:p>
        </p:txBody>
      </p:sp>
      <p:sp>
        <p:nvSpPr>
          <p:cNvPr id="57" name="TextBox 56">
            <a:extLst>
              <a:ext uri="{FF2B5EF4-FFF2-40B4-BE49-F238E27FC236}">
                <a16:creationId xmlns:a16="http://schemas.microsoft.com/office/drawing/2014/main" id="{44F7F00C-7246-4715-B732-7524D88BDCAD}"/>
              </a:ext>
            </a:extLst>
          </p:cNvPr>
          <p:cNvSpPr txBox="1"/>
          <p:nvPr/>
        </p:nvSpPr>
        <p:spPr>
          <a:xfrm>
            <a:off x="1961048" y="2500848"/>
            <a:ext cx="1537848" cy="234286"/>
          </a:xfrm>
          <a:prstGeom prst="rect">
            <a:avLst/>
          </a:prstGeom>
          <a:solidFill>
            <a:schemeClr val="bg1"/>
          </a:solidFill>
          <a:ln>
            <a:solidFill>
              <a:schemeClr val="accent1"/>
            </a:solidFill>
          </a:ln>
        </p:spPr>
        <p:txBody>
          <a:bodyPr wrap="none" lIns="36000" tIns="36000" rIns="36000" bIns="36000" rtlCol="0">
            <a:spAutoFit/>
          </a:bodyPr>
          <a:lstStyle/>
          <a:p>
            <a:r>
              <a:rPr lang="en-GB" sz="1050" b="0" i="0">
                <a:solidFill>
                  <a:schemeClr val="accent1"/>
                </a:solidFill>
                <a:latin typeface="+mn-lt"/>
              </a:rPr>
              <a:t>End User Data Directory</a:t>
            </a:r>
          </a:p>
        </p:txBody>
      </p:sp>
      <p:sp>
        <p:nvSpPr>
          <p:cNvPr id="58" name="TextBox 57">
            <a:extLst>
              <a:ext uri="{FF2B5EF4-FFF2-40B4-BE49-F238E27FC236}">
                <a16:creationId xmlns:a16="http://schemas.microsoft.com/office/drawing/2014/main" id="{F0B94623-1526-4E10-976B-FEEEBF0453A7}"/>
              </a:ext>
            </a:extLst>
          </p:cNvPr>
          <p:cNvSpPr txBox="1"/>
          <p:nvPr/>
        </p:nvSpPr>
        <p:spPr>
          <a:xfrm>
            <a:off x="6795565" y="2500848"/>
            <a:ext cx="1807152" cy="234286"/>
          </a:xfrm>
          <a:prstGeom prst="rect">
            <a:avLst/>
          </a:prstGeom>
          <a:solidFill>
            <a:schemeClr val="bg1"/>
          </a:solidFill>
          <a:ln>
            <a:solidFill>
              <a:schemeClr val="accent1"/>
            </a:solidFill>
          </a:ln>
        </p:spPr>
        <p:txBody>
          <a:bodyPr wrap="none" lIns="36000" tIns="36000" rIns="36000" bIns="36000" rtlCol="0">
            <a:spAutoFit/>
          </a:bodyPr>
          <a:lstStyle/>
          <a:p>
            <a:r>
              <a:rPr lang="en-GB" sz="1050" b="0" i="0">
                <a:solidFill>
                  <a:schemeClr val="accent1"/>
                </a:solidFill>
                <a:latin typeface="+mn-lt"/>
              </a:rPr>
              <a:t>Data Provider Data Directory</a:t>
            </a:r>
          </a:p>
        </p:txBody>
      </p:sp>
      <p:sp>
        <p:nvSpPr>
          <p:cNvPr id="59" name="TextBox 58">
            <a:extLst>
              <a:ext uri="{FF2B5EF4-FFF2-40B4-BE49-F238E27FC236}">
                <a16:creationId xmlns:a16="http://schemas.microsoft.com/office/drawing/2014/main" id="{F45057D9-132F-45D6-89CA-2AA43B1BC58C}"/>
              </a:ext>
            </a:extLst>
          </p:cNvPr>
          <p:cNvSpPr txBox="1"/>
          <p:nvPr/>
        </p:nvSpPr>
        <p:spPr>
          <a:xfrm>
            <a:off x="4169916" y="2500848"/>
            <a:ext cx="1954629" cy="234286"/>
          </a:xfrm>
          <a:prstGeom prst="rect">
            <a:avLst/>
          </a:prstGeom>
          <a:solidFill>
            <a:schemeClr val="bg1"/>
          </a:solidFill>
          <a:ln>
            <a:solidFill>
              <a:schemeClr val="accent1"/>
            </a:solidFill>
          </a:ln>
        </p:spPr>
        <p:txBody>
          <a:bodyPr wrap="none" lIns="36000" tIns="36000" rIns="36000" bIns="36000" rtlCol="0">
            <a:spAutoFit/>
          </a:bodyPr>
          <a:lstStyle/>
          <a:p>
            <a:r>
              <a:rPr lang="en-GB" sz="1050" b="0" i="0">
                <a:solidFill>
                  <a:schemeClr val="accent1"/>
                </a:solidFill>
                <a:latin typeface="+mn-lt"/>
              </a:rPr>
              <a:t>Service Provider Data Directory</a:t>
            </a:r>
          </a:p>
        </p:txBody>
      </p:sp>
      <p:sp>
        <p:nvSpPr>
          <p:cNvPr id="60" name="TextBox 59">
            <a:extLst>
              <a:ext uri="{FF2B5EF4-FFF2-40B4-BE49-F238E27FC236}">
                <a16:creationId xmlns:a16="http://schemas.microsoft.com/office/drawing/2014/main" id="{539456AD-051B-4530-A604-745C7A357FB3}"/>
              </a:ext>
            </a:extLst>
          </p:cNvPr>
          <p:cNvSpPr txBox="1"/>
          <p:nvPr/>
        </p:nvSpPr>
        <p:spPr>
          <a:xfrm>
            <a:off x="4703716" y="2972104"/>
            <a:ext cx="887029" cy="234286"/>
          </a:xfrm>
          <a:prstGeom prst="rect">
            <a:avLst/>
          </a:prstGeom>
          <a:solidFill>
            <a:schemeClr val="bg1"/>
          </a:solidFill>
          <a:ln>
            <a:solidFill>
              <a:schemeClr val="accent1"/>
            </a:solidFill>
          </a:ln>
        </p:spPr>
        <p:txBody>
          <a:bodyPr wrap="none" lIns="36000" tIns="36000" rIns="36000" bIns="36000" rtlCol="0">
            <a:spAutoFit/>
          </a:bodyPr>
          <a:lstStyle/>
          <a:p>
            <a:r>
              <a:rPr lang="en-GB" sz="1050" b="0" i="0">
                <a:solidFill>
                  <a:schemeClr val="accent1"/>
                </a:solidFill>
                <a:latin typeface="+mn-lt"/>
              </a:rPr>
              <a:t>Service Order</a:t>
            </a:r>
          </a:p>
        </p:txBody>
      </p:sp>
      <p:sp>
        <p:nvSpPr>
          <p:cNvPr id="61" name="TextBox 60">
            <a:extLst>
              <a:ext uri="{FF2B5EF4-FFF2-40B4-BE49-F238E27FC236}">
                <a16:creationId xmlns:a16="http://schemas.microsoft.com/office/drawing/2014/main" id="{4088C7D0-D464-476C-B848-54068A57D094}"/>
              </a:ext>
            </a:extLst>
          </p:cNvPr>
          <p:cNvSpPr txBox="1"/>
          <p:nvPr/>
        </p:nvSpPr>
        <p:spPr>
          <a:xfrm>
            <a:off x="7329365" y="2972104"/>
            <a:ext cx="739552" cy="234286"/>
          </a:xfrm>
          <a:prstGeom prst="rect">
            <a:avLst/>
          </a:prstGeom>
          <a:solidFill>
            <a:schemeClr val="bg1"/>
          </a:solidFill>
          <a:ln>
            <a:solidFill>
              <a:schemeClr val="accent1"/>
            </a:solidFill>
          </a:ln>
        </p:spPr>
        <p:txBody>
          <a:bodyPr wrap="none" lIns="36000" tIns="36000" rIns="36000" bIns="36000" rtlCol="0">
            <a:spAutoFit/>
          </a:bodyPr>
          <a:lstStyle/>
          <a:p>
            <a:r>
              <a:rPr lang="en-GB" sz="1050" b="0" i="0">
                <a:solidFill>
                  <a:schemeClr val="accent1"/>
                </a:solidFill>
                <a:latin typeface="+mn-lt"/>
              </a:rPr>
              <a:t>Data Order</a:t>
            </a:r>
          </a:p>
        </p:txBody>
      </p:sp>
      <p:sp>
        <p:nvSpPr>
          <p:cNvPr id="62" name="TextBox 61">
            <a:extLst>
              <a:ext uri="{FF2B5EF4-FFF2-40B4-BE49-F238E27FC236}">
                <a16:creationId xmlns:a16="http://schemas.microsoft.com/office/drawing/2014/main" id="{8AED0405-A37F-40F9-8472-D4AB7BF67D2D}"/>
              </a:ext>
            </a:extLst>
          </p:cNvPr>
          <p:cNvSpPr txBox="1"/>
          <p:nvPr/>
        </p:nvSpPr>
        <p:spPr>
          <a:xfrm>
            <a:off x="2152607" y="2972104"/>
            <a:ext cx="1154731" cy="234286"/>
          </a:xfrm>
          <a:prstGeom prst="rect">
            <a:avLst/>
          </a:prstGeom>
          <a:solidFill>
            <a:schemeClr val="bg1"/>
          </a:solidFill>
          <a:ln>
            <a:solidFill>
              <a:schemeClr val="accent1"/>
            </a:solidFill>
          </a:ln>
        </p:spPr>
        <p:txBody>
          <a:bodyPr wrap="none" lIns="36000" tIns="36000" rIns="36000" bIns="36000" rtlCol="0">
            <a:spAutoFit/>
          </a:bodyPr>
          <a:lstStyle/>
          <a:p>
            <a:r>
              <a:rPr lang="en-GB" sz="1050" b="0" i="0">
                <a:solidFill>
                  <a:schemeClr val="accent1"/>
                </a:solidFill>
                <a:latin typeface="+mn-lt"/>
              </a:rPr>
              <a:t>Consent Directory</a:t>
            </a:r>
          </a:p>
        </p:txBody>
      </p:sp>
      <p:sp>
        <p:nvSpPr>
          <p:cNvPr id="64" name="TextBox 63">
            <a:extLst>
              <a:ext uri="{FF2B5EF4-FFF2-40B4-BE49-F238E27FC236}">
                <a16:creationId xmlns:a16="http://schemas.microsoft.com/office/drawing/2014/main" id="{95ACFBEC-516B-491D-B8AD-75171FFBF7EC}"/>
              </a:ext>
            </a:extLst>
          </p:cNvPr>
          <p:cNvSpPr txBox="1"/>
          <p:nvPr/>
        </p:nvSpPr>
        <p:spPr>
          <a:xfrm>
            <a:off x="2258405" y="4075343"/>
            <a:ext cx="943134" cy="234286"/>
          </a:xfrm>
          <a:prstGeom prst="rect">
            <a:avLst/>
          </a:prstGeom>
          <a:solidFill>
            <a:schemeClr val="bg1"/>
          </a:solidFill>
          <a:ln>
            <a:solidFill>
              <a:schemeClr val="accent1"/>
            </a:solidFill>
          </a:ln>
        </p:spPr>
        <p:txBody>
          <a:bodyPr wrap="none" lIns="36000" tIns="36000" rIns="36000" bIns="36000" rtlCol="0">
            <a:spAutoFit/>
          </a:bodyPr>
          <a:lstStyle/>
          <a:p>
            <a:r>
              <a:rPr lang="en-GB" sz="1050" b="0" i="0">
                <a:solidFill>
                  <a:schemeClr val="accent1"/>
                </a:solidFill>
                <a:latin typeface="+mn-lt"/>
              </a:rPr>
              <a:t>End User Logs</a:t>
            </a:r>
          </a:p>
        </p:txBody>
      </p:sp>
      <p:sp>
        <p:nvSpPr>
          <p:cNvPr id="65" name="TextBox 64">
            <a:extLst>
              <a:ext uri="{FF2B5EF4-FFF2-40B4-BE49-F238E27FC236}">
                <a16:creationId xmlns:a16="http://schemas.microsoft.com/office/drawing/2014/main" id="{DCFD3882-B5EE-4D76-9B2A-EADC8C5748E7}"/>
              </a:ext>
            </a:extLst>
          </p:cNvPr>
          <p:cNvSpPr txBox="1"/>
          <p:nvPr/>
        </p:nvSpPr>
        <p:spPr>
          <a:xfrm>
            <a:off x="7092921" y="4075343"/>
            <a:ext cx="1212439" cy="234286"/>
          </a:xfrm>
          <a:prstGeom prst="rect">
            <a:avLst/>
          </a:prstGeom>
          <a:solidFill>
            <a:schemeClr val="bg1"/>
          </a:solidFill>
          <a:ln>
            <a:solidFill>
              <a:schemeClr val="accent1"/>
            </a:solidFill>
          </a:ln>
        </p:spPr>
        <p:txBody>
          <a:bodyPr wrap="none" lIns="36000" tIns="36000" rIns="36000" bIns="36000" rtlCol="0">
            <a:spAutoFit/>
          </a:bodyPr>
          <a:lstStyle/>
          <a:p>
            <a:r>
              <a:rPr lang="en-GB" sz="1050" b="0" i="0">
                <a:solidFill>
                  <a:schemeClr val="accent1"/>
                </a:solidFill>
                <a:latin typeface="+mn-lt"/>
              </a:rPr>
              <a:t>Data Provider Logs</a:t>
            </a:r>
          </a:p>
        </p:txBody>
      </p:sp>
      <p:sp>
        <p:nvSpPr>
          <p:cNvPr id="66" name="TextBox 65">
            <a:extLst>
              <a:ext uri="{FF2B5EF4-FFF2-40B4-BE49-F238E27FC236}">
                <a16:creationId xmlns:a16="http://schemas.microsoft.com/office/drawing/2014/main" id="{0DBFE35E-F3A6-433F-A0F3-A0CBBD1F3AB8}"/>
              </a:ext>
            </a:extLst>
          </p:cNvPr>
          <p:cNvSpPr txBox="1"/>
          <p:nvPr/>
        </p:nvSpPr>
        <p:spPr>
          <a:xfrm>
            <a:off x="4467272" y="4075343"/>
            <a:ext cx="1359915" cy="234286"/>
          </a:xfrm>
          <a:prstGeom prst="rect">
            <a:avLst/>
          </a:prstGeom>
          <a:solidFill>
            <a:schemeClr val="bg1"/>
          </a:solidFill>
          <a:ln>
            <a:solidFill>
              <a:schemeClr val="accent1"/>
            </a:solidFill>
          </a:ln>
        </p:spPr>
        <p:txBody>
          <a:bodyPr wrap="none" lIns="36000" tIns="36000" rIns="36000" bIns="36000" rtlCol="0">
            <a:spAutoFit/>
          </a:bodyPr>
          <a:lstStyle/>
          <a:p>
            <a:r>
              <a:rPr lang="en-GB" sz="1050" b="0" i="0">
                <a:solidFill>
                  <a:schemeClr val="accent1"/>
                </a:solidFill>
                <a:latin typeface="+mn-lt"/>
              </a:rPr>
              <a:t>Service Provider Logs</a:t>
            </a:r>
          </a:p>
        </p:txBody>
      </p:sp>
      <p:sp>
        <p:nvSpPr>
          <p:cNvPr id="34" name="Tekstiruutu 4">
            <a:extLst>
              <a:ext uri="{FF2B5EF4-FFF2-40B4-BE49-F238E27FC236}">
                <a16:creationId xmlns:a16="http://schemas.microsoft.com/office/drawing/2014/main" id="{2C030E34-BB21-4D55-A36B-B2A0FF33F1BE}"/>
              </a:ext>
            </a:extLst>
          </p:cNvPr>
          <p:cNvSpPr txBox="1"/>
          <p:nvPr/>
        </p:nvSpPr>
        <p:spPr>
          <a:xfrm>
            <a:off x="2768901" y="-1058141"/>
            <a:ext cx="787075" cy="369332"/>
          </a:xfrm>
          <a:prstGeom prst="rect">
            <a:avLst/>
          </a:prstGeom>
          <a:noFill/>
        </p:spPr>
        <p:txBody>
          <a:bodyPr wrap="none" lIns="0" tIns="0" rIns="0" bIns="0" rtlCol="0">
            <a:spAutoFit/>
          </a:bodyPr>
          <a:lstStyle/>
          <a:p>
            <a:pPr algn="ctr" defTabSz="685783">
              <a:defRPr/>
            </a:pPr>
            <a:r>
              <a:rPr lang="fi-FI" sz="1200" b="1" err="1">
                <a:solidFill>
                  <a:schemeClr val="accent3"/>
                </a:solidFill>
                <a:latin typeface="+mj-lt"/>
              </a:rPr>
              <a:t>End</a:t>
            </a:r>
            <a:r>
              <a:rPr lang="fi-FI" sz="1200" b="1">
                <a:solidFill>
                  <a:schemeClr val="accent3"/>
                </a:solidFill>
                <a:latin typeface="+mj-lt"/>
              </a:rPr>
              <a:t> </a:t>
            </a:r>
            <a:r>
              <a:rPr lang="fi-FI" sz="1200" b="1" err="1">
                <a:solidFill>
                  <a:schemeClr val="accent3"/>
                </a:solidFill>
                <a:latin typeface="+mj-lt"/>
              </a:rPr>
              <a:t>user-</a:t>
            </a:r>
            <a:br>
              <a:rPr lang="fi-FI" sz="1200" b="1">
                <a:solidFill>
                  <a:schemeClr val="accent3"/>
                </a:solidFill>
                <a:latin typeface="+mj-lt"/>
              </a:rPr>
            </a:br>
            <a:r>
              <a:rPr lang="fi-FI" sz="1200" b="1">
                <a:solidFill>
                  <a:schemeClr val="accent3"/>
                </a:solidFill>
                <a:latin typeface="+mj-lt"/>
              </a:rPr>
              <a:t>Service</a:t>
            </a:r>
            <a:endParaRPr lang="en-GB" sz="1200" b="1">
              <a:solidFill>
                <a:schemeClr val="accent3"/>
              </a:solidFill>
              <a:latin typeface="+mj-lt"/>
            </a:endParaRPr>
          </a:p>
        </p:txBody>
      </p:sp>
      <p:sp>
        <p:nvSpPr>
          <p:cNvPr id="35" name="Tekstiruutu 34">
            <a:extLst>
              <a:ext uri="{FF2B5EF4-FFF2-40B4-BE49-F238E27FC236}">
                <a16:creationId xmlns:a16="http://schemas.microsoft.com/office/drawing/2014/main" id="{59396919-BD08-4950-B763-5C2C22DEEC88}"/>
              </a:ext>
            </a:extLst>
          </p:cNvPr>
          <p:cNvSpPr txBox="1"/>
          <p:nvPr/>
        </p:nvSpPr>
        <p:spPr>
          <a:xfrm>
            <a:off x="6033875" y="-1201423"/>
            <a:ext cx="517433" cy="153888"/>
          </a:xfrm>
          <a:prstGeom prst="rect">
            <a:avLst/>
          </a:prstGeom>
          <a:solidFill>
            <a:schemeClr val="bg1"/>
          </a:solidFill>
          <a:ln>
            <a:noFill/>
          </a:ln>
        </p:spPr>
        <p:txBody>
          <a:bodyPr wrap="square" lIns="0" tIns="0" rIns="0" bIns="0" rtlCol="0">
            <a:spAutoFit/>
          </a:bodyPr>
          <a:lstStyle/>
          <a:p>
            <a:pPr algn="ctr" defTabSz="685783">
              <a:defRPr/>
            </a:pPr>
            <a:r>
              <a:rPr lang="fi-FI" sz="1000" b="1">
                <a:solidFill>
                  <a:schemeClr val="accent3"/>
                </a:solidFill>
                <a:latin typeface="+mj-lt"/>
              </a:rPr>
              <a:t>Data</a:t>
            </a:r>
          </a:p>
        </p:txBody>
      </p:sp>
      <p:sp>
        <p:nvSpPr>
          <p:cNvPr id="36" name="Pyöristetty suorakulmio 17">
            <a:extLst>
              <a:ext uri="{FF2B5EF4-FFF2-40B4-BE49-F238E27FC236}">
                <a16:creationId xmlns:a16="http://schemas.microsoft.com/office/drawing/2014/main" id="{0A98DE7A-F173-4A9C-BFC4-099EC2EAD77E}"/>
              </a:ext>
            </a:extLst>
          </p:cNvPr>
          <p:cNvSpPr/>
          <p:nvPr/>
        </p:nvSpPr>
        <p:spPr>
          <a:xfrm>
            <a:off x="3805674" y="-1506798"/>
            <a:ext cx="1890000" cy="265816"/>
          </a:xfrm>
          <a:prstGeom prst="roundRect">
            <a:avLst>
              <a:gd name="adj" fmla="val 0"/>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defRPr/>
            </a:pPr>
            <a:r>
              <a:rPr lang="fi-FI" sz="1200" b="1" dirty="0">
                <a:solidFill>
                  <a:schemeClr val="bg1"/>
                </a:solidFill>
                <a:latin typeface="Arial Black" charset="0"/>
              </a:rPr>
              <a:t>Service </a:t>
            </a:r>
            <a:r>
              <a:rPr lang="fi-FI" sz="1200" b="1" dirty="0" err="1">
                <a:solidFill>
                  <a:schemeClr val="bg1"/>
                </a:solidFill>
                <a:latin typeface="Arial Black" charset="0"/>
              </a:rPr>
              <a:t>provider</a:t>
            </a:r>
            <a:endParaRPr lang="en-GB" sz="1200" b="1" dirty="0">
              <a:solidFill>
                <a:schemeClr val="bg1"/>
              </a:solidFill>
              <a:latin typeface="Arial Black" charset="0"/>
              <a:ea typeface="Arial Black" charset="0"/>
              <a:cs typeface="Arial Black" charset="0"/>
            </a:endParaRPr>
          </a:p>
        </p:txBody>
      </p:sp>
      <p:cxnSp>
        <p:nvCxnSpPr>
          <p:cNvPr id="38" name="Suora nuoliyhdysviiva 13">
            <a:extLst>
              <a:ext uri="{FF2B5EF4-FFF2-40B4-BE49-F238E27FC236}">
                <a16:creationId xmlns:a16="http://schemas.microsoft.com/office/drawing/2014/main" id="{B9D826BD-A068-4E2A-8ECB-D2DB7E10AA54}"/>
              </a:ext>
            </a:extLst>
          </p:cNvPr>
          <p:cNvCxnSpPr/>
          <p:nvPr/>
        </p:nvCxnSpPr>
        <p:spPr>
          <a:xfrm flipH="1">
            <a:off x="2672176" y="-642180"/>
            <a:ext cx="936104" cy="0"/>
          </a:xfrm>
          <a:prstGeom prst="straightConnector1">
            <a:avLst/>
          </a:prstGeom>
          <a:ln w="2857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uora nuoliyhdysviiva 13">
            <a:extLst>
              <a:ext uri="{FF2B5EF4-FFF2-40B4-BE49-F238E27FC236}">
                <a16:creationId xmlns:a16="http://schemas.microsoft.com/office/drawing/2014/main" id="{67FE9C01-A644-40ED-96FB-0EDD36D411E4}"/>
              </a:ext>
            </a:extLst>
          </p:cNvPr>
          <p:cNvCxnSpPr/>
          <p:nvPr/>
        </p:nvCxnSpPr>
        <p:spPr>
          <a:xfrm flipH="1">
            <a:off x="6114347" y="-668273"/>
            <a:ext cx="356491" cy="0"/>
          </a:xfrm>
          <a:prstGeom prst="straightConnector1">
            <a:avLst/>
          </a:prstGeom>
          <a:ln w="2857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a16="http://schemas.microsoft.com/office/drawing/2014/main" id="{BF9C630D-A5EC-4274-BF57-3A4AC01E2977}"/>
              </a:ext>
            </a:extLst>
          </p:cNvPr>
          <p:cNvSpPr/>
          <p:nvPr/>
        </p:nvSpPr>
        <p:spPr>
          <a:xfrm>
            <a:off x="3805674" y="-1513002"/>
            <a:ext cx="1890000" cy="1161000"/>
          </a:xfrm>
          <a:prstGeom prst="rect">
            <a:avLst/>
          </a:prstGeom>
          <a:noFill/>
          <a:ln w="63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a:solidFill>
                <a:srgbClr val="FFFFFF"/>
              </a:solidFill>
              <a:latin typeface="Georgia"/>
            </a:endParaRPr>
          </a:p>
        </p:txBody>
      </p:sp>
      <p:cxnSp>
        <p:nvCxnSpPr>
          <p:cNvPr id="42" name="Suora nuoliyhdysviiva 13">
            <a:extLst>
              <a:ext uri="{FF2B5EF4-FFF2-40B4-BE49-F238E27FC236}">
                <a16:creationId xmlns:a16="http://schemas.microsoft.com/office/drawing/2014/main" id="{D5684C87-D2D8-4532-B6CC-A101FE1EE76D}"/>
              </a:ext>
            </a:extLst>
          </p:cNvPr>
          <p:cNvCxnSpPr/>
          <p:nvPr/>
        </p:nvCxnSpPr>
        <p:spPr>
          <a:xfrm flipH="1">
            <a:off x="6114347" y="-428967"/>
            <a:ext cx="356491" cy="0"/>
          </a:xfrm>
          <a:prstGeom prst="straightConnector1">
            <a:avLst/>
          </a:prstGeom>
          <a:ln w="2857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uora nuoliyhdysviiva 13">
            <a:extLst>
              <a:ext uri="{FF2B5EF4-FFF2-40B4-BE49-F238E27FC236}">
                <a16:creationId xmlns:a16="http://schemas.microsoft.com/office/drawing/2014/main" id="{8BAE48DB-216C-407F-9E67-CC07E67E49CA}"/>
              </a:ext>
            </a:extLst>
          </p:cNvPr>
          <p:cNvCxnSpPr/>
          <p:nvPr/>
        </p:nvCxnSpPr>
        <p:spPr>
          <a:xfrm flipH="1">
            <a:off x="6114347" y="-927762"/>
            <a:ext cx="356491" cy="0"/>
          </a:xfrm>
          <a:prstGeom prst="straightConnector1">
            <a:avLst/>
          </a:prstGeom>
          <a:ln w="2857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44" name="Group 43">
            <a:extLst>
              <a:ext uri="{FF2B5EF4-FFF2-40B4-BE49-F238E27FC236}">
                <a16:creationId xmlns:a16="http://schemas.microsoft.com/office/drawing/2014/main" id="{1E770613-92B5-41C7-90FA-6BB51370E6AC}"/>
              </a:ext>
            </a:extLst>
          </p:cNvPr>
          <p:cNvGrpSpPr/>
          <p:nvPr/>
        </p:nvGrpSpPr>
        <p:grpSpPr>
          <a:xfrm>
            <a:off x="4181401" y="-973873"/>
            <a:ext cx="1256168" cy="399096"/>
            <a:chOff x="3859411" y="1908886"/>
            <a:chExt cx="3030405" cy="962788"/>
          </a:xfrm>
          <a:solidFill>
            <a:schemeClr val="accent3"/>
          </a:solidFill>
        </p:grpSpPr>
        <p:pic>
          <p:nvPicPr>
            <p:cNvPr id="45" name="Graphic 44" descr="Calculator">
              <a:extLst>
                <a:ext uri="{FF2B5EF4-FFF2-40B4-BE49-F238E27FC236}">
                  <a16:creationId xmlns:a16="http://schemas.microsoft.com/office/drawing/2014/main" id="{B89A393D-8065-47DC-9AC2-0885FF8927D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16159" y="1908886"/>
              <a:ext cx="914400" cy="914400"/>
            </a:xfrm>
            <a:prstGeom prst="rect">
              <a:avLst/>
            </a:prstGeom>
          </p:spPr>
        </p:pic>
        <p:pic>
          <p:nvPicPr>
            <p:cNvPr id="46" name="Graphic 45" descr="Gears">
              <a:extLst>
                <a:ext uri="{FF2B5EF4-FFF2-40B4-BE49-F238E27FC236}">
                  <a16:creationId xmlns:a16="http://schemas.microsoft.com/office/drawing/2014/main" id="{D079F32E-86FD-435A-BD5A-8C74A145952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59411" y="1925972"/>
              <a:ext cx="914400" cy="914400"/>
            </a:xfrm>
            <a:prstGeom prst="rect">
              <a:avLst/>
            </a:prstGeom>
          </p:spPr>
        </p:pic>
        <p:pic>
          <p:nvPicPr>
            <p:cNvPr id="47" name="Graphic 46" descr="Coins">
              <a:extLst>
                <a:ext uri="{FF2B5EF4-FFF2-40B4-BE49-F238E27FC236}">
                  <a16:creationId xmlns:a16="http://schemas.microsoft.com/office/drawing/2014/main" id="{78DFA4C0-1435-4BFA-8434-4EADDF70C0E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75416" y="1957274"/>
              <a:ext cx="914400" cy="914400"/>
            </a:xfrm>
            <a:prstGeom prst="rect">
              <a:avLst/>
            </a:prstGeom>
          </p:spPr>
        </p:pic>
      </p:grpSp>
      <p:pic>
        <p:nvPicPr>
          <p:cNvPr id="48" name="Graphic 47" descr="Bank">
            <a:extLst>
              <a:ext uri="{FF2B5EF4-FFF2-40B4-BE49-F238E27FC236}">
                <a16:creationId xmlns:a16="http://schemas.microsoft.com/office/drawing/2014/main" id="{763B6EAD-8A4D-4108-80FC-46629A526D3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536108" y="-680985"/>
            <a:ext cx="210059" cy="266356"/>
          </a:xfrm>
          <a:prstGeom prst="rect">
            <a:avLst/>
          </a:prstGeom>
        </p:spPr>
      </p:pic>
      <p:pic>
        <p:nvPicPr>
          <p:cNvPr id="49" name="Graphic 48" descr="Safe">
            <a:extLst>
              <a:ext uri="{FF2B5EF4-FFF2-40B4-BE49-F238E27FC236}">
                <a16:creationId xmlns:a16="http://schemas.microsoft.com/office/drawing/2014/main" id="{FC191481-E77E-4F0F-881A-9C9A556A75EB}"/>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165033" y="-915593"/>
            <a:ext cx="210059" cy="266356"/>
          </a:xfrm>
          <a:prstGeom prst="rect">
            <a:avLst/>
          </a:prstGeom>
        </p:spPr>
      </p:pic>
      <p:pic>
        <p:nvPicPr>
          <p:cNvPr id="50" name="Graphic 49" descr="DNA">
            <a:extLst>
              <a:ext uri="{FF2B5EF4-FFF2-40B4-BE49-F238E27FC236}">
                <a16:creationId xmlns:a16="http://schemas.microsoft.com/office/drawing/2014/main" id="{75567460-DBC0-44EC-9D94-AC8D2116FF27}"/>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165033" y="-1150200"/>
            <a:ext cx="210059" cy="266356"/>
          </a:xfrm>
          <a:prstGeom prst="rect">
            <a:avLst/>
          </a:prstGeom>
        </p:spPr>
      </p:pic>
      <p:pic>
        <p:nvPicPr>
          <p:cNvPr id="54" name="Graphic 53" descr="Medical">
            <a:extLst>
              <a:ext uri="{FF2B5EF4-FFF2-40B4-BE49-F238E27FC236}">
                <a16:creationId xmlns:a16="http://schemas.microsoft.com/office/drawing/2014/main" id="{F1E930BB-09D5-4427-8B36-6A92FCDA59E5}"/>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536108" y="-915593"/>
            <a:ext cx="210059" cy="266356"/>
          </a:xfrm>
          <a:prstGeom prst="rect">
            <a:avLst/>
          </a:prstGeom>
        </p:spPr>
      </p:pic>
      <p:pic>
        <p:nvPicPr>
          <p:cNvPr id="55" name="Graphic 54" descr="Snowshoeing">
            <a:extLst>
              <a:ext uri="{FF2B5EF4-FFF2-40B4-BE49-F238E27FC236}">
                <a16:creationId xmlns:a16="http://schemas.microsoft.com/office/drawing/2014/main" id="{68C2E442-2FA1-441F-BC60-D06BC28ABEA7}"/>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270872" y="-680986"/>
            <a:ext cx="210059" cy="266356"/>
          </a:xfrm>
          <a:prstGeom prst="rect">
            <a:avLst/>
          </a:prstGeom>
        </p:spPr>
      </p:pic>
      <p:pic>
        <p:nvPicPr>
          <p:cNvPr id="63" name="Graphic 62" descr="Factory">
            <a:extLst>
              <a:ext uri="{FF2B5EF4-FFF2-40B4-BE49-F238E27FC236}">
                <a16:creationId xmlns:a16="http://schemas.microsoft.com/office/drawing/2014/main" id="{E988AEFB-2EBB-4201-BA9E-0968BE71FB78}"/>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536108" y="-1150200"/>
            <a:ext cx="210059" cy="266356"/>
          </a:xfrm>
          <a:prstGeom prst="rect">
            <a:avLst/>
          </a:prstGeom>
        </p:spPr>
      </p:pic>
      <p:pic>
        <p:nvPicPr>
          <p:cNvPr id="67" name="Graphic 66" descr="Motorcycle">
            <a:extLst>
              <a:ext uri="{FF2B5EF4-FFF2-40B4-BE49-F238E27FC236}">
                <a16:creationId xmlns:a16="http://schemas.microsoft.com/office/drawing/2014/main" id="{6CC8730B-C403-48EB-B715-F5F7B29F3C3A}"/>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165033" y="-680985"/>
            <a:ext cx="210059" cy="266356"/>
          </a:xfrm>
          <a:prstGeom prst="rect">
            <a:avLst/>
          </a:prstGeom>
        </p:spPr>
      </p:pic>
      <p:pic>
        <p:nvPicPr>
          <p:cNvPr id="68" name="Graphic 67" descr="Map with pin">
            <a:extLst>
              <a:ext uri="{FF2B5EF4-FFF2-40B4-BE49-F238E27FC236}">
                <a16:creationId xmlns:a16="http://schemas.microsoft.com/office/drawing/2014/main" id="{CE38DB08-DD79-45BE-9B94-425BAC4A0908}"/>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7899797" y="-1150200"/>
            <a:ext cx="210059" cy="266356"/>
          </a:xfrm>
          <a:prstGeom prst="rect">
            <a:avLst/>
          </a:prstGeom>
        </p:spPr>
      </p:pic>
      <p:pic>
        <p:nvPicPr>
          <p:cNvPr id="69" name="Graphic 68" descr="Burger and Drink">
            <a:extLst>
              <a:ext uri="{FF2B5EF4-FFF2-40B4-BE49-F238E27FC236}">
                <a16:creationId xmlns:a16="http://schemas.microsoft.com/office/drawing/2014/main" id="{4EB3F770-AC5D-4143-BF58-6185148038F8}"/>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7899797" y="-680986"/>
            <a:ext cx="210059" cy="266356"/>
          </a:xfrm>
          <a:prstGeom prst="rect">
            <a:avLst/>
          </a:prstGeom>
        </p:spPr>
      </p:pic>
      <p:pic>
        <p:nvPicPr>
          <p:cNvPr id="70" name="Graphic 69" descr="Books on Shelf">
            <a:extLst>
              <a:ext uri="{FF2B5EF4-FFF2-40B4-BE49-F238E27FC236}">
                <a16:creationId xmlns:a16="http://schemas.microsoft.com/office/drawing/2014/main" id="{4179BFCA-C885-4D42-9766-A490074AE709}"/>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8270872" y="-915593"/>
            <a:ext cx="210059" cy="266356"/>
          </a:xfrm>
          <a:prstGeom prst="rect">
            <a:avLst/>
          </a:prstGeom>
        </p:spPr>
      </p:pic>
      <p:pic>
        <p:nvPicPr>
          <p:cNvPr id="71" name="Graphic 70" descr="Money">
            <a:extLst>
              <a:ext uri="{FF2B5EF4-FFF2-40B4-BE49-F238E27FC236}">
                <a16:creationId xmlns:a16="http://schemas.microsoft.com/office/drawing/2014/main" id="{718D094A-0374-45F6-A42E-D01B45B37C27}"/>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8270872" y="-1150200"/>
            <a:ext cx="210059" cy="266356"/>
          </a:xfrm>
          <a:prstGeom prst="rect">
            <a:avLst/>
          </a:prstGeom>
        </p:spPr>
      </p:pic>
      <p:pic>
        <p:nvPicPr>
          <p:cNvPr id="72" name="Graphic 71" descr="Hierarchy">
            <a:extLst>
              <a:ext uri="{FF2B5EF4-FFF2-40B4-BE49-F238E27FC236}">
                <a16:creationId xmlns:a16="http://schemas.microsoft.com/office/drawing/2014/main" id="{203981A5-EC6A-44D0-B7A7-86A08BA738DF}"/>
              </a:ext>
            </a:extLst>
          </p:cNvPr>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7899797" y="-915593"/>
            <a:ext cx="210059" cy="266356"/>
          </a:xfrm>
          <a:prstGeom prst="rect">
            <a:avLst/>
          </a:prstGeom>
        </p:spPr>
      </p:pic>
      <p:sp>
        <p:nvSpPr>
          <p:cNvPr id="73" name="Pyöristetty suorakulmio 17">
            <a:extLst>
              <a:ext uri="{FF2B5EF4-FFF2-40B4-BE49-F238E27FC236}">
                <a16:creationId xmlns:a16="http://schemas.microsoft.com/office/drawing/2014/main" id="{66579069-BF80-4BAE-99DA-8653F159E3AC}"/>
              </a:ext>
            </a:extLst>
          </p:cNvPr>
          <p:cNvSpPr/>
          <p:nvPr/>
        </p:nvSpPr>
        <p:spPr>
          <a:xfrm>
            <a:off x="6890533" y="-1506798"/>
            <a:ext cx="1890000" cy="265816"/>
          </a:xfrm>
          <a:prstGeom prst="roundRect">
            <a:avLst>
              <a:gd name="adj" fmla="val 0"/>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defRPr/>
            </a:pPr>
            <a:r>
              <a:rPr lang="fi-FI" sz="1200" b="1" dirty="0">
                <a:solidFill>
                  <a:schemeClr val="bg1"/>
                </a:solidFill>
                <a:latin typeface="Arial Black"/>
              </a:rPr>
              <a:t>Data </a:t>
            </a:r>
            <a:r>
              <a:rPr lang="fi-FI" sz="1200" b="1" dirty="0" err="1">
                <a:solidFill>
                  <a:schemeClr val="bg1"/>
                </a:solidFill>
                <a:latin typeface="Arial Black"/>
              </a:rPr>
              <a:t>provider</a:t>
            </a:r>
            <a:endParaRPr lang="en-GB" sz="1200" b="1" dirty="0">
              <a:solidFill>
                <a:schemeClr val="bg1"/>
              </a:solidFill>
              <a:latin typeface="Arial Black"/>
            </a:endParaRPr>
          </a:p>
        </p:txBody>
      </p:sp>
      <p:sp>
        <p:nvSpPr>
          <p:cNvPr id="74" name="Rectangle 73">
            <a:extLst>
              <a:ext uri="{FF2B5EF4-FFF2-40B4-BE49-F238E27FC236}">
                <a16:creationId xmlns:a16="http://schemas.microsoft.com/office/drawing/2014/main" id="{E090403B-267F-44B3-B7B9-7B66173C592D}"/>
              </a:ext>
            </a:extLst>
          </p:cNvPr>
          <p:cNvSpPr/>
          <p:nvPr/>
        </p:nvSpPr>
        <p:spPr>
          <a:xfrm>
            <a:off x="6890533" y="-1513002"/>
            <a:ext cx="1890000" cy="1161000"/>
          </a:xfrm>
          <a:prstGeom prst="rect">
            <a:avLst/>
          </a:prstGeom>
          <a:noFill/>
          <a:ln w="63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a:solidFill>
                <a:srgbClr val="FFFFFF"/>
              </a:solidFill>
              <a:latin typeface="Georgia"/>
            </a:endParaRPr>
          </a:p>
        </p:txBody>
      </p:sp>
      <p:pic>
        <p:nvPicPr>
          <p:cNvPr id="75" name="Graphic 74" descr="User">
            <a:extLst>
              <a:ext uri="{FF2B5EF4-FFF2-40B4-BE49-F238E27FC236}">
                <a16:creationId xmlns:a16="http://schemas.microsoft.com/office/drawing/2014/main" id="{689FFFE2-E967-478C-8B59-FF54BF4F3FB9}"/>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1186880" y="-1127254"/>
            <a:ext cx="685800" cy="685800"/>
          </a:xfrm>
          <a:prstGeom prst="rect">
            <a:avLst/>
          </a:prstGeom>
        </p:spPr>
      </p:pic>
      <p:sp>
        <p:nvSpPr>
          <p:cNvPr id="76" name="Pyöristetty suorakulmio 17">
            <a:extLst>
              <a:ext uri="{FF2B5EF4-FFF2-40B4-BE49-F238E27FC236}">
                <a16:creationId xmlns:a16="http://schemas.microsoft.com/office/drawing/2014/main" id="{7681B262-AE4E-40A2-ABA5-087A1D145663}"/>
              </a:ext>
            </a:extLst>
          </p:cNvPr>
          <p:cNvSpPr/>
          <p:nvPr/>
        </p:nvSpPr>
        <p:spPr>
          <a:xfrm>
            <a:off x="584780" y="-1506798"/>
            <a:ext cx="1890000" cy="265816"/>
          </a:xfrm>
          <a:prstGeom prst="roundRect">
            <a:avLst>
              <a:gd name="adj" fmla="val 0"/>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defRPr/>
            </a:pPr>
            <a:r>
              <a:rPr lang="fi-FI" sz="1200" b="1" err="1">
                <a:solidFill>
                  <a:schemeClr val="bg1"/>
                </a:solidFill>
                <a:latin typeface="Arial Black" charset="0"/>
              </a:rPr>
              <a:t>End</a:t>
            </a:r>
            <a:r>
              <a:rPr lang="fi-FI" sz="1200" b="1">
                <a:solidFill>
                  <a:schemeClr val="bg1"/>
                </a:solidFill>
                <a:latin typeface="Arial Black" charset="0"/>
              </a:rPr>
              <a:t> </a:t>
            </a:r>
            <a:r>
              <a:rPr lang="fi-FI" sz="1200" b="1" err="1">
                <a:solidFill>
                  <a:schemeClr val="bg1"/>
                </a:solidFill>
                <a:latin typeface="Arial Black" charset="0"/>
              </a:rPr>
              <a:t>user</a:t>
            </a:r>
            <a:endParaRPr lang="en-GB" sz="1200" b="1">
              <a:solidFill>
                <a:schemeClr val="bg1"/>
              </a:solidFill>
              <a:latin typeface="Arial Black" charset="0"/>
              <a:ea typeface="Arial Black" charset="0"/>
              <a:cs typeface="Arial Black" charset="0"/>
            </a:endParaRPr>
          </a:p>
        </p:txBody>
      </p:sp>
      <p:sp>
        <p:nvSpPr>
          <p:cNvPr id="77" name="Rectangle 76">
            <a:extLst>
              <a:ext uri="{FF2B5EF4-FFF2-40B4-BE49-F238E27FC236}">
                <a16:creationId xmlns:a16="http://schemas.microsoft.com/office/drawing/2014/main" id="{3E3DAF83-65B9-4AB6-BCF6-D3F5FF01B75B}"/>
              </a:ext>
            </a:extLst>
          </p:cNvPr>
          <p:cNvSpPr/>
          <p:nvPr/>
        </p:nvSpPr>
        <p:spPr>
          <a:xfrm>
            <a:off x="584780" y="-1513002"/>
            <a:ext cx="1890000" cy="1161000"/>
          </a:xfrm>
          <a:prstGeom prst="rect">
            <a:avLst/>
          </a:prstGeom>
          <a:noFill/>
          <a:ln w="63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a:solidFill>
                <a:srgbClr val="FFFFFF"/>
              </a:solidFill>
              <a:latin typeface="Georgia"/>
            </a:endParaRPr>
          </a:p>
        </p:txBody>
      </p:sp>
      <p:sp>
        <p:nvSpPr>
          <p:cNvPr id="78" name="TextBox 77">
            <a:extLst>
              <a:ext uri="{FF2B5EF4-FFF2-40B4-BE49-F238E27FC236}">
                <a16:creationId xmlns:a16="http://schemas.microsoft.com/office/drawing/2014/main" id="{E8A9D19F-6B3A-45C1-BBF8-CF8614B6D1C1}"/>
              </a:ext>
            </a:extLst>
          </p:cNvPr>
          <p:cNvSpPr txBox="1"/>
          <p:nvPr/>
        </p:nvSpPr>
        <p:spPr>
          <a:xfrm rot="16200000">
            <a:off x="-410879" y="-972204"/>
            <a:ext cx="1288430" cy="323165"/>
          </a:xfrm>
          <a:prstGeom prst="rect">
            <a:avLst/>
          </a:prstGeom>
          <a:noFill/>
        </p:spPr>
        <p:txBody>
          <a:bodyPr wrap="none" lIns="0" tIns="0" rIns="0" bIns="0" rtlCol="0">
            <a:spAutoFit/>
          </a:bodyPr>
          <a:lstStyle/>
          <a:p>
            <a:r>
              <a:rPr lang="fi-FI" sz="2100">
                <a:solidFill>
                  <a:schemeClr val="accent3"/>
                </a:solidFill>
                <a:latin typeface="+mj-lt"/>
              </a:rPr>
              <a:t>Services</a:t>
            </a:r>
          </a:p>
        </p:txBody>
      </p:sp>
    </p:spTree>
    <p:extLst>
      <p:ext uri="{BB962C8B-B14F-4D97-AF65-F5344CB8AC3E}">
        <p14:creationId xmlns:p14="http://schemas.microsoft.com/office/powerpoint/2010/main" val="3675864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Object 36" hidden="1">
            <a:extLst>
              <a:ext uri="{FF2B5EF4-FFF2-40B4-BE49-F238E27FC236}">
                <a16:creationId xmlns:a16="http://schemas.microsoft.com/office/drawing/2014/main" id="{C91C2BD6-3A39-49DF-B347-DD258F11D46C}"/>
              </a:ext>
            </a:extLst>
          </p:cNvPr>
          <p:cNvGraphicFramePr>
            <a:graphicFrameLocks noChangeAspect="1"/>
          </p:cNvGraphicFramePr>
          <p:nvPr>
            <p:custDataLst>
              <p:tags r:id="rId2"/>
            </p:custDataLst>
            <p:extLst>
              <p:ext uri="{D42A27DB-BD31-4B8C-83A1-F6EECF244321}">
                <p14:modId xmlns:p14="http://schemas.microsoft.com/office/powerpoint/2010/main" val="2115410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5" imgW="526" imgH="526" progId="TCLayout.ActiveDocument.1">
                  <p:embed/>
                </p:oleObj>
              </mc:Choice>
              <mc:Fallback>
                <p:oleObj name="think-cell Slide" r:id="rId5" imgW="526" imgH="526" progId="TCLayout.ActiveDocument.1">
                  <p:embed/>
                  <p:pic>
                    <p:nvPicPr>
                      <p:cNvPr id="37" name="Object 36" hidden="1">
                        <a:extLst>
                          <a:ext uri="{FF2B5EF4-FFF2-40B4-BE49-F238E27FC236}">
                            <a16:creationId xmlns:a16="http://schemas.microsoft.com/office/drawing/2014/main" id="{C91C2BD6-3A39-49DF-B347-DD258F11D46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3CF10EED-7E15-44C6-A87D-77339EE20986}"/>
              </a:ext>
            </a:extLst>
          </p:cNvPr>
          <p:cNvSpPr/>
          <p:nvPr>
            <p:custDataLst>
              <p:tags r:id="rId3"/>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en-GB" sz="2400" dirty="0">
              <a:latin typeface="Arial Black" panose="020B0A04020102020204" pitchFamily="34" charset="0"/>
              <a:ea typeface="+mj-ea"/>
              <a:sym typeface="Arial Black" panose="020B0A04020102020204" pitchFamily="34" charset="0"/>
            </a:endParaRPr>
          </a:p>
        </p:txBody>
      </p:sp>
      <p:sp>
        <p:nvSpPr>
          <p:cNvPr id="2" name="Title 1">
            <a:extLst>
              <a:ext uri="{FF2B5EF4-FFF2-40B4-BE49-F238E27FC236}">
                <a16:creationId xmlns:a16="http://schemas.microsoft.com/office/drawing/2014/main" id="{DB47D768-48C9-467F-BCEF-A3EE633373FB}"/>
              </a:ext>
            </a:extLst>
          </p:cNvPr>
          <p:cNvSpPr>
            <a:spLocks noGrp="1"/>
          </p:cNvSpPr>
          <p:nvPr>
            <p:ph type="title"/>
          </p:nvPr>
        </p:nvSpPr>
        <p:spPr/>
        <p:txBody>
          <a:bodyPr/>
          <a:lstStyle/>
          <a:p>
            <a:r>
              <a:rPr lang="en-GB" dirty="0"/>
              <a:t>Embedded IHAN</a:t>
            </a:r>
            <a:r>
              <a:rPr lang="fi-FI" baseline="30000" dirty="0"/>
              <a:t>®</a:t>
            </a:r>
            <a:r>
              <a:rPr lang="en-GB" dirty="0"/>
              <a:t> Services</a:t>
            </a:r>
          </a:p>
        </p:txBody>
      </p:sp>
      <p:sp>
        <p:nvSpPr>
          <p:cNvPr id="51" name="TextBox 50">
            <a:extLst>
              <a:ext uri="{FF2B5EF4-FFF2-40B4-BE49-F238E27FC236}">
                <a16:creationId xmlns:a16="http://schemas.microsoft.com/office/drawing/2014/main" id="{412C5802-ADA2-419F-A7C0-6D6F619B0423}"/>
              </a:ext>
            </a:extLst>
          </p:cNvPr>
          <p:cNvSpPr txBox="1"/>
          <p:nvPr/>
        </p:nvSpPr>
        <p:spPr>
          <a:xfrm>
            <a:off x="865752" y="2670639"/>
            <a:ext cx="1548000" cy="226591"/>
          </a:xfrm>
          <a:prstGeom prst="rect">
            <a:avLst/>
          </a:prstGeom>
          <a:solidFill>
            <a:schemeClr val="bg1"/>
          </a:solidFill>
          <a:ln w="28575">
            <a:solidFill>
              <a:schemeClr val="accent2"/>
            </a:solidFill>
          </a:ln>
        </p:spPr>
        <p:txBody>
          <a:bodyPr wrap="none" lIns="36000" tIns="36000" rIns="36000" bIns="36000" rtlCol="0">
            <a:noAutofit/>
          </a:bodyPr>
          <a:lstStyle/>
          <a:p>
            <a:pPr algn="ctr"/>
            <a:r>
              <a:rPr lang="en-GB" sz="1000" b="1" i="0" dirty="0">
                <a:solidFill>
                  <a:schemeClr val="accent2"/>
                </a:solidFill>
                <a:latin typeface="+mn-lt"/>
              </a:rPr>
              <a:t>User Interface</a:t>
            </a:r>
          </a:p>
        </p:txBody>
      </p:sp>
      <p:sp>
        <p:nvSpPr>
          <p:cNvPr id="52" name="TextBox 51">
            <a:extLst>
              <a:ext uri="{FF2B5EF4-FFF2-40B4-BE49-F238E27FC236}">
                <a16:creationId xmlns:a16="http://schemas.microsoft.com/office/drawing/2014/main" id="{96F0FE4C-10CB-4031-BAF7-8C7AAA7FBF2B}"/>
              </a:ext>
            </a:extLst>
          </p:cNvPr>
          <p:cNvSpPr txBox="1"/>
          <p:nvPr/>
        </p:nvSpPr>
        <p:spPr>
          <a:xfrm>
            <a:off x="3924639" y="4367136"/>
            <a:ext cx="1728000" cy="180425"/>
          </a:xfrm>
          <a:prstGeom prst="rect">
            <a:avLst/>
          </a:prstGeom>
          <a:solidFill>
            <a:schemeClr val="bg1"/>
          </a:solidFill>
          <a:ln>
            <a:solidFill>
              <a:schemeClr val="accent1"/>
            </a:solidFill>
          </a:ln>
        </p:spPr>
        <p:txBody>
          <a:bodyPr wrap="none" lIns="36000" tIns="36000" rIns="36000" bIns="36000" rtlCol="0">
            <a:noAutofit/>
          </a:bodyPr>
          <a:lstStyle/>
          <a:p>
            <a:pPr algn="ctr"/>
            <a:r>
              <a:rPr lang="en-GB" sz="700" b="0" i="0" dirty="0">
                <a:solidFill>
                  <a:schemeClr val="accent1"/>
                </a:solidFill>
                <a:latin typeface="+mn-lt"/>
              </a:rPr>
              <a:t>Public Service Directory</a:t>
            </a:r>
          </a:p>
        </p:txBody>
      </p:sp>
      <p:sp>
        <p:nvSpPr>
          <p:cNvPr id="53" name="TextBox 52">
            <a:extLst>
              <a:ext uri="{FF2B5EF4-FFF2-40B4-BE49-F238E27FC236}">
                <a16:creationId xmlns:a16="http://schemas.microsoft.com/office/drawing/2014/main" id="{77170382-0B70-4F9F-A1DF-7E15409A6EF3}"/>
              </a:ext>
            </a:extLst>
          </p:cNvPr>
          <p:cNvSpPr txBox="1"/>
          <p:nvPr/>
        </p:nvSpPr>
        <p:spPr>
          <a:xfrm>
            <a:off x="1270425" y="4088562"/>
            <a:ext cx="1146715" cy="180425"/>
          </a:xfrm>
          <a:prstGeom prst="rect">
            <a:avLst/>
          </a:prstGeom>
          <a:solidFill>
            <a:schemeClr val="bg1"/>
          </a:solidFill>
          <a:ln>
            <a:solidFill>
              <a:schemeClr val="accent1"/>
            </a:solidFill>
          </a:ln>
        </p:spPr>
        <p:txBody>
          <a:bodyPr wrap="none" lIns="36000" tIns="36000" rIns="36000" bIns="36000" rtlCol="0">
            <a:spAutoFit/>
          </a:bodyPr>
          <a:lstStyle/>
          <a:p>
            <a:r>
              <a:rPr lang="en-GB" sz="700" b="0" i="0">
                <a:solidFill>
                  <a:schemeClr val="accent1"/>
                </a:solidFill>
                <a:latin typeface="+mn-lt"/>
              </a:rPr>
              <a:t>End User Service Directory</a:t>
            </a:r>
          </a:p>
        </p:txBody>
      </p:sp>
      <p:sp>
        <p:nvSpPr>
          <p:cNvPr id="56" name="TextBox 55">
            <a:extLst>
              <a:ext uri="{FF2B5EF4-FFF2-40B4-BE49-F238E27FC236}">
                <a16:creationId xmlns:a16="http://schemas.microsoft.com/office/drawing/2014/main" id="{5C37581B-9D32-4EEB-B74C-0477DDC0DF2E}"/>
              </a:ext>
            </a:extLst>
          </p:cNvPr>
          <p:cNvSpPr txBox="1"/>
          <p:nvPr/>
        </p:nvSpPr>
        <p:spPr>
          <a:xfrm>
            <a:off x="4215199" y="3732108"/>
            <a:ext cx="1422432" cy="180425"/>
          </a:xfrm>
          <a:prstGeom prst="rect">
            <a:avLst/>
          </a:prstGeom>
          <a:solidFill>
            <a:schemeClr val="bg1"/>
          </a:solidFill>
          <a:ln>
            <a:solidFill>
              <a:schemeClr val="accent1"/>
            </a:solidFill>
          </a:ln>
        </p:spPr>
        <p:txBody>
          <a:bodyPr wrap="none" lIns="36000" tIns="36000" rIns="36000" bIns="36000" rtlCol="0">
            <a:spAutoFit/>
          </a:bodyPr>
          <a:lstStyle/>
          <a:p>
            <a:r>
              <a:rPr lang="en-GB" sz="700" b="0" i="0" dirty="0">
                <a:solidFill>
                  <a:schemeClr val="accent1"/>
                </a:solidFill>
                <a:latin typeface="+mn-lt"/>
              </a:rPr>
              <a:t>Service Provider Service Directory</a:t>
            </a:r>
          </a:p>
        </p:txBody>
      </p:sp>
      <p:sp>
        <p:nvSpPr>
          <p:cNvPr id="57" name="TextBox 56">
            <a:extLst>
              <a:ext uri="{FF2B5EF4-FFF2-40B4-BE49-F238E27FC236}">
                <a16:creationId xmlns:a16="http://schemas.microsoft.com/office/drawing/2014/main" id="{44F7F00C-7246-4715-B732-7524D88BDCAD}"/>
              </a:ext>
            </a:extLst>
          </p:cNvPr>
          <p:cNvSpPr txBox="1"/>
          <p:nvPr/>
        </p:nvSpPr>
        <p:spPr>
          <a:xfrm>
            <a:off x="1366605" y="3607694"/>
            <a:ext cx="1050535" cy="180425"/>
          </a:xfrm>
          <a:prstGeom prst="rect">
            <a:avLst/>
          </a:prstGeom>
          <a:solidFill>
            <a:schemeClr val="bg1"/>
          </a:solidFill>
          <a:ln>
            <a:solidFill>
              <a:schemeClr val="accent1"/>
            </a:solidFill>
          </a:ln>
        </p:spPr>
        <p:txBody>
          <a:bodyPr wrap="none" lIns="36000" tIns="36000" rIns="36000" bIns="36000" rtlCol="0">
            <a:spAutoFit/>
          </a:bodyPr>
          <a:lstStyle/>
          <a:p>
            <a:r>
              <a:rPr lang="en-GB" sz="700" b="0" i="0" dirty="0">
                <a:solidFill>
                  <a:schemeClr val="accent1"/>
                </a:solidFill>
                <a:latin typeface="+mn-lt"/>
              </a:rPr>
              <a:t>End User Data Directory</a:t>
            </a:r>
          </a:p>
        </p:txBody>
      </p:sp>
      <p:sp>
        <p:nvSpPr>
          <p:cNvPr id="58" name="TextBox 57">
            <a:extLst>
              <a:ext uri="{FF2B5EF4-FFF2-40B4-BE49-F238E27FC236}">
                <a16:creationId xmlns:a16="http://schemas.microsoft.com/office/drawing/2014/main" id="{F0B94623-1526-4E10-976B-FEEEBF0453A7}"/>
              </a:ext>
            </a:extLst>
          </p:cNvPr>
          <p:cNvSpPr txBox="1"/>
          <p:nvPr/>
        </p:nvSpPr>
        <p:spPr>
          <a:xfrm>
            <a:off x="7493885" y="2236861"/>
            <a:ext cx="1230071" cy="180425"/>
          </a:xfrm>
          <a:prstGeom prst="rect">
            <a:avLst/>
          </a:prstGeom>
          <a:solidFill>
            <a:schemeClr val="bg1"/>
          </a:solidFill>
          <a:ln>
            <a:solidFill>
              <a:schemeClr val="accent1"/>
            </a:solidFill>
          </a:ln>
        </p:spPr>
        <p:txBody>
          <a:bodyPr wrap="none" lIns="36000" tIns="36000" rIns="36000" bIns="36000" rtlCol="0">
            <a:spAutoFit/>
          </a:bodyPr>
          <a:lstStyle/>
          <a:p>
            <a:r>
              <a:rPr lang="en-GB" sz="700" b="0" i="0">
                <a:solidFill>
                  <a:schemeClr val="accent1"/>
                </a:solidFill>
                <a:latin typeface="+mn-lt"/>
              </a:rPr>
              <a:t>Data Provider Data Directory</a:t>
            </a:r>
          </a:p>
        </p:txBody>
      </p:sp>
      <p:sp>
        <p:nvSpPr>
          <p:cNvPr id="59" name="TextBox 58">
            <a:extLst>
              <a:ext uri="{FF2B5EF4-FFF2-40B4-BE49-F238E27FC236}">
                <a16:creationId xmlns:a16="http://schemas.microsoft.com/office/drawing/2014/main" id="{F45057D9-132F-45D6-89CA-2AA43B1BC58C}"/>
              </a:ext>
            </a:extLst>
          </p:cNvPr>
          <p:cNvSpPr txBox="1"/>
          <p:nvPr/>
        </p:nvSpPr>
        <p:spPr>
          <a:xfrm>
            <a:off x="4311380" y="3262954"/>
            <a:ext cx="1326251" cy="180425"/>
          </a:xfrm>
          <a:prstGeom prst="rect">
            <a:avLst/>
          </a:prstGeom>
          <a:solidFill>
            <a:schemeClr val="bg1"/>
          </a:solidFill>
          <a:ln>
            <a:solidFill>
              <a:schemeClr val="accent1"/>
            </a:solidFill>
          </a:ln>
        </p:spPr>
        <p:txBody>
          <a:bodyPr wrap="none" lIns="36000" tIns="36000" rIns="36000" bIns="36000" rtlCol="0">
            <a:spAutoFit/>
          </a:bodyPr>
          <a:lstStyle/>
          <a:p>
            <a:r>
              <a:rPr lang="en-GB" sz="700" b="0" i="0" dirty="0">
                <a:solidFill>
                  <a:schemeClr val="accent1"/>
                </a:solidFill>
                <a:latin typeface="+mn-lt"/>
              </a:rPr>
              <a:t>Service Provider Data Directory</a:t>
            </a:r>
          </a:p>
        </p:txBody>
      </p:sp>
      <p:sp>
        <p:nvSpPr>
          <p:cNvPr id="60" name="TextBox 59">
            <a:extLst>
              <a:ext uri="{FF2B5EF4-FFF2-40B4-BE49-F238E27FC236}">
                <a16:creationId xmlns:a16="http://schemas.microsoft.com/office/drawing/2014/main" id="{539456AD-051B-4530-A604-745C7A357FB3}"/>
              </a:ext>
            </a:extLst>
          </p:cNvPr>
          <p:cNvSpPr txBox="1"/>
          <p:nvPr/>
        </p:nvSpPr>
        <p:spPr>
          <a:xfrm>
            <a:off x="5023113" y="3511281"/>
            <a:ext cx="614518" cy="180425"/>
          </a:xfrm>
          <a:prstGeom prst="rect">
            <a:avLst/>
          </a:prstGeom>
          <a:solidFill>
            <a:schemeClr val="bg1"/>
          </a:solidFill>
          <a:ln>
            <a:solidFill>
              <a:schemeClr val="accent1"/>
            </a:solidFill>
          </a:ln>
        </p:spPr>
        <p:txBody>
          <a:bodyPr wrap="none" lIns="36000" tIns="36000" rIns="36000" bIns="36000" rtlCol="0">
            <a:spAutoFit/>
          </a:bodyPr>
          <a:lstStyle/>
          <a:p>
            <a:r>
              <a:rPr lang="en-GB" sz="700" b="0" i="0" dirty="0">
                <a:solidFill>
                  <a:schemeClr val="accent1"/>
                </a:solidFill>
                <a:latin typeface="+mn-lt"/>
              </a:rPr>
              <a:t>Service Order</a:t>
            </a:r>
          </a:p>
        </p:txBody>
      </p:sp>
      <p:sp>
        <p:nvSpPr>
          <p:cNvPr id="61" name="TextBox 60">
            <a:extLst>
              <a:ext uri="{FF2B5EF4-FFF2-40B4-BE49-F238E27FC236}">
                <a16:creationId xmlns:a16="http://schemas.microsoft.com/office/drawing/2014/main" id="{4088C7D0-D464-476C-B848-54068A57D094}"/>
              </a:ext>
            </a:extLst>
          </p:cNvPr>
          <p:cNvSpPr txBox="1"/>
          <p:nvPr/>
        </p:nvSpPr>
        <p:spPr>
          <a:xfrm>
            <a:off x="8205618" y="2505193"/>
            <a:ext cx="518338" cy="180425"/>
          </a:xfrm>
          <a:prstGeom prst="rect">
            <a:avLst/>
          </a:prstGeom>
          <a:solidFill>
            <a:schemeClr val="bg1"/>
          </a:solidFill>
          <a:ln>
            <a:solidFill>
              <a:schemeClr val="accent1"/>
            </a:solidFill>
          </a:ln>
        </p:spPr>
        <p:txBody>
          <a:bodyPr wrap="none" lIns="36000" tIns="36000" rIns="36000" bIns="36000" rtlCol="0">
            <a:spAutoFit/>
          </a:bodyPr>
          <a:lstStyle/>
          <a:p>
            <a:r>
              <a:rPr lang="en-GB" sz="700" b="0" i="0">
                <a:solidFill>
                  <a:schemeClr val="accent1"/>
                </a:solidFill>
                <a:latin typeface="+mn-lt"/>
              </a:rPr>
              <a:t>Data Order</a:t>
            </a:r>
          </a:p>
        </p:txBody>
      </p:sp>
      <p:sp>
        <p:nvSpPr>
          <p:cNvPr id="62" name="TextBox 61">
            <a:extLst>
              <a:ext uri="{FF2B5EF4-FFF2-40B4-BE49-F238E27FC236}">
                <a16:creationId xmlns:a16="http://schemas.microsoft.com/office/drawing/2014/main" id="{8AED0405-A37F-40F9-8472-D4AB7BF67D2D}"/>
              </a:ext>
            </a:extLst>
          </p:cNvPr>
          <p:cNvSpPr txBox="1"/>
          <p:nvPr/>
        </p:nvSpPr>
        <p:spPr>
          <a:xfrm>
            <a:off x="1624688" y="3848128"/>
            <a:ext cx="792452" cy="180425"/>
          </a:xfrm>
          <a:prstGeom prst="rect">
            <a:avLst/>
          </a:prstGeom>
          <a:solidFill>
            <a:schemeClr val="bg1"/>
          </a:solidFill>
          <a:ln>
            <a:solidFill>
              <a:schemeClr val="accent1"/>
            </a:solidFill>
          </a:ln>
        </p:spPr>
        <p:txBody>
          <a:bodyPr wrap="none" lIns="36000" tIns="36000" rIns="36000" bIns="36000" rtlCol="0">
            <a:spAutoFit/>
          </a:bodyPr>
          <a:lstStyle/>
          <a:p>
            <a:r>
              <a:rPr lang="en-GB" sz="700" b="0" i="0">
                <a:solidFill>
                  <a:schemeClr val="accent1"/>
                </a:solidFill>
                <a:latin typeface="+mn-lt"/>
              </a:rPr>
              <a:t>Consent Directory</a:t>
            </a:r>
          </a:p>
        </p:txBody>
      </p:sp>
      <p:sp>
        <p:nvSpPr>
          <p:cNvPr id="64" name="TextBox 63">
            <a:extLst>
              <a:ext uri="{FF2B5EF4-FFF2-40B4-BE49-F238E27FC236}">
                <a16:creationId xmlns:a16="http://schemas.microsoft.com/office/drawing/2014/main" id="{95ACFBEC-516B-491D-B8AD-75171FFBF7EC}"/>
              </a:ext>
            </a:extLst>
          </p:cNvPr>
          <p:cNvSpPr txBox="1"/>
          <p:nvPr/>
        </p:nvSpPr>
        <p:spPr>
          <a:xfrm>
            <a:off x="1762546" y="4328997"/>
            <a:ext cx="654594" cy="180425"/>
          </a:xfrm>
          <a:prstGeom prst="rect">
            <a:avLst/>
          </a:prstGeom>
          <a:solidFill>
            <a:schemeClr val="bg1"/>
          </a:solidFill>
          <a:ln>
            <a:solidFill>
              <a:schemeClr val="accent1"/>
            </a:solidFill>
          </a:ln>
        </p:spPr>
        <p:txBody>
          <a:bodyPr wrap="none" lIns="36000" tIns="36000" rIns="36000" bIns="36000" rtlCol="0">
            <a:spAutoFit/>
          </a:bodyPr>
          <a:lstStyle/>
          <a:p>
            <a:r>
              <a:rPr lang="en-GB" sz="700" b="0" i="0">
                <a:solidFill>
                  <a:schemeClr val="accent1"/>
                </a:solidFill>
                <a:latin typeface="+mn-lt"/>
              </a:rPr>
              <a:t>End User Logs</a:t>
            </a:r>
          </a:p>
        </p:txBody>
      </p:sp>
      <p:sp>
        <p:nvSpPr>
          <p:cNvPr id="65" name="TextBox 64">
            <a:extLst>
              <a:ext uri="{FF2B5EF4-FFF2-40B4-BE49-F238E27FC236}">
                <a16:creationId xmlns:a16="http://schemas.microsoft.com/office/drawing/2014/main" id="{DCFD3882-B5EE-4D76-9B2A-EADC8C5748E7}"/>
              </a:ext>
            </a:extLst>
          </p:cNvPr>
          <p:cNvSpPr txBox="1"/>
          <p:nvPr/>
        </p:nvSpPr>
        <p:spPr>
          <a:xfrm>
            <a:off x="7889826" y="2751473"/>
            <a:ext cx="834130" cy="180425"/>
          </a:xfrm>
          <a:prstGeom prst="rect">
            <a:avLst/>
          </a:prstGeom>
          <a:solidFill>
            <a:schemeClr val="bg1"/>
          </a:solidFill>
          <a:ln>
            <a:solidFill>
              <a:schemeClr val="accent1"/>
            </a:solidFill>
          </a:ln>
        </p:spPr>
        <p:txBody>
          <a:bodyPr wrap="none" lIns="36000" tIns="36000" rIns="36000" bIns="36000" rtlCol="0">
            <a:spAutoFit/>
          </a:bodyPr>
          <a:lstStyle/>
          <a:p>
            <a:r>
              <a:rPr lang="en-GB" sz="700" b="0" i="0">
                <a:solidFill>
                  <a:schemeClr val="accent1"/>
                </a:solidFill>
                <a:latin typeface="+mn-lt"/>
              </a:rPr>
              <a:t>Data Provider Logs</a:t>
            </a:r>
          </a:p>
        </p:txBody>
      </p:sp>
      <p:sp>
        <p:nvSpPr>
          <p:cNvPr id="66" name="TextBox 65">
            <a:extLst>
              <a:ext uri="{FF2B5EF4-FFF2-40B4-BE49-F238E27FC236}">
                <a16:creationId xmlns:a16="http://schemas.microsoft.com/office/drawing/2014/main" id="{0DBFE35E-F3A6-433F-A0F3-A0CBBD1F3AB8}"/>
              </a:ext>
            </a:extLst>
          </p:cNvPr>
          <p:cNvSpPr txBox="1"/>
          <p:nvPr/>
        </p:nvSpPr>
        <p:spPr>
          <a:xfrm>
            <a:off x="4707321" y="3970086"/>
            <a:ext cx="930310" cy="180425"/>
          </a:xfrm>
          <a:prstGeom prst="rect">
            <a:avLst/>
          </a:prstGeom>
          <a:solidFill>
            <a:schemeClr val="bg1"/>
          </a:solidFill>
          <a:ln>
            <a:solidFill>
              <a:schemeClr val="accent1"/>
            </a:solidFill>
          </a:ln>
        </p:spPr>
        <p:txBody>
          <a:bodyPr wrap="none" lIns="36000" tIns="36000" rIns="36000" bIns="36000" rtlCol="0">
            <a:spAutoFit/>
          </a:bodyPr>
          <a:lstStyle/>
          <a:p>
            <a:r>
              <a:rPr lang="en-GB" sz="700" b="0" i="0">
                <a:solidFill>
                  <a:schemeClr val="accent1"/>
                </a:solidFill>
                <a:latin typeface="+mn-lt"/>
              </a:rPr>
              <a:t>Service Provider Logs</a:t>
            </a:r>
          </a:p>
        </p:txBody>
      </p:sp>
      <p:sp>
        <p:nvSpPr>
          <p:cNvPr id="80" name="Tekstiruutu 4">
            <a:extLst>
              <a:ext uri="{FF2B5EF4-FFF2-40B4-BE49-F238E27FC236}">
                <a16:creationId xmlns:a16="http://schemas.microsoft.com/office/drawing/2014/main" id="{3B81462A-BD73-411A-9095-0423C91FC76A}"/>
              </a:ext>
            </a:extLst>
          </p:cNvPr>
          <p:cNvSpPr txBox="1"/>
          <p:nvPr/>
        </p:nvSpPr>
        <p:spPr>
          <a:xfrm>
            <a:off x="2857050" y="1251710"/>
            <a:ext cx="787075" cy="369332"/>
          </a:xfrm>
          <a:prstGeom prst="rect">
            <a:avLst/>
          </a:prstGeom>
          <a:noFill/>
        </p:spPr>
        <p:txBody>
          <a:bodyPr wrap="none" lIns="0" tIns="0" rIns="0" bIns="0" rtlCol="0">
            <a:spAutoFit/>
          </a:bodyPr>
          <a:lstStyle/>
          <a:p>
            <a:pPr algn="ctr" defTabSz="685783">
              <a:defRPr/>
            </a:pPr>
            <a:r>
              <a:rPr lang="fi-FI" sz="1200" b="1" dirty="0" err="1">
                <a:solidFill>
                  <a:schemeClr val="accent3"/>
                </a:solidFill>
                <a:latin typeface="+mj-lt"/>
              </a:rPr>
              <a:t>End</a:t>
            </a:r>
            <a:r>
              <a:rPr lang="fi-FI" sz="1200" b="1" dirty="0">
                <a:solidFill>
                  <a:schemeClr val="accent3"/>
                </a:solidFill>
                <a:latin typeface="+mj-lt"/>
              </a:rPr>
              <a:t> </a:t>
            </a:r>
            <a:r>
              <a:rPr lang="fi-FI" sz="1200" b="1" dirty="0" err="1">
                <a:solidFill>
                  <a:schemeClr val="accent3"/>
                </a:solidFill>
                <a:latin typeface="+mj-lt"/>
              </a:rPr>
              <a:t>user-</a:t>
            </a:r>
            <a:br>
              <a:rPr lang="fi-FI" sz="1200" b="1" dirty="0">
                <a:solidFill>
                  <a:schemeClr val="accent3"/>
                </a:solidFill>
                <a:latin typeface="+mj-lt"/>
              </a:rPr>
            </a:br>
            <a:r>
              <a:rPr lang="fi-FI" sz="1200" b="1" dirty="0">
                <a:solidFill>
                  <a:schemeClr val="accent3"/>
                </a:solidFill>
                <a:latin typeface="+mj-lt"/>
              </a:rPr>
              <a:t>Service</a:t>
            </a:r>
            <a:endParaRPr lang="en-GB" sz="1200" b="1" dirty="0">
              <a:solidFill>
                <a:schemeClr val="accent3"/>
              </a:solidFill>
              <a:latin typeface="+mj-lt"/>
            </a:endParaRPr>
          </a:p>
        </p:txBody>
      </p:sp>
      <p:sp>
        <p:nvSpPr>
          <p:cNvPr id="81" name="Tekstiruutu 34">
            <a:extLst>
              <a:ext uri="{FF2B5EF4-FFF2-40B4-BE49-F238E27FC236}">
                <a16:creationId xmlns:a16="http://schemas.microsoft.com/office/drawing/2014/main" id="{AF79E94D-3C12-449C-86C4-BF7E3E44805A}"/>
              </a:ext>
            </a:extLst>
          </p:cNvPr>
          <p:cNvSpPr txBox="1"/>
          <p:nvPr/>
        </p:nvSpPr>
        <p:spPr>
          <a:xfrm>
            <a:off x="6122024" y="1282488"/>
            <a:ext cx="517433" cy="153888"/>
          </a:xfrm>
          <a:prstGeom prst="rect">
            <a:avLst/>
          </a:prstGeom>
          <a:solidFill>
            <a:schemeClr val="bg1"/>
          </a:solidFill>
          <a:ln>
            <a:noFill/>
          </a:ln>
        </p:spPr>
        <p:txBody>
          <a:bodyPr wrap="square" lIns="0" tIns="0" rIns="0" bIns="0" rtlCol="0">
            <a:spAutoFit/>
          </a:bodyPr>
          <a:lstStyle/>
          <a:p>
            <a:pPr algn="ctr" defTabSz="685783">
              <a:defRPr/>
            </a:pPr>
            <a:r>
              <a:rPr lang="fi-FI" sz="1000" b="1" dirty="0">
                <a:solidFill>
                  <a:schemeClr val="accent3"/>
                </a:solidFill>
                <a:latin typeface="+mj-lt"/>
              </a:rPr>
              <a:t>Data</a:t>
            </a:r>
          </a:p>
        </p:txBody>
      </p:sp>
      <p:sp>
        <p:nvSpPr>
          <p:cNvPr id="82" name="Pyöristetty suorakulmio 17">
            <a:extLst>
              <a:ext uri="{FF2B5EF4-FFF2-40B4-BE49-F238E27FC236}">
                <a16:creationId xmlns:a16="http://schemas.microsoft.com/office/drawing/2014/main" id="{1A51C701-AF87-417D-A244-252DEFF2D11F}"/>
              </a:ext>
            </a:extLst>
          </p:cNvPr>
          <p:cNvSpPr/>
          <p:nvPr/>
        </p:nvSpPr>
        <p:spPr>
          <a:xfrm>
            <a:off x="3816823" y="1254714"/>
            <a:ext cx="2016000" cy="265816"/>
          </a:xfrm>
          <a:prstGeom prst="roundRect">
            <a:avLst>
              <a:gd name="adj" fmla="val 0"/>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defRPr/>
            </a:pPr>
            <a:r>
              <a:rPr lang="fi-FI" sz="1200" b="1" dirty="0">
                <a:solidFill>
                  <a:schemeClr val="bg1"/>
                </a:solidFill>
                <a:latin typeface="Arial Black" charset="0"/>
              </a:rPr>
              <a:t>Service </a:t>
            </a:r>
            <a:r>
              <a:rPr lang="fi-FI" sz="1200" b="1" dirty="0" err="1">
                <a:solidFill>
                  <a:schemeClr val="bg1"/>
                </a:solidFill>
                <a:latin typeface="Arial Black" charset="0"/>
              </a:rPr>
              <a:t>provider</a:t>
            </a:r>
            <a:endParaRPr lang="en-GB" sz="1200" b="1" dirty="0">
              <a:solidFill>
                <a:schemeClr val="bg1"/>
              </a:solidFill>
              <a:latin typeface="Arial Black" charset="0"/>
              <a:ea typeface="Arial Black" charset="0"/>
              <a:cs typeface="Arial Black" charset="0"/>
            </a:endParaRPr>
          </a:p>
        </p:txBody>
      </p:sp>
      <p:cxnSp>
        <p:nvCxnSpPr>
          <p:cNvPr id="83" name="Suora nuoliyhdysviiva 13">
            <a:extLst>
              <a:ext uri="{FF2B5EF4-FFF2-40B4-BE49-F238E27FC236}">
                <a16:creationId xmlns:a16="http://schemas.microsoft.com/office/drawing/2014/main" id="{9C0004D5-C47E-4BC7-ABAE-33DAA5D3A064}"/>
              </a:ext>
            </a:extLst>
          </p:cNvPr>
          <p:cNvCxnSpPr>
            <a:cxnSpLocks/>
            <a:stCxn id="123" idx="1"/>
            <a:endCxn id="106" idx="3"/>
          </p:cNvCxnSpPr>
          <p:nvPr/>
        </p:nvCxnSpPr>
        <p:spPr>
          <a:xfrm rot="10800000">
            <a:off x="1960830" y="1977159"/>
            <a:ext cx="2101969" cy="270213"/>
          </a:xfrm>
          <a:prstGeom prst="bentConnector3">
            <a:avLst>
              <a:gd name="adj1" fmla="val 50000"/>
            </a:avLst>
          </a:prstGeom>
          <a:ln w="28575">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sp>
        <p:nvSpPr>
          <p:cNvPr id="85" name="Rectangle 84">
            <a:extLst>
              <a:ext uri="{FF2B5EF4-FFF2-40B4-BE49-F238E27FC236}">
                <a16:creationId xmlns:a16="http://schemas.microsoft.com/office/drawing/2014/main" id="{38E0529A-B6E3-4429-9B19-3B672BFB586E}"/>
              </a:ext>
            </a:extLst>
          </p:cNvPr>
          <p:cNvSpPr/>
          <p:nvPr/>
        </p:nvSpPr>
        <p:spPr>
          <a:xfrm>
            <a:off x="3816823" y="1248509"/>
            <a:ext cx="2016000" cy="3448613"/>
          </a:xfrm>
          <a:prstGeom prst="rect">
            <a:avLst/>
          </a:prstGeom>
          <a:noFill/>
          <a:ln w="63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a:solidFill>
                <a:srgbClr val="FFFFFF"/>
              </a:solidFill>
              <a:latin typeface="Georgia"/>
            </a:endParaRPr>
          </a:p>
        </p:txBody>
      </p:sp>
      <p:sp>
        <p:nvSpPr>
          <p:cNvPr id="104" name="Pyöristetty suorakulmio 17">
            <a:extLst>
              <a:ext uri="{FF2B5EF4-FFF2-40B4-BE49-F238E27FC236}">
                <a16:creationId xmlns:a16="http://schemas.microsoft.com/office/drawing/2014/main" id="{6FAB76F7-9BD0-4CAF-AB14-1A52D3D0B78B}"/>
              </a:ext>
            </a:extLst>
          </p:cNvPr>
          <p:cNvSpPr/>
          <p:nvPr/>
        </p:nvSpPr>
        <p:spPr>
          <a:xfrm>
            <a:off x="6901682" y="1254714"/>
            <a:ext cx="2016000" cy="265816"/>
          </a:xfrm>
          <a:prstGeom prst="roundRect">
            <a:avLst>
              <a:gd name="adj" fmla="val 0"/>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defRPr/>
            </a:pPr>
            <a:r>
              <a:rPr lang="fi-FI" sz="1200" b="1" dirty="0">
                <a:solidFill>
                  <a:schemeClr val="bg1"/>
                </a:solidFill>
                <a:latin typeface="Arial Black"/>
              </a:rPr>
              <a:t>Data </a:t>
            </a:r>
            <a:r>
              <a:rPr lang="fi-FI" sz="1200" b="1" dirty="0" err="1">
                <a:solidFill>
                  <a:schemeClr val="bg1"/>
                </a:solidFill>
                <a:latin typeface="Arial Black"/>
              </a:rPr>
              <a:t>provider</a:t>
            </a:r>
            <a:endParaRPr lang="en-GB" sz="1200" b="1" dirty="0">
              <a:solidFill>
                <a:schemeClr val="bg1"/>
              </a:solidFill>
              <a:latin typeface="Arial Black"/>
            </a:endParaRPr>
          </a:p>
        </p:txBody>
      </p:sp>
      <p:sp>
        <p:nvSpPr>
          <p:cNvPr id="105" name="Rectangle 104">
            <a:extLst>
              <a:ext uri="{FF2B5EF4-FFF2-40B4-BE49-F238E27FC236}">
                <a16:creationId xmlns:a16="http://schemas.microsoft.com/office/drawing/2014/main" id="{6F46D5B5-269F-4DA9-BA86-6C8E5B61267A}"/>
              </a:ext>
            </a:extLst>
          </p:cNvPr>
          <p:cNvSpPr/>
          <p:nvPr/>
        </p:nvSpPr>
        <p:spPr>
          <a:xfrm>
            <a:off x="6901682" y="1248509"/>
            <a:ext cx="2016000" cy="3448613"/>
          </a:xfrm>
          <a:prstGeom prst="rect">
            <a:avLst/>
          </a:prstGeom>
          <a:noFill/>
          <a:ln w="63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a:solidFill>
                <a:srgbClr val="FFFFFF"/>
              </a:solidFill>
              <a:latin typeface="Georgia"/>
            </a:endParaRPr>
          </a:p>
        </p:txBody>
      </p:sp>
      <p:pic>
        <p:nvPicPr>
          <p:cNvPr id="106" name="Graphic 105" descr="User">
            <a:extLst>
              <a:ext uri="{FF2B5EF4-FFF2-40B4-BE49-F238E27FC236}">
                <a16:creationId xmlns:a16="http://schemas.microsoft.com/office/drawing/2014/main" id="{351BFE79-0506-4E65-9C47-DC3E95F53E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75029" y="1634258"/>
            <a:ext cx="685800" cy="685800"/>
          </a:xfrm>
          <a:prstGeom prst="rect">
            <a:avLst/>
          </a:prstGeom>
        </p:spPr>
      </p:pic>
      <p:sp>
        <p:nvSpPr>
          <p:cNvPr id="107" name="Pyöristetty suorakulmio 17">
            <a:extLst>
              <a:ext uri="{FF2B5EF4-FFF2-40B4-BE49-F238E27FC236}">
                <a16:creationId xmlns:a16="http://schemas.microsoft.com/office/drawing/2014/main" id="{AE306359-6E3F-4D4A-A93B-A0835B618F30}"/>
              </a:ext>
            </a:extLst>
          </p:cNvPr>
          <p:cNvSpPr/>
          <p:nvPr/>
        </p:nvSpPr>
        <p:spPr>
          <a:xfrm>
            <a:off x="595929" y="1254714"/>
            <a:ext cx="2016000" cy="265816"/>
          </a:xfrm>
          <a:prstGeom prst="roundRect">
            <a:avLst>
              <a:gd name="adj" fmla="val 0"/>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defRPr/>
            </a:pPr>
            <a:r>
              <a:rPr lang="fi-FI" sz="1200" b="1" err="1">
                <a:solidFill>
                  <a:schemeClr val="bg1"/>
                </a:solidFill>
                <a:latin typeface="Arial Black" charset="0"/>
              </a:rPr>
              <a:t>End</a:t>
            </a:r>
            <a:r>
              <a:rPr lang="fi-FI" sz="1200" b="1">
                <a:solidFill>
                  <a:schemeClr val="bg1"/>
                </a:solidFill>
                <a:latin typeface="Arial Black" charset="0"/>
              </a:rPr>
              <a:t> </a:t>
            </a:r>
            <a:r>
              <a:rPr lang="fi-FI" sz="1200" b="1" err="1">
                <a:solidFill>
                  <a:schemeClr val="bg1"/>
                </a:solidFill>
                <a:latin typeface="Arial Black" charset="0"/>
              </a:rPr>
              <a:t>user</a:t>
            </a:r>
            <a:endParaRPr lang="en-GB" sz="1200" b="1">
              <a:solidFill>
                <a:schemeClr val="bg1"/>
              </a:solidFill>
              <a:latin typeface="Arial Black" charset="0"/>
              <a:ea typeface="Arial Black" charset="0"/>
              <a:cs typeface="Arial Black" charset="0"/>
            </a:endParaRPr>
          </a:p>
        </p:txBody>
      </p:sp>
      <p:sp>
        <p:nvSpPr>
          <p:cNvPr id="108" name="Rectangle 107">
            <a:extLst>
              <a:ext uri="{FF2B5EF4-FFF2-40B4-BE49-F238E27FC236}">
                <a16:creationId xmlns:a16="http://schemas.microsoft.com/office/drawing/2014/main" id="{8BE14061-6407-4173-B18A-C3C15CEA3C3D}"/>
              </a:ext>
            </a:extLst>
          </p:cNvPr>
          <p:cNvSpPr/>
          <p:nvPr/>
        </p:nvSpPr>
        <p:spPr>
          <a:xfrm>
            <a:off x="595929" y="1248509"/>
            <a:ext cx="2016000" cy="3448613"/>
          </a:xfrm>
          <a:prstGeom prst="rect">
            <a:avLst/>
          </a:prstGeom>
          <a:noFill/>
          <a:ln w="63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a:solidFill>
                <a:srgbClr val="FFFFFF"/>
              </a:solidFill>
              <a:latin typeface="Georgia"/>
            </a:endParaRPr>
          </a:p>
        </p:txBody>
      </p:sp>
      <p:sp>
        <p:nvSpPr>
          <p:cNvPr id="109" name="TextBox 108">
            <a:extLst>
              <a:ext uri="{FF2B5EF4-FFF2-40B4-BE49-F238E27FC236}">
                <a16:creationId xmlns:a16="http://schemas.microsoft.com/office/drawing/2014/main" id="{386B271B-F083-4154-98D5-AD210C3E8AF1}"/>
              </a:ext>
            </a:extLst>
          </p:cNvPr>
          <p:cNvSpPr txBox="1"/>
          <p:nvPr/>
        </p:nvSpPr>
        <p:spPr>
          <a:xfrm rot="16200000">
            <a:off x="-322730" y="1789308"/>
            <a:ext cx="1288430" cy="323165"/>
          </a:xfrm>
          <a:prstGeom prst="rect">
            <a:avLst/>
          </a:prstGeom>
          <a:noFill/>
        </p:spPr>
        <p:txBody>
          <a:bodyPr wrap="none" lIns="0" tIns="0" rIns="0" bIns="0" rtlCol="0">
            <a:spAutoFit/>
          </a:bodyPr>
          <a:lstStyle/>
          <a:p>
            <a:r>
              <a:rPr lang="fi-FI" sz="2100">
                <a:solidFill>
                  <a:schemeClr val="accent3"/>
                </a:solidFill>
                <a:latin typeface="+mj-lt"/>
              </a:rPr>
              <a:t>Services</a:t>
            </a:r>
          </a:p>
        </p:txBody>
      </p:sp>
      <p:sp>
        <p:nvSpPr>
          <p:cNvPr id="110" name="TextBox 109">
            <a:extLst>
              <a:ext uri="{FF2B5EF4-FFF2-40B4-BE49-F238E27FC236}">
                <a16:creationId xmlns:a16="http://schemas.microsoft.com/office/drawing/2014/main" id="{BA8786F8-3568-4E47-A4AA-49D16B1A015C}"/>
              </a:ext>
            </a:extLst>
          </p:cNvPr>
          <p:cNvSpPr txBox="1"/>
          <p:nvPr/>
        </p:nvSpPr>
        <p:spPr>
          <a:xfrm rot="16200000">
            <a:off x="-60029" y="3551919"/>
            <a:ext cx="763029" cy="323165"/>
          </a:xfrm>
          <a:prstGeom prst="rect">
            <a:avLst/>
          </a:prstGeom>
          <a:noFill/>
        </p:spPr>
        <p:txBody>
          <a:bodyPr wrap="none" lIns="0" tIns="0" rIns="0" bIns="0" rtlCol="0">
            <a:spAutoFit/>
          </a:bodyPr>
          <a:lstStyle/>
          <a:p>
            <a:r>
              <a:rPr lang="fi-FI" sz="2100" dirty="0">
                <a:solidFill>
                  <a:schemeClr val="accent1"/>
                </a:solidFill>
                <a:latin typeface="+mj-lt"/>
              </a:rPr>
              <a:t>IHAN</a:t>
            </a:r>
          </a:p>
        </p:txBody>
      </p:sp>
      <p:sp>
        <p:nvSpPr>
          <p:cNvPr id="5" name="Rectangle 4">
            <a:extLst>
              <a:ext uri="{FF2B5EF4-FFF2-40B4-BE49-F238E27FC236}">
                <a16:creationId xmlns:a16="http://schemas.microsoft.com/office/drawing/2014/main" id="{A199EBF1-A150-444B-BFED-C8C7E8BB7CB3}"/>
              </a:ext>
            </a:extLst>
          </p:cNvPr>
          <p:cNvSpPr/>
          <p:nvPr/>
        </p:nvSpPr>
        <p:spPr>
          <a:xfrm>
            <a:off x="764544" y="2505193"/>
            <a:ext cx="1728000" cy="2086057"/>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111" name="TextBox 110">
            <a:extLst>
              <a:ext uri="{FF2B5EF4-FFF2-40B4-BE49-F238E27FC236}">
                <a16:creationId xmlns:a16="http://schemas.microsoft.com/office/drawing/2014/main" id="{79BDFF7C-4718-4E80-AB47-CCDE22428329}"/>
              </a:ext>
            </a:extLst>
          </p:cNvPr>
          <p:cNvSpPr txBox="1"/>
          <p:nvPr/>
        </p:nvSpPr>
        <p:spPr>
          <a:xfrm>
            <a:off x="900565" y="2389747"/>
            <a:ext cx="1170761" cy="211203"/>
          </a:xfrm>
          <a:prstGeom prst="rect">
            <a:avLst/>
          </a:prstGeom>
          <a:solidFill>
            <a:schemeClr val="bg1"/>
          </a:solidFill>
          <a:ln w="38100">
            <a:solidFill>
              <a:schemeClr val="accent2"/>
            </a:solidFill>
          </a:ln>
        </p:spPr>
        <p:txBody>
          <a:bodyPr wrap="none" lIns="36000" tIns="36000" rIns="36000" bIns="36000" rtlCol="0">
            <a:spAutoFit/>
          </a:bodyPr>
          <a:lstStyle/>
          <a:p>
            <a:r>
              <a:rPr lang="en-GB" sz="900" dirty="0">
                <a:solidFill>
                  <a:schemeClr val="accent2"/>
                </a:solidFill>
                <a:latin typeface="+mn-lt"/>
              </a:rPr>
              <a:t>“Identity Wallet App”</a:t>
            </a:r>
            <a:endParaRPr lang="en-GB" sz="900" b="0" i="0" dirty="0">
              <a:solidFill>
                <a:schemeClr val="accent2"/>
              </a:solidFill>
              <a:latin typeface="+mn-lt"/>
            </a:endParaRPr>
          </a:p>
        </p:txBody>
      </p:sp>
      <p:sp>
        <p:nvSpPr>
          <p:cNvPr id="112" name="Rectangle 111">
            <a:extLst>
              <a:ext uri="{FF2B5EF4-FFF2-40B4-BE49-F238E27FC236}">
                <a16:creationId xmlns:a16="http://schemas.microsoft.com/office/drawing/2014/main" id="{EBD70BE1-78C5-450F-8EF7-8C995E127D2A}"/>
              </a:ext>
            </a:extLst>
          </p:cNvPr>
          <p:cNvSpPr/>
          <p:nvPr/>
        </p:nvSpPr>
        <p:spPr>
          <a:xfrm>
            <a:off x="3974823" y="1983067"/>
            <a:ext cx="1728000" cy="2255718"/>
          </a:xfrm>
          <a:prstGeom prst="rect">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113" name="TextBox 112">
            <a:extLst>
              <a:ext uri="{FF2B5EF4-FFF2-40B4-BE49-F238E27FC236}">
                <a16:creationId xmlns:a16="http://schemas.microsoft.com/office/drawing/2014/main" id="{737B3F77-4FA4-49D7-9E1E-8B45340D7454}"/>
              </a:ext>
            </a:extLst>
          </p:cNvPr>
          <p:cNvSpPr txBox="1"/>
          <p:nvPr/>
        </p:nvSpPr>
        <p:spPr>
          <a:xfrm>
            <a:off x="4062798" y="1858953"/>
            <a:ext cx="1004048" cy="211203"/>
          </a:xfrm>
          <a:prstGeom prst="rect">
            <a:avLst/>
          </a:prstGeom>
          <a:solidFill>
            <a:schemeClr val="bg1"/>
          </a:solidFill>
          <a:ln w="38100">
            <a:solidFill>
              <a:schemeClr val="accent5"/>
            </a:solidFill>
          </a:ln>
        </p:spPr>
        <p:txBody>
          <a:bodyPr wrap="none" lIns="36000" tIns="36000" rIns="36000" bIns="36000" rtlCol="0">
            <a:spAutoFit/>
          </a:bodyPr>
          <a:lstStyle/>
          <a:p>
            <a:r>
              <a:rPr lang="en-GB" sz="900" dirty="0">
                <a:solidFill>
                  <a:schemeClr val="accent5"/>
                </a:solidFill>
                <a:latin typeface="+mn-lt"/>
              </a:rPr>
              <a:t>“End user service”</a:t>
            </a:r>
            <a:endParaRPr lang="en-GB" sz="900" b="0" i="0" dirty="0">
              <a:solidFill>
                <a:schemeClr val="accent5"/>
              </a:solidFill>
              <a:latin typeface="+mn-lt"/>
            </a:endParaRPr>
          </a:p>
        </p:txBody>
      </p:sp>
      <p:sp>
        <p:nvSpPr>
          <p:cNvPr id="114" name="Rectangle 113">
            <a:extLst>
              <a:ext uri="{FF2B5EF4-FFF2-40B4-BE49-F238E27FC236}">
                <a16:creationId xmlns:a16="http://schemas.microsoft.com/office/drawing/2014/main" id="{4A88E647-6094-4927-86EB-93EC1EEBEF1B}"/>
              </a:ext>
            </a:extLst>
          </p:cNvPr>
          <p:cNvSpPr/>
          <p:nvPr/>
        </p:nvSpPr>
        <p:spPr>
          <a:xfrm>
            <a:off x="7072346" y="1745659"/>
            <a:ext cx="1728000" cy="1260000"/>
          </a:xfrm>
          <a:prstGeom prst="rect">
            <a:avLst/>
          </a:prstGeom>
          <a:noFill/>
          <a:ln w="38100">
            <a:solidFill>
              <a:srgbClr val="F79A3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115" name="TextBox 114">
            <a:extLst>
              <a:ext uri="{FF2B5EF4-FFF2-40B4-BE49-F238E27FC236}">
                <a16:creationId xmlns:a16="http://schemas.microsoft.com/office/drawing/2014/main" id="{8AF17172-5964-465F-96D6-308B7451308E}"/>
              </a:ext>
            </a:extLst>
          </p:cNvPr>
          <p:cNvSpPr txBox="1"/>
          <p:nvPr/>
        </p:nvSpPr>
        <p:spPr>
          <a:xfrm>
            <a:off x="7157002" y="1614621"/>
            <a:ext cx="862984" cy="211203"/>
          </a:xfrm>
          <a:prstGeom prst="rect">
            <a:avLst/>
          </a:prstGeom>
          <a:solidFill>
            <a:schemeClr val="bg1"/>
          </a:solidFill>
          <a:ln w="38100">
            <a:solidFill>
              <a:srgbClr val="F79A3D"/>
            </a:solidFill>
          </a:ln>
        </p:spPr>
        <p:txBody>
          <a:bodyPr wrap="none" lIns="36000" tIns="36000" rIns="36000" bIns="36000" rtlCol="0">
            <a:spAutoFit/>
          </a:bodyPr>
          <a:lstStyle/>
          <a:p>
            <a:r>
              <a:rPr lang="en-GB" sz="900" dirty="0">
                <a:solidFill>
                  <a:srgbClr val="FFC000"/>
                </a:solidFill>
                <a:latin typeface="+mn-lt"/>
              </a:rPr>
              <a:t>“Data Source 1”</a:t>
            </a:r>
            <a:endParaRPr lang="en-GB" sz="900" b="0" i="0" dirty="0">
              <a:solidFill>
                <a:srgbClr val="FFC000"/>
              </a:solidFill>
              <a:latin typeface="+mn-lt"/>
            </a:endParaRPr>
          </a:p>
        </p:txBody>
      </p:sp>
      <p:sp>
        <p:nvSpPr>
          <p:cNvPr id="116" name="TextBox 115">
            <a:extLst>
              <a:ext uri="{FF2B5EF4-FFF2-40B4-BE49-F238E27FC236}">
                <a16:creationId xmlns:a16="http://schemas.microsoft.com/office/drawing/2014/main" id="{EED95098-C904-4A43-9B4C-DBD200C14143}"/>
              </a:ext>
            </a:extLst>
          </p:cNvPr>
          <p:cNvSpPr txBox="1"/>
          <p:nvPr/>
        </p:nvSpPr>
        <p:spPr>
          <a:xfrm>
            <a:off x="7493885" y="3724173"/>
            <a:ext cx="1230071" cy="180425"/>
          </a:xfrm>
          <a:prstGeom prst="rect">
            <a:avLst/>
          </a:prstGeom>
          <a:solidFill>
            <a:schemeClr val="bg1"/>
          </a:solidFill>
          <a:ln>
            <a:solidFill>
              <a:schemeClr val="accent1"/>
            </a:solidFill>
          </a:ln>
        </p:spPr>
        <p:txBody>
          <a:bodyPr wrap="none" lIns="36000" tIns="36000" rIns="36000" bIns="36000" rtlCol="0">
            <a:spAutoFit/>
          </a:bodyPr>
          <a:lstStyle/>
          <a:p>
            <a:r>
              <a:rPr lang="en-GB" sz="700" b="0" i="0">
                <a:solidFill>
                  <a:schemeClr val="accent1"/>
                </a:solidFill>
                <a:latin typeface="+mn-lt"/>
              </a:rPr>
              <a:t>Data Provider Data Directory</a:t>
            </a:r>
          </a:p>
        </p:txBody>
      </p:sp>
      <p:sp>
        <p:nvSpPr>
          <p:cNvPr id="117" name="TextBox 116">
            <a:extLst>
              <a:ext uri="{FF2B5EF4-FFF2-40B4-BE49-F238E27FC236}">
                <a16:creationId xmlns:a16="http://schemas.microsoft.com/office/drawing/2014/main" id="{6F3DD24E-5909-4C2B-986A-F273F928E6F9}"/>
              </a:ext>
            </a:extLst>
          </p:cNvPr>
          <p:cNvSpPr txBox="1"/>
          <p:nvPr/>
        </p:nvSpPr>
        <p:spPr>
          <a:xfrm>
            <a:off x="8205618" y="3992505"/>
            <a:ext cx="518338" cy="180425"/>
          </a:xfrm>
          <a:prstGeom prst="rect">
            <a:avLst/>
          </a:prstGeom>
          <a:solidFill>
            <a:schemeClr val="bg1"/>
          </a:solidFill>
          <a:ln>
            <a:solidFill>
              <a:schemeClr val="accent1"/>
            </a:solidFill>
          </a:ln>
        </p:spPr>
        <p:txBody>
          <a:bodyPr wrap="none" lIns="36000" tIns="36000" rIns="36000" bIns="36000" rtlCol="0">
            <a:spAutoFit/>
          </a:bodyPr>
          <a:lstStyle/>
          <a:p>
            <a:r>
              <a:rPr lang="en-GB" sz="700" b="0" i="0">
                <a:solidFill>
                  <a:schemeClr val="accent1"/>
                </a:solidFill>
                <a:latin typeface="+mn-lt"/>
              </a:rPr>
              <a:t>Data Order</a:t>
            </a:r>
          </a:p>
        </p:txBody>
      </p:sp>
      <p:sp>
        <p:nvSpPr>
          <p:cNvPr id="118" name="TextBox 117">
            <a:extLst>
              <a:ext uri="{FF2B5EF4-FFF2-40B4-BE49-F238E27FC236}">
                <a16:creationId xmlns:a16="http://schemas.microsoft.com/office/drawing/2014/main" id="{7CCD3545-2060-4A9E-A065-D175D5E1D519}"/>
              </a:ext>
            </a:extLst>
          </p:cNvPr>
          <p:cNvSpPr txBox="1"/>
          <p:nvPr/>
        </p:nvSpPr>
        <p:spPr>
          <a:xfrm>
            <a:off x="7889826" y="4238785"/>
            <a:ext cx="834130" cy="180425"/>
          </a:xfrm>
          <a:prstGeom prst="rect">
            <a:avLst/>
          </a:prstGeom>
          <a:solidFill>
            <a:schemeClr val="bg1"/>
          </a:solidFill>
          <a:ln>
            <a:solidFill>
              <a:schemeClr val="accent1"/>
            </a:solidFill>
          </a:ln>
        </p:spPr>
        <p:txBody>
          <a:bodyPr wrap="none" lIns="36000" tIns="36000" rIns="36000" bIns="36000" rtlCol="0">
            <a:spAutoFit/>
          </a:bodyPr>
          <a:lstStyle/>
          <a:p>
            <a:r>
              <a:rPr lang="en-GB" sz="700" b="0" i="0">
                <a:solidFill>
                  <a:schemeClr val="accent1"/>
                </a:solidFill>
                <a:latin typeface="+mn-lt"/>
              </a:rPr>
              <a:t>Data Provider Logs</a:t>
            </a:r>
          </a:p>
        </p:txBody>
      </p:sp>
      <p:sp>
        <p:nvSpPr>
          <p:cNvPr id="119" name="Rectangle 118">
            <a:extLst>
              <a:ext uri="{FF2B5EF4-FFF2-40B4-BE49-F238E27FC236}">
                <a16:creationId xmlns:a16="http://schemas.microsoft.com/office/drawing/2014/main" id="{43DB9C66-2E2B-43DB-B7EB-263C41F720AE}"/>
              </a:ext>
            </a:extLst>
          </p:cNvPr>
          <p:cNvSpPr/>
          <p:nvPr/>
        </p:nvSpPr>
        <p:spPr>
          <a:xfrm>
            <a:off x="7081971" y="3250719"/>
            <a:ext cx="1728000" cy="1260000"/>
          </a:xfrm>
          <a:prstGeom prst="rect">
            <a:avLst/>
          </a:prstGeom>
          <a:noFill/>
          <a:ln w="38100">
            <a:solidFill>
              <a:srgbClr val="F0BFE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400"/>
          </a:p>
        </p:txBody>
      </p:sp>
      <p:sp>
        <p:nvSpPr>
          <p:cNvPr id="120" name="TextBox 119">
            <a:extLst>
              <a:ext uri="{FF2B5EF4-FFF2-40B4-BE49-F238E27FC236}">
                <a16:creationId xmlns:a16="http://schemas.microsoft.com/office/drawing/2014/main" id="{AAFCAABF-D1A0-415D-8EB1-3613CC192EF1}"/>
              </a:ext>
            </a:extLst>
          </p:cNvPr>
          <p:cNvSpPr txBox="1"/>
          <p:nvPr/>
        </p:nvSpPr>
        <p:spPr>
          <a:xfrm>
            <a:off x="7157002" y="3119681"/>
            <a:ext cx="877411" cy="211203"/>
          </a:xfrm>
          <a:prstGeom prst="rect">
            <a:avLst/>
          </a:prstGeom>
          <a:solidFill>
            <a:schemeClr val="bg1"/>
          </a:solidFill>
          <a:ln w="38100">
            <a:solidFill>
              <a:srgbClr val="F0BFE7"/>
            </a:solidFill>
          </a:ln>
        </p:spPr>
        <p:txBody>
          <a:bodyPr wrap="none" lIns="36000" tIns="36000" rIns="36000" bIns="36000" rtlCol="0">
            <a:spAutoFit/>
          </a:bodyPr>
          <a:lstStyle/>
          <a:p>
            <a:r>
              <a:rPr lang="en-GB" sz="900" dirty="0">
                <a:solidFill>
                  <a:srgbClr val="F0BFE7"/>
                </a:solidFill>
                <a:latin typeface="+mn-lt"/>
              </a:rPr>
              <a:t>“Data Source 2”</a:t>
            </a:r>
            <a:endParaRPr lang="en-GB" sz="900" b="0" i="0" dirty="0">
              <a:solidFill>
                <a:srgbClr val="F0BFE7"/>
              </a:solidFill>
              <a:latin typeface="+mn-lt"/>
            </a:endParaRPr>
          </a:p>
        </p:txBody>
      </p:sp>
      <p:sp>
        <p:nvSpPr>
          <p:cNvPr id="121" name="TextBox 120">
            <a:extLst>
              <a:ext uri="{FF2B5EF4-FFF2-40B4-BE49-F238E27FC236}">
                <a16:creationId xmlns:a16="http://schemas.microsoft.com/office/drawing/2014/main" id="{50992DB5-6811-4452-85FE-554CC854FA2B}"/>
              </a:ext>
            </a:extLst>
          </p:cNvPr>
          <p:cNvSpPr txBox="1"/>
          <p:nvPr/>
        </p:nvSpPr>
        <p:spPr>
          <a:xfrm>
            <a:off x="865752" y="2949380"/>
            <a:ext cx="1548000" cy="226591"/>
          </a:xfrm>
          <a:prstGeom prst="rect">
            <a:avLst/>
          </a:prstGeom>
          <a:solidFill>
            <a:schemeClr val="bg1"/>
          </a:solidFill>
          <a:ln w="28575">
            <a:solidFill>
              <a:schemeClr val="accent2"/>
            </a:solidFill>
          </a:ln>
        </p:spPr>
        <p:txBody>
          <a:bodyPr wrap="none" lIns="36000" tIns="36000" rIns="36000" bIns="36000" rtlCol="0">
            <a:noAutofit/>
          </a:bodyPr>
          <a:lstStyle/>
          <a:p>
            <a:pPr algn="ctr"/>
            <a:r>
              <a:rPr lang="en-GB" sz="1000" b="1" i="0" dirty="0">
                <a:solidFill>
                  <a:schemeClr val="accent2"/>
                </a:solidFill>
                <a:latin typeface="+mn-lt"/>
              </a:rPr>
              <a:t>Business Logic</a:t>
            </a:r>
          </a:p>
        </p:txBody>
      </p:sp>
      <p:sp>
        <p:nvSpPr>
          <p:cNvPr id="122" name="TextBox 121">
            <a:extLst>
              <a:ext uri="{FF2B5EF4-FFF2-40B4-BE49-F238E27FC236}">
                <a16:creationId xmlns:a16="http://schemas.microsoft.com/office/drawing/2014/main" id="{3F365D31-8C90-4A9A-B826-D606B6968A2C}"/>
              </a:ext>
            </a:extLst>
          </p:cNvPr>
          <p:cNvSpPr txBox="1"/>
          <p:nvPr/>
        </p:nvSpPr>
        <p:spPr>
          <a:xfrm>
            <a:off x="865752" y="3230269"/>
            <a:ext cx="1548000" cy="226591"/>
          </a:xfrm>
          <a:prstGeom prst="rect">
            <a:avLst/>
          </a:prstGeom>
          <a:solidFill>
            <a:schemeClr val="bg1"/>
          </a:solidFill>
          <a:ln w="28575">
            <a:solidFill>
              <a:schemeClr val="accent2"/>
            </a:solidFill>
          </a:ln>
        </p:spPr>
        <p:txBody>
          <a:bodyPr wrap="none" lIns="36000" tIns="36000" rIns="36000" bIns="36000" rtlCol="0">
            <a:noAutofit/>
          </a:bodyPr>
          <a:lstStyle/>
          <a:p>
            <a:pPr algn="ctr"/>
            <a:r>
              <a:rPr lang="en-GB" sz="1000" b="1" i="0" dirty="0">
                <a:solidFill>
                  <a:schemeClr val="accent2"/>
                </a:solidFill>
                <a:latin typeface="+mn-lt"/>
              </a:rPr>
              <a:t>Data Logic</a:t>
            </a:r>
          </a:p>
        </p:txBody>
      </p:sp>
      <p:sp>
        <p:nvSpPr>
          <p:cNvPr id="123" name="TextBox 122">
            <a:extLst>
              <a:ext uri="{FF2B5EF4-FFF2-40B4-BE49-F238E27FC236}">
                <a16:creationId xmlns:a16="http://schemas.microsoft.com/office/drawing/2014/main" id="{4EA1DB03-33DB-4A84-9E6C-A60101DE4664}"/>
              </a:ext>
            </a:extLst>
          </p:cNvPr>
          <p:cNvSpPr txBox="1"/>
          <p:nvPr/>
        </p:nvSpPr>
        <p:spPr>
          <a:xfrm>
            <a:off x="4062798" y="2134075"/>
            <a:ext cx="1548000" cy="226591"/>
          </a:xfrm>
          <a:prstGeom prst="rect">
            <a:avLst/>
          </a:prstGeom>
          <a:solidFill>
            <a:schemeClr val="bg1"/>
          </a:solidFill>
          <a:ln w="28575">
            <a:solidFill>
              <a:schemeClr val="accent5"/>
            </a:solidFill>
          </a:ln>
        </p:spPr>
        <p:txBody>
          <a:bodyPr wrap="none" lIns="36000" tIns="36000" rIns="36000" bIns="36000" rtlCol="0">
            <a:noAutofit/>
          </a:bodyPr>
          <a:lstStyle/>
          <a:p>
            <a:pPr algn="ctr"/>
            <a:r>
              <a:rPr lang="en-GB" sz="1000" b="1" i="0" dirty="0">
                <a:solidFill>
                  <a:schemeClr val="accent5"/>
                </a:solidFill>
                <a:latin typeface="+mn-lt"/>
              </a:rPr>
              <a:t>User Interface</a:t>
            </a:r>
          </a:p>
        </p:txBody>
      </p:sp>
      <p:sp>
        <p:nvSpPr>
          <p:cNvPr id="124" name="TextBox 123">
            <a:extLst>
              <a:ext uri="{FF2B5EF4-FFF2-40B4-BE49-F238E27FC236}">
                <a16:creationId xmlns:a16="http://schemas.microsoft.com/office/drawing/2014/main" id="{31578752-6FC6-4DA5-B0E0-9484D27F16F7}"/>
              </a:ext>
            </a:extLst>
          </p:cNvPr>
          <p:cNvSpPr txBox="1"/>
          <p:nvPr/>
        </p:nvSpPr>
        <p:spPr>
          <a:xfrm>
            <a:off x="4062798" y="2412816"/>
            <a:ext cx="1548000" cy="226591"/>
          </a:xfrm>
          <a:prstGeom prst="rect">
            <a:avLst/>
          </a:prstGeom>
          <a:solidFill>
            <a:schemeClr val="bg1"/>
          </a:solidFill>
          <a:ln w="28575">
            <a:solidFill>
              <a:schemeClr val="accent5"/>
            </a:solidFill>
          </a:ln>
        </p:spPr>
        <p:txBody>
          <a:bodyPr wrap="none" lIns="36000" tIns="36000" rIns="36000" bIns="36000" rtlCol="0">
            <a:noAutofit/>
          </a:bodyPr>
          <a:lstStyle/>
          <a:p>
            <a:pPr algn="ctr"/>
            <a:r>
              <a:rPr lang="en-GB" sz="1000" b="1" i="0" dirty="0">
                <a:solidFill>
                  <a:schemeClr val="accent5"/>
                </a:solidFill>
                <a:latin typeface="+mn-lt"/>
              </a:rPr>
              <a:t>Business Logic</a:t>
            </a:r>
          </a:p>
        </p:txBody>
      </p:sp>
      <p:sp>
        <p:nvSpPr>
          <p:cNvPr id="125" name="TextBox 124">
            <a:extLst>
              <a:ext uri="{FF2B5EF4-FFF2-40B4-BE49-F238E27FC236}">
                <a16:creationId xmlns:a16="http://schemas.microsoft.com/office/drawing/2014/main" id="{44C7746B-4B65-45A0-AEF3-1A3E5845006B}"/>
              </a:ext>
            </a:extLst>
          </p:cNvPr>
          <p:cNvSpPr txBox="1"/>
          <p:nvPr/>
        </p:nvSpPr>
        <p:spPr>
          <a:xfrm>
            <a:off x="4062798" y="2693705"/>
            <a:ext cx="1548000" cy="226591"/>
          </a:xfrm>
          <a:prstGeom prst="rect">
            <a:avLst/>
          </a:prstGeom>
          <a:solidFill>
            <a:schemeClr val="bg1"/>
          </a:solidFill>
          <a:ln w="28575">
            <a:solidFill>
              <a:schemeClr val="accent5"/>
            </a:solidFill>
          </a:ln>
        </p:spPr>
        <p:txBody>
          <a:bodyPr wrap="none" lIns="36000" tIns="36000" rIns="36000" bIns="36000" rtlCol="0">
            <a:noAutofit/>
          </a:bodyPr>
          <a:lstStyle/>
          <a:p>
            <a:pPr algn="ctr"/>
            <a:r>
              <a:rPr lang="en-GB" sz="1000" b="1" i="0" dirty="0">
                <a:solidFill>
                  <a:schemeClr val="accent5"/>
                </a:solidFill>
                <a:latin typeface="+mn-lt"/>
              </a:rPr>
              <a:t>Data Logic</a:t>
            </a:r>
          </a:p>
        </p:txBody>
      </p:sp>
      <p:sp>
        <p:nvSpPr>
          <p:cNvPr id="7" name="Rectangle 6">
            <a:extLst>
              <a:ext uri="{FF2B5EF4-FFF2-40B4-BE49-F238E27FC236}">
                <a16:creationId xmlns:a16="http://schemas.microsoft.com/office/drawing/2014/main" id="{65966322-61FD-4ACC-BC8B-28DE1FDE72D2}"/>
              </a:ext>
            </a:extLst>
          </p:cNvPr>
          <p:cNvSpPr/>
          <p:nvPr/>
        </p:nvSpPr>
        <p:spPr>
          <a:xfrm>
            <a:off x="2445615" y="3961604"/>
            <a:ext cx="116512" cy="19390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6" name="Rectangle 125">
            <a:extLst>
              <a:ext uri="{FF2B5EF4-FFF2-40B4-BE49-F238E27FC236}">
                <a16:creationId xmlns:a16="http://schemas.microsoft.com/office/drawing/2014/main" id="{8AC5BC0A-E55D-410E-B4D4-5B8087B35F1E}"/>
              </a:ext>
            </a:extLst>
          </p:cNvPr>
          <p:cNvSpPr/>
          <p:nvPr/>
        </p:nvSpPr>
        <p:spPr>
          <a:xfrm>
            <a:off x="3919421" y="3586016"/>
            <a:ext cx="116512" cy="19390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7" name="Rectangle 126">
            <a:extLst>
              <a:ext uri="{FF2B5EF4-FFF2-40B4-BE49-F238E27FC236}">
                <a16:creationId xmlns:a16="http://schemas.microsoft.com/office/drawing/2014/main" id="{E3E6B131-BF18-4351-A7AA-9B049B7783F3}"/>
              </a:ext>
            </a:extLst>
          </p:cNvPr>
          <p:cNvSpPr/>
          <p:nvPr/>
        </p:nvSpPr>
        <p:spPr>
          <a:xfrm>
            <a:off x="7014090" y="1950890"/>
            <a:ext cx="116512" cy="19390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8" name="Rectangle 127">
            <a:extLst>
              <a:ext uri="{FF2B5EF4-FFF2-40B4-BE49-F238E27FC236}">
                <a16:creationId xmlns:a16="http://schemas.microsoft.com/office/drawing/2014/main" id="{D9199AD6-9591-41EC-AAE0-A3CC96D2CE55}"/>
              </a:ext>
            </a:extLst>
          </p:cNvPr>
          <p:cNvSpPr/>
          <p:nvPr/>
        </p:nvSpPr>
        <p:spPr>
          <a:xfrm>
            <a:off x="7014090" y="3493819"/>
            <a:ext cx="116512" cy="19390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9" name="Rectangle 128">
            <a:extLst>
              <a:ext uri="{FF2B5EF4-FFF2-40B4-BE49-F238E27FC236}">
                <a16:creationId xmlns:a16="http://schemas.microsoft.com/office/drawing/2014/main" id="{14262B9D-E4D1-4974-B900-15450F0ED974}"/>
              </a:ext>
            </a:extLst>
          </p:cNvPr>
          <p:cNvSpPr/>
          <p:nvPr/>
        </p:nvSpPr>
        <p:spPr>
          <a:xfrm>
            <a:off x="5652199" y="2134367"/>
            <a:ext cx="116512" cy="19390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1" name="Rectangle 130">
            <a:extLst>
              <a:ext uri="{FF2B5EF4-FFF2-40B4-BE49-F238E27FC236}">
                <a16:creationId xmlns:a16="http://schemas.microsoft.com/office/drawing/2014/main" id="{CCA5D55F-DB53-4202-8021-B5A5D6362B40}"/>
              </a:ext>
            </a:extLst>
          </p:cNvPr>
          <p:cNvSpPr/>
          <p:nvPr/>
        </p:nvSpPr>
        <p:spPr>
          <a:xfrm>
            <a:off x="7016496" y="3722717"/>
            <a:ext cx="116512" cy="72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i-FI" sz="600" dirty="0"/>
              <a:t>Data Out</a:t>
            </a:r>
          </a:p>
        </p:txBody>
      </p:sp>
      <p:sp>
        <p:nvSpPr>
          <p:cNvPr id="132" name="Rectangle 131">
            <a:extLst>
              <a:ext uri="{FF2B5EF4-FFF2-40B4-BE49-F238E27FC236}">
                <a16:creationId xmlns:a16="http://schemas.microsoft.com/office/drawing/2014/main" id="{4D656E15-D0CF-4DD3-9B9B-0AF7A0DE6501}"/>
              </a:ext>
            </a:extLst>
          </p:cNvPr>
          <p:cNvSpPr/>
          <p:nvPr/>
        </p:nvSpPr>
        <p:spPr>
          <a:xfrm>
            <a:off x="5652199" y="2360666"/>
            <a:ext cx="116512" cy="72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i-FI" sz="600" dirty="0"/>
              <a:t>Data In</a:t>
            </a:r>
          </a:p>
        </p:txBody>
      </p:sp>
      <p:sp>
        <p:nvSpPr>
          <p:cNvPr id="133" name="Rectangle 132">
            <a:extLst>
              <a:ext uri="{FF2B5EF4-FFF2-40B4-BE49-F238E27FC236}">
                <a16:creationId xmlns:a16="http://schemas.microsoft.com/office/drawing/2014/main" id="{570BCD14-190A-478B-94E6-4777AD653870}"/>
              </a:ext>
            </a:extLst>
          </p:cNvPr>
          <p:cNvSpPr/>
          <p:nvPr/>
        </p:nvSpPr>
        <p:spPr>
          <a:xfrm>
            <a:off x="7016496" y="2200296"/>
            <a:ext cx="116512" cy="72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lvl="0" algn="ctr"/>
            <a:r>
              <a:rPr lang="fi-FI" sz="600">
                <a:solidFill>
                  <a:srgbClr val="FFFFFF"/>
                </a:solidFill>
              </a:rPr>
              <a:t>Data Out</a:t>
            </a:r>
            <a:endParaRPr lang="fi-FI" sz="600" dirty="0">
              <a:solidFill>
                <a:srgbClr val="FFFFFF"/>
              </a:solidFill>
            </a:endParaRPr>
          </a:p>
        </p:txBody>
      </p:sp>
      <p:sp>
        <p:nvSpPr>
          <p:cNvPr id="135" name="TextBox 134">
            <a:extLst>
              <a:ext uri="{FF2B5EF4-FFF2-40B4-BE49-F238E27FC236}">
                <a16:creationId xmlns:a16="http://schemas.microsoft.com/office/drawing/2014/main" id="{313DD584-8879-4A8D-A58C-BECB02863FD8}"/>
              </a:ext>
            </a:extLst>
          </p:cNvPr>
          <p:cNvSpPr txBox="1"/>
          <p:nvPr/>
        </p:nvSpPr>
        <p:spPr>
          <a:xfrm rot="16200000">
            <a:off x="6951202" y="2445207"/>
            <a:ext cx="677452" cy="226591"/>
          </a:xfrm>
          <a:prstGeom prst="rect">
            <a:avLst/>
          </a:prstGeom>
          <a:noFill/>
          <a:ln w="38100" cmpd="dbl">
            <a:solidFill>
              <a:srgbClr val="F3B077"/>
            </a:solidFill>
          </a:ln>
        </p:spPr>
        <p:txBody>
          <a:bodyPr wrap="none" lIns="36000" tIns="36000" rIns="36000" bIns="36000" rtlCol="0">
            <a:noAutofit/>
          </a:bodyPr>
          <a:lstStyle/>
          <a:p>
            <a:pPr algn="ctr"/>
            <a:r>
              <a:rPr lang="en-GB" sz="1000" b="1" i="0" dirty="0">
                <a:solidFill>
                  <a:srgbClr val="F79A3D"/>
                </a:solidFill>
                <a:latin typeface="+mn-lt"/>
              </a:rPr>
              <a:t>API</a:t>
            </a:r>
          </a:p>
        </p:txBody>
      </p:sp>
      <p:sp>
        <p:nvSpPr>
          <p:cNvPr id="136" name="TextBox 135">
            <a:extLst>
              <a:ext uri="{FF2B5EF4-FFF2-40B4-BE49-F238E27FC236}">
                <a16:creationId xmlns:a16="http://schemas.microsoft.com/office/drawing/2014/main" id="{3EB60BE7-11B2-4657-930A-29670ECC374D}"/>
              </a:ext>
            </a:extLst>
          </p:cNvPr>
          <p:cNvSpPr txBox="1"/>
          <p:nvPr/>
        </p:nvSpPr>
        <p:spPr>
          <a:xfrm rot="16200000">
            <a:off x="6951203" y="3953420"/>
            <a:ext cx="677452" cy="226591"/>
          </a:xfrm>
          <a:prstGeom prst="rect">
            <a:avLst/>
          </a:prstGeom>
          <a:noFill/>
          <a:ln w="38100" cmpd="dbl">
            <a:solidFill>
              <a:srgbClr val="F0BFE7"/>
            </a:solidFill>
          </a:ln>
        </p:spPr>
        <p:txBody>
          <a:bodyPr wrap="none" lIns="36000" tIns="36000" rIns="36000" bIns="36000" rtlCol="0">
            <a:noAutofit/>
          </a:bodyPr>
          <a:lstStyle/>
          <a:p>
            <a:pPr algn="ctr"/>
            <a:r>
              <a:rPr lang="en-GB" sz="1000" b="1" i="0" dirty="0">
                <a:solidFill>
                  <a:srgbClr val="F0BFE7"/>
                </a:solidFill>
                <a:latin typeface="+mn-lt"/>
              </a:rPr>
              <a:t>API</a:t>
            </a:r>
          </a:p>
        </p:txBody>
      </p:sp>
      <p:cxnSp>
        <p:nvCxnSpPr>
          <p:cNvPr id="137" name="Straight Arrow Connector 8">
            <a:extLst>
              <a:ext uri="{FF2B5EF4-FFF2-40B4-BE49-F238E27FC236}">
                <a16:creationId xmlns:a16="http://schemas.microsoft.com/office/drawing/2014/main" id="{3D467195-FE96-44FC-9D87-6D8417DF113F}"/>
              </a:ext>
            </a:extLst>
          </p:cNvPr>
          <p:cNvCxnSpPr>
            <a:cxnSpLocks/>
            <a:stCxn id="131" idx="1"/>
            <a:endCxn id="132" idx="3"/>
          </p:cNvCxnSpPr>
          <p:nvPr/>
        </p:nvCxnSpPr>
        <p:spPr>
          <a:xfrm rot="10800000">
            <a:off x="5768712" y="2720667"/>
            <a:ext cx="1247785" cy="1362051"/>
          </a:xfrm>
          <a:prstGeom prst="bentConnector3">
            <a:avLst>
              <a:gd name="adj1" fmla="val 50000"/>
            </a:avLst>
          </a:prstGeom>
          <a:ln w="127000" cmpd="dbl">
            <a:solidFill>
              <a:srgbClr val="F0BFE7"/>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3DE28CA1-3A65-4127-B426-F20712B717A1}"/>
              </a:ext>
            </a:extLst>
          </p:cNvPr>
          <p:cNvCxnSpPr>
            <a:stCxn id="133" idx="1"/>
            <a:endCxn id="132" idx="3"/>
          </p:cNvCxnSpPr>
          <p:nvPr/>
        </p:nvCxnSpPr>
        <p:spPr>
          <a:xfrm rot="10800000" flipV="1">
            <a:off x="5768712" y="2560296"/>
            <a:ext cx="1247785" cy="160370"/>
          </a:xfrm>
          <a:prstGeom prst="bentConnector3">
            <a:avLst>
              <a:gd name="adj1" fmla="val 50000"/>
            </a:avLst>
          </a:prstGeom>
          <a:ln w="127000" cmpd="dbl">
            <a:solidFill>
              <a:srgbClr val="F3B077"/>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8CA97611-BBFF-4416-B5E3-3DDBEF8F9E2C}"/>
              </a:ext>
            </a:extLst>
          </p:cNvPr>
          <p:cNvCxnSpPr>
            <a:stCxn id="7" idx="3"/>
            <a:endCxn id="126" idx="1"/>
          </p:cNvCxnSpPr>
          <p:nvPr/>
        </p:nvCxnSpPr>
        <p:spPr>
          <a:xfrm flipV="1">
            <a:off x="2562127" y="3682969"/>
            <a:ext cx="1357294" cy="375588"/>
          </a:xfrm>
          <a:prstGeom prst="bentConnector3">
            <a:avLst>
              <a:gd name="adj1" fmla="val 50000"/>
            </a:avLst>
          </a:prstGeom>
          <a:ln w="6350">
            <a:solidFill>
              <a:schemeClr val="accent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38" name="Straight Arrow Connector 17">
            <a:extLst>
              <a:ext uri="{FF2B5EF4-FFF2-40B4-BE49-F238E27FC236}">
                <a16:creationId xmlns:a16="http://schemas.microsoft.com/office/drawing/2014/main" id="{38A8766F-8C61-4463-B5C8-FAF1358B7A75}"/>
              </a:ext>
            </a:extLst>
          </p:cNvPr>
          <p:cNvCxnSpPr>
            <a:cxnSpLocks/>
            <a:stCxn id="129" idx="3"/>
            <a:endCxn id="127" idx="1"/>
          </p:cNvCxnSpPr>
          <p:nvPr/>
        </p:nvCxnSpPr>
        <p:spPr>
          <a:xfrm flipV="1">
            <a:off x="5768711" y="2047843"/>
            <a:ext cx="1245379" cy="183477"/>
          </a:xfrm>
          <a:prstGeom prst="bentConnector3">
            <a:avLst>
              <a:gd name="adj1" fmla="val 76514"/>
            </a:avLst>
          </a:prstGeom>
          <a:ln w="6350">
            <a:solidFill>
              <a:schemeClr val="accent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39" name="Straight Arrow Connector 17">
            <a:extLst>
              <a:ext uri="{FF2B5EF4-FFF2-40B4-BE49-F238E27FC236}">
                <a16:creationId xmlns:a16="http://schemas.microsoft.com/office/drawing/2014/main" id="{812463B3-6C71-4D74-8C6B-1E8678CA1106}"/>
              </a:ext>
            </a:extLst>
          </p:cNvPr>
          <p:cNvCxnSpPr>
            <a:cxnSpLocks/>
            <a:stCxn id="129" idx="3"/>
            <a:endCxn id="128" idx="1"/>
          </p:cNvCxnSpPr>
          <p:nvPr/>
        </p:nvCxnSpPr>
        <p:spPr>
          <a:xfrm>
            <a:off x="5768711" y="2231320"/>
            <a:ext cx="1245379" cy="1359452"/>
          </a:xfrm>
          <a:prstGeom prst="bentConnector3">
            <a:avLst>
              <a:gd name="adj1" fmla="val 76514"/>
            </a:avLst>
          </a:prstGeom>
          <a:ln w="6350">
            <a:solidFill>
              <a:schemeClr val="accent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62" name="Straight Arrow Connector 17">
            <a:extLst>
              <a:ext uri="{FF2B5EF4-FFF2-40B4-BE49-F238E27FC236}">
                <a16:creationId xmlns:a16="http://schemas.microsoft.com/office/drawing/2014/main" id="{E06983D9-4793-45AE-8784-3CC92B8FB286}"/>
              </a:ext>
            </a:extLst>
          </p:cNvPr>
          <p:cNvCxnSpPr>
            <a:cxnSpLocks/>
            <a:stCxn id="7" idx="3"/>
            <a:endCxn id="52" idx="1"/>
          </p:cNvCxnSpPr>
          <p:nvPr/>
        </p:nvCxnSpPr>
        <p:spPr>
          <a:xfrm>
            <a:off x="2562127" y="4058557"/>
            <a:ext cx="1362512" cy="398792"/>
          </a:xfrm>
          <a:prstGeom prst="bentConnector3">
            <a:avLst>
              <a:gd name="adj1" fmla="val 50000"/>
            </a:avLst>
          </a:prstGeom>
          <a:ln w="6350">
            <a:solidFill>
              <a:schemeClr val="accent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0212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Object 36" hidden="1">
            <a:extLst>
              <a:ext uri="{FF2B5EF4-FFF2-40B4-BE49-F238E27FC236}">
                <a16:creationId xmlns:a16="http://schemas.microsoft.com/office/drawing/2014/main" id="{C91C2BD6-3A39-49DF-B347-DD258F11D46C}"/>
              </a:ext>
            </a:extLst>
          </p:cNvPr>
          <p:cNvGraphicFramePr>
            <a:graphicFrameLocks noChangeAspect="1"/>
          </p:cNvGraphicFramePr>
          <p:nvPr>
            <p:custDataLst>
              <p:tags r:id="rId2"/>
            </p:custDataLst>
            <p:extLst>
              <p:ext uri="{D42A27DB-BD31-4B8C-83A1-F6EECF244321}">
                <p14:modId xmlns:p14="http://schemas.microsoft.com/office/powerpoint/2010/main" val="1465814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5" imgW="526" imgH="526" progId="TCLayout.ActiveDocument.1">
                  <p:embed/>
                </p:oleObj>
              </mc:Choice>
              <mc:Fallback>
                <p:oleObj name="think-cell Slide" r:id="rId5" imgW="526" imgH="526" progId="TCLayout.ActiveDocument.1">
                  <p:embed/>
                  <p:pic>
                    <p:nvPicPr>
                      <p:cNvPr id="37" name="Object 36" hidden="1">
                        <a:extLst>
                          <a:ext uri="{FF2B5EF4-FFF2-40B4-BE49-F238E27FC236}">
                            <a16:creationId xmlns:a16="http://schemas.microsoft.com/office/drawing/2014/main" id="{C91C2BD6-3A39-49DF-B347-DD258F11D46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D9DAD28-6A2C-4281-B00C-F601B1FA732C}"/>
              </a:ext>
            </a:extLst>
          </p:cNvPr>
          <p:cNvSpPr/>
          <p:nvPr>
            <p:custDataLst>
              <p:tags r:id="rId3"/>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fi-FI" sz="2400" dirty="0">
              <a:latin typeface="Arial Black" panose="020B0A04020102020204" pitchFamily="34" charset="0"/>
              <a:ea typeface="+mj-ea"/>
              <a:sym typeface="Arial Black" panose="020B0A04020102020204" pitchFamily="34" charset="0"/>
            </a:endParaRPr>
          </a:p>
        </p:txBody>
      </p:sp>
      <p:sp>
        <p:nvSpPr>
          <p:cNvPr id="2" name="Title 1">
            <a:extLst>
              <a:ext uri="{FF2B5EF4-FFF2-40B4-BE49-F238E27FC236}">
                <a16:creationId xmlns:a16="http://schemas.microsoft.com/office/drawing/2014/main" id="{DB47D768-48C9-467F-BCEF-A3EE633373FB}"/>
              </a:ext>
            </a:extLst>
          </p:cNvPr>
          <p:cNvSpPr>
            <a:spLocks noGrp="1"/>
          </p:cNvSpPr>
          <p:nvPr>
            <p:ph type="title"/>
          </p:nvPr>
        </p:nvSpPr>
        <p:spPr>
          <a:xfrm>
            <a:off x="539551" y="267494"/>
            <a:ext cx="8136905" cy="864096"/>
          </a:xfrm>
        </p:spPr>
        <p:txBody>
          <a:bodyPr/>
          <a:lstStyle/>
          <a:p>
            <a:r>
              <a:rPr lang="fi-FI" dirty="0" err="1">
                <a:solidFill>
                  <a:schemeClr val="accent2"/>
                </a:solidFill>
              </a:rPr>
              <a:t>Pilot</a:t>
            </a:r>
            <a:r>
              <a:rPr lang="fi-FI" dirty="0">
                <a:solidFill>
                  <a:schemeClr val="accent2"/>
                </a:solidFill>
              </a:rPr>
              <a:t> Project 1 </a:t>
            </a:r>
            <a:r>
              <a:rPr lang="fi-FI" dirty="0" err="1">
                <a:solidFill>
                  <a:schemeClr val="accent1"/>
                </a:solidFill>
              </a:rPr>
              <a:t>creates</a:t>
            </a:r>
            <a:r>
              <a:rPr lang="fi-FI" dirty="0">
                <a:solidFill>
                  <a:schemeClr val="accent1"/>
                </a:solidFill>
              </a:rPr>
              <a:t> </a:t>
            </a:r>
            <a:r>
              <a:rPr lang="fi-FI" dirty="0" err="1">
                <a:solidFill>
                  <a:schemeClr val="accent1"/>
                </a:solidFill>
              </a:rPr>
              <a:t>initial</a:t>
            </a:r>
            <a:r>
              <a:rPr lang="fi-FI" dirty="0">
                <a:solidFill>
                  <a:schemeClr val="accent1"/>
                </a:solidFill>
              </a:rPr>
              <a:t> </a:t>
            </a:r>
            <a:br>
              <a:rPr lang="fi-FI" dirty="0">
                <a:solidFill>
                  <a:schemeClr val="accent1"/>
                </a:solidFill>
              </a:rPr>
            </a:br>
            <a:r>
              <a:rPr lang="fi-FI" dirty="0" err="1">
                <a:solidFill>
                  <a:schemeClr val="accent1"/>
                </a:solidFill>
              </a:rPr>
              <a:t>components</a:t>
            </a:r>
            <a:r>
              <a:rPr lang="fi-FI" dirty="0">
                <a:solidFill>
                  <a:schemeClr val="accent1"/>
                </a:solidFill>
              </a:rPr>
              <a:t> and </a:t>
            </a:r>
            <a:r>
              <a:rPr lang="fi-FI" dirty="0" err="1">
                <a:solidFill>
                  <a:schemeClr val="accent1"/>
                </a:solidFill>
              </a:rPr>
              <a:t>services</a:t>
            </a:r>
            <a:endParaRPr lang="fi-FI" dirty="0">
              <a:solidFill>
                <a:schemeClr val="accent1"/>
              </a:solidFill>
            </a:endParaRPr>
          </a:p>
        </p:txBody>
      </p:sp>
      <p:cxnSp>
        <p:nvCxnSpPr>
          <p:cNvPr id="22" name="Straight Arrow Connector 21">
            <a:extLst>
              <a:ext uri="{FF2B5EF4-FFF2-40B4-BE49-F238E27FC236}">
                <a16:creationId xmlns:a16="http://schemas.microsoft.com/office/drawing/2014/main" id="{B7CC014C-B470-49A9-981D-076592225662}"/>
              </a:ext>
            </a:extLst>
          </p:cNvPr>
          <p:cNvCxnSpPr/>
          <p:nvPr/>
        </p:nvCxnSpPr>
        <p:spPr>
          <a:xfrm flipV="1">
            <a:off x="2095281" y="1232209"/>
            <a:ext cx="0" cy="253174"/>
          </a:xfrm>
          <a:prstGeom prst="straightConnector1">
            <a:avLst/>
          </a:prstGeom>
          <a:ln w="381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57AE1538-2683-42CB-9DF0-F7BB4B2EB415}"/>
              </a:ext>
            </a:extLst>
          </p:cNvPr>
          <p:cNvCxnSpPr/>
          <p:nvPr/>
        </p:nvCxnSpPr>
        <p:spPr>
          <a:xfrm flipV="1">
            <a:off x="4247398" y="1232209"/>
            <a:ext cx="0" cy="253174"/>
          </a:xfrm>
          <a:prstGeom prst="straightConnector1">
            <a:avLst/>
          </a:prstGeom>
          <a:ln w="63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3CD2FDEC-4F78-4570-9445-4CA69CA0196D}"/>
              </a:ext>
            </a:extLst>
          </p:cNvPr>
          <p:cNvCxnSpPr/>
          <p:nvPr/>
        </p:nvCxnSpPr>
        <p:spPr>
          <a:xfrm flipV="1">
            <a:off x="7022867" y="1232209"/>
            <a:ext cx="0" cy="253174"/>
          </a:xfrm>
          <a:prstGeom prst="straightConnector1">
            <a:avLst/>
          </a:prstGeom>
          <a:ln w="63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68027AD1-BDCA-4350-BA97-9E39383CF02D}"/>
              </a:ext>
            </a:extLst>
          </p:cNvPr>
          <p:cNvCxnSpPr/>
          <p:nvPr/>
        </p:nvCxnSpPr>
        <p:spPr>
          <a:xfrm flipV="1">
            <a:off x="2293511" y="1232209"/>
            <a:ext cx="0" cy="253174"/>
          </a:xfrm>
          <a:prstGeom prst="straightConnector1">
            <a:avLst/>
          </a:prstGeom>
          <a:ln w="38100">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A990D43E-0B1C-4B7B-8766-118E3A406842}"/>
              </a:ext>
            </a:extLst>
          </p:cNvPr>
          <p:cNvCxnSpPr/>
          <p:nvPr/>
        </p:nvCxnSpPr>
        <p:spPr>
          <a:xfrm flipV="1">
            <a:off x="4445628" y="1232209"/>
            <a:ext cx="0" cy="253174"/>
          </a:xfrm>
          <a:prstGeom prst="straightConnector1">
            <a:avLst/>
          </a:prstGeom>
          <a:ln w="6350">
            <a:solidFill>
              <a:schemeClr val="tx2"/>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F60BFB8B-5A2F-4002-B1E9-05890C9B5AEE}"/>
              </a:ext>
            </a:extLst>
          </p:cNvPr>
          <p:cNvCxnSpPr/>
          <p:nvPr/>
        </p:nvCxnSpPr>
        <p:spPr>
          <a:xfrm flipV="1">
            <a:off x="7221097" y="1232209"/>
            <a:ext cx="0" cy="253174"/>
          </a:xfrm>
          <a:prstGeom prst="straightConnector1">
            <a:avLst/>
          </a:prstGeom>
          <a:ln w="6350">
            <a:solidFill>
              <a:schemeClr val="tx2"/>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5B4C2D1F-07C1-4AC2-85D7-DBE32CBFB6D7}"/>
              </a:ext>
            </a:extLst>
          </p:cNvPr>
          <p:cNvCxnSpPr/>
          <p:nvPr/>
        </p:nvCxnSpPr>
        <p:spPr>
          <a:xfrm flipV="1">
            <a:off x="3041201" y="1232209"/>
            <a:ext cx="0" cy="253174"/>
          </a:xfrm>
          <a:prstGeom prst="straightConnector1">
            <a:avLst/>
          </a:prstGeom>
          <a:ln w="63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2C5157FC-E452-479F-971E-A27957F804DF}"/>
              </a:ext>
            </a:extLst>
          </p:cNvPr>
          <p:cNvCxnSpPr/>
          <p:nvPr/>
        </p:nvCxnSpPr>
        <p:spPr>
          <a:xfrm flipV="1">
            <a:off x="5405977" y="1232209"/>
            <a:ext cx="0" cy="253174"/>
          </a:xfrm>
          <a:prstGeom prst="straightConnector1">
            <a:avLst/>
          </a:prstGeom>
          <a:ln w="63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94A8ACD6-D667-4FEB-A316-13963BA10857}"/>
              </a:ext>
            </a:extLst>
          </p:cNvPr>
          <p:cNvCxnSpPr/>
          <p:nvPr/>
        </p:nvCxnSpPr>
        <p:spPr>
          <a:xfrm flipV="1">
            <a:off x="7885480" y="1232209"/>
            <a:ext cx="0" cy="253174"/>
          </a:xfrm>
          <a:prstGeom prst="straightConnector1">
            <a:avLst/>
          </a:prstGeom>
          <a:ln w="63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E910D6E2-667E-40AF-BDD7-33C9B622D4A2}"/>
              </a:ext>
            </a:extLst>
          </p:cNvPr>
          <p:cNvCxnSpPr/>
          <p:nvPr/>
        </p:nvCxnSpPr>
        <p:spPr>
          <a:xfrm flipV="1">
            <a:off x="3239431" y="1232209"/>
            <a:ext cx="0" cy="253174"/>
          </a:xfrm>
          <a:prstGeom prst="straightConnector1">
            <a:avLst/>
          </a:prstGeom>
          <a:ln w="6350">
            <a:solidFill>
              <a:schemeClr val="tx2"/>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46F7350E-80C9-4EF9-A020-D423FA18B445}"/>
              </a:ext>
            </a:extLst>
          </p:cNvPr>
          <p:cNvCxnSpPr/>
          <p:nvPr/>
        </p:nvCxnSpPr>
        <p:spPr>
          <a:xfrm flipV="1">
            <a:off x="5604207" y="1232209"/>
            <a:ext cx="0" cy="253174"/>
          </a:xfrm>
          <a:prstGeom prst="straightConnector1">
            <a:avLst/>
          </a:prstGeom>
          <a:ln w="6350">
            <a:solidFill>
              <a:schemeClr val="tx2"/>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C0997A0-5599-4DED-AD9F-72A831A873D0}"/>
              </a:ext>
            </a:extLst>
          </p:cNvPr>
          <p:cNvCxnSpPr/>
          <p:nvPr/>
        </p:nvCxnSpPr>
        <p:spPr>
          <a:xfrm flipV="1">
            <a:off x="8083710" y="1232209"/>
            <a:ext cx="0" cy="253174"/>
          </a:xfrm>
          <a:prstGeom prst="straightConnector1">
            <a:avLst/>
          </a:prstGeom>
          <a:ln w="6350">
            <a:solidFill>
              <a:schemeClr val="tx2"/>
            </a:solidFill>
            <a:headEnd type="triangle"/>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41" name="Table 40">
            <a:extLst>
              <a:ext uri="{FF2B5EF4-FFF2-40B4-BE49-F238E27FC236}">
                <a16:creationId xmlns:a16="http://schemas.microsoft.com/office/drawing/2014/main" id="{37420473-36B1-4A94-A4EB-2F5B4215BD39}"/>
              </a:ext>
            </a:extLst>
          </p:cNvPr>
          <p:cNvGraphicFramePr>
            <a:graphicFrameLocks noGrp="1"/>
          </p:cNvGraphicFramePr>
          <p:nvPr/>
        </p:nvGraphicFramePr>
        <p:xfrm>
          <a:off x="84830" y="1586003"/>
          <a:ext cx="8831814" cy="2932719"/>
        </p:xfrm>
        <a:graphic>
          <a:graphicData uri="http://schemas.openxmlformats.org/drawingml/2006/table">
            <a:tbl>
              <a:tblPr firstRow="1" bandRow="1">
                <a:tableStyleId>{5940675A-B579-460E-94D1-54222C63F5DA}</a:tableStyleId>
              </a:tblPr>
              <a:tblGrid>
                <a:gridCol w="1296000">
                  <a:extLst>
                    <a:ext uri="{9D8B030D-6E8A-4147-A177-3AD203B41FA5}">
                      <a16:colId xmlns:a16="http://schemas.microsoft.com/office/drawing/2014/main" val="1863843537"/>
                    </a:ext>
                  </a:extLst>
                </a:gridCol>
                <a:gridCol w="2511938">
                  <a:extLst>
                    <a:ext uri="{9D8B030D-6E8A-4147-A177-3AD203B41FA5}">
                      <a16:colId xmlns:a16="http://schemas.microsoft.com/office/drawing/2014/main" val="3406997373"/>
                    </a:ext>
                  </a:extLst>
                </a:gridCol>
                <a:gridCol w="2511938">
                  <a:extLst>
                    <a:ext uri="{9D8B030D-6E8A-4147-A177-3AD203B41FA5}">
                      <a16:colId xmlns:a16="http://schemas.microsoft.com/office/drawing/2014/main" val="3978671363"/>
                    </a:ext>
                  </a:extLst>
                </a:gridCol>
                <a:gridCol w="2511938">
                  <a:extLst>
                    <a:ext uri="{9D8B030D-6E8A-4147-A177-3AD203B41FA5}">
                      <a16:colId xmlns:a16="http://schemas.microsoft.com/office/drawing/2014/main" val="967560093"/>
                    </a:ext>
                  </a:extLst>
                </a:gridCol>
              </a:tblGrid>
              <a:tr h="356604">
                <a:tc>
                  <a:txBody>
                    <a:bodyPr/>
                    <a:lstStyle/>
                    <a:p>
                      <a:endParaRPr lang="fi-FI"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fi-FI" dirty="0" err="1">
                          <a:solidFill>
                            <a:schemeClr val="bg1"/>
                          </a:solidFill>
                          <a:latin typeface="+mj-lt"/>
                        </a:rPr>
                        <a:t>End</a:t>
                      </a:r>
                      <a:r>
                        <a:rPr lang="fi-FI" dirty="0">
                          <a:solidFill>
                            <a:schemeClr val="bg1"/>
                          </a:solidFill>
                          <a:latin typeface="+mj-lt"/>
                        </a:rPr>
                        <a:t> User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algn="ctr"/>
                      <a:r>
                        <a:rPr lang="fi-FI" dirty="0">
                          <a:solidFill>
                            <a:schemeClr val="bg1"/>
                          </a:solidFill>
                          <a:latin typeface="+mj-lt"/>
                        </a:rPr>
                        <a:t>Service Provider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algn="ctr"/>
                      <a:r>
                        <a:rPr lang="fi-FI" dirty="0">
                          <a:solidFill>
                            <a:schemeClr val="bg1"/>
                          </a:solidFill>
                          <a:latin typeface="+mj-lt"/>
                        </a:rPr>
                        <a:t>Data Provider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extLst>
                  <a:ext uri="{0D108BD9-81ED-4DB2-BD59-A6C34878D82A}">
                    <a16:rowId xmlns:a16="http://schemas.microsoft.com/office/drawing/2014/main" val="3384125627"/>
                  </a:ext>
                </a:extLst>
              </a:tr>
              <a:tr h="432000">
                <a:tc>
                  <a:txBody>
                    <a:bodyPr/>
                    <a:lstStyle/>
                    <a:p>
                      <a:r>
                        <a:rPr lang="fi-FI" dirty="0">
                          <a:latin typeface="+mj-lt"/>
                        </a:rPr>
                        <a:t>Identity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57613570"/>
                  </a:ext>
                </a:extLst>
              </a:tr>
              <a:tr h="468000">
                <a:tc>
                  <a:txBody>
                    <a:bodyPr/>
                    <a:lstStyle/>
                    <a:p>
                      <a:r>
                        <a:rPr lang="fi-FI" dirty="0">
                          <a:latin typeface="+mj-lt"/>
                        </a:rPr>
                        <a:t>Data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83859543"/>
                  </a:ext>
                </a:extLst>
              </a:tr>
              <a:tr h="468000">
                <a:tc>
                  <a:txBody>
                    <a:bodyPr/>
                    <a:lstStyle/>
                    <a:p>
                      <a:r>
                        <a:rPr lang="fi-FI" dirty="0" err="1">
                          <a:latin typeface="+mj-lt"/>
                        </a:rPr>
                        <a:t>Consent</a:t>
                      </a:r>
                      <a:endParaRPr lang="fi-FI" dirty="0">
                        <a:latin typeface="+mj-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53682557"/>
                  </a:ext>
                </a:extLst>
              </a:tr>
              <a:tr h="648000">
                <a:tc>
                  <a:txBody>
                    <a:bodyPr/>
                    <a:lstStyle/>
                    <a:p>
                      <a:r>
                        <a:rPr lang="fi-FI" dirty="0">
                          <a:latin typeface="+mj-lt"/>
                        </a:rPr>
                        <a:t>Services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19527496"/>
                  </a:ext>
                </a:extLst>
              </a:tr>
              <a:tr h="550959">
                <a:tc>
                  <a:txBody>
                    <a:bodyPr/>
                    <a:lstStyle/>
                    <a:p>
                      <a:r>
                        <a:rPr lang="fi-FI" dirty="0" err="1">
                          <a:latin typeface="+mj-lt"/>
                        </a:rPr>
                        <a:t>Log</a:t>
                      </a:r>
                      <a:endParaRPr lang="fi-FI" dirty="0">
                        <a:latin typeface="+mj-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35319174"/>
                  </a:ext>
                </a:extLst>
              </a:tr>
            </a:tbl>
          </a:graphicData>
        </a:graphic>
      </p:graphicFrame>
      <p:sp>
        <p:nvSpPr>
          <p:cNvPr id="51" name="TextBox 50">
            <a:extLst>
              <a:ext uri="{FF2B5EF4-FFF2-40B4-BE49-F238E27FC236}">
                <a16:creationId xmlns:a16="http://schemas.microsoft.com/office/drawing/2014/main" id="{412C5802-ADA2-419F-A7C0-6D6F619B0423}"/>
              </a:ext>
            </a:extLst>
          </p:cNvPr>
          <p:cNvSpPr txBox="1"/>
          <p:nvPr/>
        </p:nvSpPr>
        <p:spPr>
          <a:xfrm>
            <a:off x="2099972" y="2016627"/>
            <a:ext cx="1260000" cy="234286"/>
          </a:xfrm>
          <a:prstGeom prst="rect">
            <a:avLst/>
          </a:prstGeom>
          <a:solidFill>
            <a:schemeClr val="accent2"/>
          </a:solidFill>
          <a:ln>
            <a:solidFill>
              <a:schemeClr val="accent2"/>
            </a:solidFill>
          </a:ln>
        </p:spPr>
        <p:txBody>
          <a:bodyPr wrap="none" lIns="36000" tIns="36000" rIns="36000" bIns="36000" rtlCol="0">
            <a:spAutoFit/>
          </a:bodyPr>
          <a:lstStyle/>
          <a:p>
            <a:r>
              <a:rPr lang="fi-FI" sz="1050" b="0" i="0" dirty="0" err="1">
                <a:solidFill>
                  <a:schemeClr val="bg1"/>
                </a:solidFill>
                <a:latin typeface="+mn-lt"/>
              </a:rPr>
              <a:t>Wallet</a:t>
            </a:r>
            <a:r>
              <a:rPr lang="fi-FI" sz="1050" b="0" i="0" dirty="0">
                <a:solidFill>
                  <a:schemeClr val="bg1"/>
                </a:solidFill>
                <a:latin typeface="+mn-lt"/>
              </a:rPr>
              <a:t> of </a:t>
            </a:r>
            <a:r>
              <a:rPr lang="fi-FI" sz="1050" b="0" i="0" dirty="0" err="1">
                <a:solidFill>
                  <a:schemeClr val="bg1"/>
                </a:solidFill>
                <a:latin typeface="+mn-lt"/>
              </a:rPr>
              <a:t>identifiers</a:t>
            </a:r>
            <a:endParaRPr lang="fi-FI" sz="1050" b="0" i="0" dirty="0">
              <a:solidFill>
                <a:schemeClr val="bg1"/>
              </a:solidFill>
              <a:latin typeface="+mn-lt"/>
            </a:endParaRPr>
          </a:p>
        </p:txBody>
      </p:sp>
      <p:sp>
        <p:nvSpPr>
          <p:cNvPr id="52" name="TextBox 51">
            <a:extLst>
              <a:ext uri="{FF2B5EF4-FFF2-40B4-BE49-F238E27FC236}">
                <a16:creationId xmlns:a16="http://schemas.microsoft.com/office/drawing/2014/main" id="{96F0FE4C-10CB-4031-BAF7-8C7AAA7FBF2B}"/>
              </a:ext>
            </a:extLst>
          </p:cNvPr>
          <p:cNvSpPr txBox="1"/>
          <p:nvPr/>
        </p:nvSpPr>
        <p:spPr>
          <a:xfrm>
            <a:off x="4375100" y="3683455"/>
            <a:ext cx="1500979" cy="234286"/>
          </a:xfrm>
          <a:prstGeom prst="rect">
            <a:avLst/>
          </a:prstGeom>
          <a:solidFill>
            <a:schemeClr val="bg1"/>
          </a:solidFill>
          <a:ln>
            <a:solidFill>
              <a:schemeClr val="tx2"/>
            </a:solidFill>
          </a:ln>
        </p:spPr>
        <p:txBody>
          <a:bodyPr wrap="none" lIns="36000" tIns="36000" rIns="36000" bIns="36000" rtlCol="0">
            <a:spAutoFit/>
          </a:bodyPr>
          <a:lstStyle/>
          <a:p>
            <a:r>
              <a:rPr lang="fi-FI" sz="1050" b="0" i="0" dirty="0">
                <a:solidFill>
                  <a:schemeClr val="tx2"/>
                </a:solidFill>
                <a:latin typeface="+mn-lt"/>
              </a:rPr>
              <a:t>Public Service Directory</a:t>
            </a:r>
          </a:p>
        </p:txBody>
      </p:sp>
      <p:sp>
        <p:nvSpPr>
          <p:cNvPr id="53" name="TextBox 52">
            <a:extLst>
              <a:ext uri="{FF2B5EF4-FFF2-40B4-BE49-F238E27FC236}">
                <a16:creationId xmlns:a16="http://schemas.microsoft.com/office/drawing/2014/main" id="{77170382-0B70-4F9F-A1DF-7E15409A6EF3}"/>
              </a:ext>
            </a:extLst>
          </p:cNvPr>
          <p:cNvSpPr txBox="1"/>
          <p:nvPr/>
        </p:nvSpPr>
        <p:spPr>
          <a:xfrm>
            <a:off x="1887310" y="3396919"/>
            <a:ext cx="1685324" cy="234286"/>
          </a:xfrm>
          <a:prstGeom prst="rect">
            <a:avLst/>
          </a:prstGeom>
          <a:solidFill>
            <a:schemeClr val="bg1"/>
          </a:solidFill>
          <a:ln>
            <a:solidFill>
              <a:schemeClr val="tx2"/>
            </a:solidFill>
          </a:ln>
        </p:spPr>
        <p:txBody>
          <a:bodyPr wrap="none" lIns="36000" tIns="36000" rIns="36000" bIns="36000" rtlCol="0">
            <a:spAutoFit/>
          </a:bodyPr>
          <a:lstStyle/>
          <a:p>
            <a:r>
              <a:rPr lang="fi-FI" sz="1050" b="0" i="0" dirty="0" err="1">
                <a:solidFill>
                  <a:schemeClr val="tx2"/>
                </a:solidFill>
                <a:latin typeface="+mn-lt"/>
              </a:rPr>
              <a:t>End</a:t>
            </a:r>
            <a:r>
              <a:rPr lang="fi-FI" sz="1050" b="0" i="0" dirty="0">
                <a:solidFill>
                  <a:schemeClr val="tx2"/>
                </a:solidFill>
                <a:latin typeface="+mn-lt"/>
              </a:rPr>
              <a:t> User Service Directory</a:t>
            </a:r>
          </a:p>
        </p:txBody>
      </p:sp>
      <p:sp>
        <p:nvSpPr>
          <p:cNvPr id="56" name="TextBox 55">
            <a:extLst>
              <a:ext uri="{FF2B5EF4-FFF2-40B4-BE49-F238E27FC236}">
                <a16:creationId xmlns:a16="http://schemas.microsoft.com/office/drawing/2014/main" id="{5C37581B-9D32-4EEB-B74C-0477DDC0DF2E}"/>
              </a:ext>
            </a:extLst>
          </p:cNvPr>
          <p:cNvSpPr txBox="1"/>
          <p:nvPr/>
        </p:nvSpPr>
        <p:spPr>
          <a:xfrm>
            <a:off x="4096178" y="3396919"/>
            <a:ext cx="2102105" cy="234286"/>
          </a:xfrm>
          <a:prstGeom prst="rect">
            <a:avLst/>
          </a:prstGeom>
          <a:solidFill>
            <a:schemeClr val="bg1"/>
          </a:solidFill>
          <a:ln>
            <a:solidFill>
              <a:schemeClr val="tx2"/>
            </a:solidFill>
          </a:ln>
        </p:spPr>
        <p:txBody>
          <a:bodyPr wrap="none" lIns="36000" tIns="36000" rIns="36000" bIns="36000" rtlCol="0">
            <a:spAutoFit/>
          </a:bodyPr>
          <a:lstStyle/>
          <a:p>
            <a:r>
              <a:rPr lang="fi-FI" sz="1050" b="0" i="0" dirty="0">
                <a:solidFill>
                  <a:schemeClr val="tx2"/>
                </a:solidFill>
                <a:latin typeface="+mn-lt"/>
              </a:rPr>
              <a:t>Service Provider Service Directory</a:t>
            </a:r>
          </a:p>
        </p:txBody>
      </p:sp>
      <p:sp>
        <p:nvSpPr>
          <p:cNvPr id="57" name="TextBox 56">
            <a:extLst>
              <a:ext uri="{FF2B5EF4-FFF2-40B4-BE49-F238E27FC236}">
                <a16:creationId xmlns:a16="http://schemas.microsoft.com/office/drawing/2014/main" id="{44F7F00C-7246-4715-B732-7524D88BDCAD}"/>
              </a:ext>
            </a:extLst>
          </p:cNvPr>
          <p:cNvSpPr txBox="1"/>
          <p:nvPr/>
        </p:nvSpPr>
        <p:spPr>
          <a:xfrm>
            <a:off x="1961048" y="2500848"/>
            <a:ext cx="1537848" cy="234286"/>
          </a:xfrm>
          <a:prstGeom prst="rect">
            <a:avLst/>
          </a:prstGeom>
          <a:solidFill>
            <a:schemeClr val="bg1"/>
          </a:solidFill>
          <a:ln>
            <a:solidFill>
              <a:schemeClr val="tx2"/>
            </a:solidFill>
          </a:ln>
        </p:spPr>
        <p:txBody>
          <a:bodyPr wrap="none" lIns="36000" tIns="36000" rIns="36000" bIns="36000" rtlCol="0">
            <a:spAutoFit/>
          </a:bodyPr>
          <a:lstStyle/>
          <a:p>
            <a:r>
              <a:rPr lang="fi-FI" sz="1050" b="0" i="0" dirty="0" err="1">
                <a:solidFill>
                  <a:schemeClr val="tx2"/>
                </a:solidFill>
                <a:latin typeface="+mn-lt"/>
              </a:rPr>
              <a:t>End</a:t>
            </a:r>
            <a:r>
              <a:rPr lang="fi-FI" sz="1050" b="0" i="0" dirty="0">
                <a:solidFill>
                  <a:schemeClr val="tx2"/>
                </a:solidFill>
                <a:latin typeface="+mn-lt"/>
              </a:rPr>
              <a:t> User Data Directory</a:t>
            </a:r>
          </a:p>
        </p:txBody>
      </p:sp>
      <p:sp>
        <p:nvSpPr>
          <p:cNvPr id="58" name="TextBox 57">
            <a:extLst>
              <a:ext uri="{FF2B5EF4-FFF2-40B4-BE49-F238E27FC236}">
                <a16:creationId xmlns:a16="http://schemas.microsoft.com/office/drawing/2014/main" id="{F0B94623-1526-4E10-976B-FEEEBF0453A7}"/>
              </a:ext>
            </a:extLst>
          </p:cNvPr>
          <p:cNvSpPr txBox="1"/>
          <p:nvPr/>
        </p:nvSpPr>
        <p:spPr>
          <a:xfrm>
            <a:off x="6795565" y="2500848"/>
            <a:ext cx="1807152" cy="234286"/>
          </a:xfrm>
          <a:prstGeom prst="rect">
            <a:avLst/>
          </a:prstGeom>
          <a:solidFill>
            <a:schemeClr val="bg1"/>
          </a:solidFill>
          <a:ln>
            <a:solidFill>
              <a:schemeClr val="tx2"/>
            </a:solidFill>
          </a:ln>
        </p:spPr>
        <p:txBody>
          <a:bodyPr wrap="none" lIns="36000" tIns="36000" rIns="36000" bIns="36000" rtlCol="0">
            <a:spAutoFit/>
          </a:bodyPr>
          <a:lstStyle/>
          <a:p>
            <a:r>
              <a:rPr lang="fi-FI" sz="1050" b="0" i="0" dirty="0">
                <a:solidFill>
                  <a:schemeClr val="tx2"/>
                </a:solidFill>
                <a:latin typeface="+mn-lt"/>
              </a:rPr>
              <a:t>Data Provider Data Directory</a:t>
            </a:r>
          </a:p>
        </p:txBody>
      </p:sp>
      <p:sp>
        <p:nvSpPr>
          <p:cNvPr id="59" name="TextBox 58">
            <a:extLst>
              <a:ext uri="{FF2B5EF4-FFF2-40B4-BE49-F238E27FC236}">
                <a16:creationId xmlns:a16="http://schemas.microsoft.com/office/drawing/2014/main" id="{F45057D9-132F-45D6-89CA-2AA43B1BC58C}"/>
              </a:ext>
            </a:extLst>
          </p:cNvPr>
          <p:cNvSpPr txBox="1"/>
          <p:nvPr/>
        </p:nvSpPr>
        <p:spPr>
          <a:xfrm>
            <a:off x="4169916" y="2500848"/>
            <a:ext cx="1954629" cy="234286"/>
          </a:xfrm>
          <a:prstGeom prst="rect">
            <a:avLst/>
          </a:prstGeom>
          <a:solidFill>
            <a:schemeClr val="bg1"/>
          </a:solidFill>
          <a:ln>
            <a:solidFill>
              <a:schemeClr val="tx2"/>
            </a:solidFill>
          </a:ln>
        </p:spPr>
        <p:txBody>
          <a:bodyPr wrap="none" lIns="36000" tIns="36000" rIns="36000" bIns="36000" rtlCol="0">
            <a:spAutoFit/>
          </a:bodyPr>
          <a:lstStyle/>
          <a:p>
            <a:r>
              <a:rPr lang="fi-FI" sz="1050" b="0" i="0" dirty="0">
                <a:solidFill>
                  <a:schemeClr val="tx2"/>
                </a:solidFill>
                <a:latin typeface="+mn-lt"/>
              </a:rPr>
              <a:t>Service Provider Data Directory</a:t>
            </a:r>
          </a:p>
        </p:txBody>
      </p:sp>
      <p:sp>
        <p:nvSpPr>
          <p:cNvPr id="60" name="TextBox 59">
            <a:extLst>
              <a:ext uri="{FF2B5EF4-FFF2-40B4-BE49-F238E27FC236}">
                <a16:creationId xmlns:a16="http://schemas.microsoft.com/office/drawing/2014/main" id="{539456AD-051B-4530-A604-745C7A357FB3}"/>
              </a:ext>
            </a:extLst>
          </p:cNvPr>
          <p:cNvSpPr txBox="1"/>
          <p:nvPr/>
        </p:nvSpPr>
        <p:spPr>
          <a:xfrm>
            <a:off x="4703716" y="2972104"/>
            <a:ext cx="887029" cy="234286"/>
          </a:xfrm>
          <a:prstGeom prst="rect">
            <a:avLst/>
          </a:prstGeom>
          <a:solidFill>
            <a:schemeClr val="bg1"/>
          </a:solidFill>
          <a:ln>
            <a:solidFill>
              <a:schemeClr val="tx2"/>
            </a:solidFill>
          </a:ln>
        </p:spPr>
        <p:txBody>
          <a:bodyPr wrap="none" lIns="36000" tIns="36000" rIns="36000" bIns="36000" rtlCol="0">
            <a:spAutoFit/>
          </a:bodyPr>
          <a:lstStyle/>
          <a:p>
            <a:r>
              <a:rPr lang="fi-FI" sz="1050" b="0" i="0" dirty="0">
                <a:solidFill>
                  <a:schemeClr val="tx2"/>
                </a:solidFill>
                <a:latin typeface="+mn-lt"/>
              </a:rPr>
              <a:t>Service Order</a:t>
            </a:r>
          </a:p>
        </p:txBody>
      </p:sp>
      <p:sp>
        <p:nvSpPr>
          <p:cNvPr id="61" name="TextBox 60">
            <a:extLst>
              <a:ext uri="{FF2B5EF4-FFF2-40B4-BE49-F238E27FC236}">
                <a16:creationId xmlns:a16="http://schemas.microsoft.com/office/drawing/2014/main" id="{4088C7D0-D464-476C-B848-54068A57D094}"/>
              </a:ext>
            </a:extLst>
          </p:cNvPr>
          <p:cNvSpPr txBox="1"/>
          <p:nvPr/>
        </p:nvSpPr>
        <p:spPr>
          <a:xfrm>
            <a:off x="7329365" y="2972104"/>
            <a:ext cx="739552" cy="234286"/>
          </a:xfrm>
          <a:prstGeom prst="rect">
            <a:avLst/>
          </a:prstGeom>
          <a:solidFill>
            <a:schemeClr val="bg1"/>
          </a:solidFill>
          <a:ln>
            <a:solidFill>
              <a:schemeClr val="tx2"/>
            </a:solidFill>
          </a:ln>
        </p:spPr>
        <p:txBody>
          <a:bodyPr wrap="none" lIns="36000" tIns="36000" rIns="36000" bIns="36000" rtlCol="0">
            <a:spAutoFit/>
          </a:bodyPr>
          <a:lstStyle/>
          <a:p>
            <a:r>
              <a:rPr lang="fi-FI" sz="1050" b="0" i="0" dirty="0">
                <a:solidFill>
                  <a:schemeClr val="tx2"/>
                </a:solidFill>
                <a:latin typeface="+mn-lt"/>
              </a:rPr>
              <a:t>Data Order</a:t>
            </a:r>
          </a:p>
        </p:txBody>
      </p:sp>
      <p:sp>
        <p:nvSpPr>
          <p:cNvPr id="62" name="TextBox 61">
            <a:extLst>
              <a:ext uri="{FF2B5EF4-FFF2-40B4-BE49-F238E27FC236}">
                <a16:creationId xmlns:a16="http://schemas.microsoft.com/office/drawing/2014/main" id="{8AED0405-A37F-40F9-8472-D4AB7BF67D2D}"/>
              </a:ext>
            </a:extLst>
          </p:cNvPr>
          <p:cNvSpPr txBox="1"/>
          <p:nvPr/>
        </p:nvSpPr>
        <p:spPr>
          <a:xfrm>
            <a:off x="2152607" y="2972104"/>
            <a:ext cx="1154731" cy="234286"/>
          </a:xfrm>
          <a:prstGeom prst="rect">
            <a:avLst/>
          </a:prstGeom>
          <a:solidFill>
            <a:schemeClr val="bg1"/>
          </a:solidFill>
          <a:ln>
            <a:solidFill>
              <a:schemeClr val="tx2"/>
            </a:solidFill>
          </a:ln>
        </p:spPr>
        <p:txBody>
          <a:bodyPr wrap="none" lIns="36000" tIns="36000" rIns="36000" bIns="36000" rtlCol="0">
            <a:spAutoFit/>
          </a:bodyPr>
          <a:lstStyle/>
          <a:p>
            <a:r>
              <a:rPr lang="fi-FI" sz="1050" b="0" i="0" dirty="0" err="1">
                <a:solidFill>
                  <a:schemeClr val="tx2"/>
                </a:solidFill>
                <a:latin typeface="+mn-lt"/>
              </a:rPr>
              <a:t>Consent</a:t>
            </a:r>
            <a:r>
              <a:rPr lang="fi-FI" sz="1050" b="0" i="0" dirty="0">
                <a:solidFill>
                  <a:schemeClr val="tx2"/>
                </a:solidFill>
                <a:latin typeface="+mn-lt"/>
              </a:rPr>
              <a:t> Directory</a:t>
            </a:r>
          </a:p>
        </p:txBody>
      </p:sp>
      <p:sp>
        <p:nvSpPr>
          <p:cNvPr id="64" name="TextBox 63">
            <a:extLst>
              <a:ext uri="{FF2B5EF4-FFF2-40B4-BE49-F238E27FC236}">
                <a16:creationId xmlns:a16="http://schemas.microsoft.com/office/drawing/2014/main" id="{95ACFBEC-516B-491D-B8AD-75171FFBF7EC}"/>
              </a:ext>
            </a:extLst>
          </p:cNvPr>
          <p:cNvSpPr txBox="1"/>
          <p:nvPr/>
        </p:nvSpPr>
        <p:spPr>
          <a:xfrm>
            <a:off x="2258405" y="4075343"/>
            <a:ext cx="943134" cy="234286"/>
          </a:xfrm>
          <a:prstGeom prst="rect">
            <a:avLst/>
          </a:prstGeom>
          <a:solidFill>
            <a:schemeClr val="accent2"/>
          </a:solidFill>
          <a:ln>
            <a:solidFill>
              <a:schemeClr val="accent2"/>
            </a:solidFill>
          </a:ln>
        </p:spPr>
        <p:txBody>
          <a:bodyPr wrap="none" lIns="36000" tIns="36000" rIns="36000" bIns="36000" rtlCol="0">
            <a:spAutoFit/>
          </a:bodyPr>
          <a:lstStyle>
            <a:defPPr>
              <a:defRPr lang="fi-FI"/>
            </a:defPPr>
            <a:lvl1pPr>
              <a:defRPr sz="1050" b="0" i="0">
                <a:solidFill>
                  <a:schemeClr val="bg1"/>
                </a:solidFill>
                <a:latin typeface="+mn-lt"/>
              </a:defRPr>
            </a:lvl1pPr>
          </a:lstStyle>
          <a:p>
            <a:r>
              <a:rPr lang="fi-FI" dirty="0" err="1"/>
              <a:t>End</a:t>
            </a:r>
            <a:r>
              <a:rPr lang="fi-FI" dirty="0"/>
              <a:t> User </a:t>
            </a:r>
            <a:r>
              <a:rPr lang="fi-FI" dirty="0" err="1"/>
              <a:t>Logs</a:t>
            </a:r>
            <a:endParaRPr lang="fi-FI" dirty="0"/>
          </a:p>
        </p:txBody>
      </p:sp>
      <p:sp>
        <p:nvSpPr>
          <p:cNvPr id="65" name="TextBox 64">
            <a:extLst>
              <a:ext uri="{FF2B5EF4-FFF2-40B4-BE49-F238E27FC236}">
                <a16:creationId xmlns:a16="http://schemas.microsoft.com/office/drawing/2014/main" id="{DCFD3882-B5EE-4D76-9B2A-EADC8C5748E7}"/>
              </a:ext>
            </a:extLst>
          </p:cNvPr>
          <p:cNvSpPr txBox="1"/>
          <p:nvPr/>
        </p:nvSpPr>
        <p:spPr>
          <a:xfrm>
            <a:off x="7092921" y="4075343"/>
            <a:ext cx="1212439" cy="234286"/>
          </a:xfrm>
          <a:prstGeom prst="rect">
            <a:avLst/>
          </a:prstGeom>
          <a:solidFill>
            <a:schemeClr val="bg1"/>
          </a:solidFill>
          <a:ln>
            <a:solidFill>
              <a:schemeClr val="tx2"/>
            </a:solidFill>
          </a:ln>
        </p:spPr>
        <p:txBody>
          <a:bodyPr wrap="none" lIns="36000" tIns="36000" rIns="36000" bIns="36000" rtlCol="0">
            <a:spAutoFit/>
          </a:bodyPr>
          <a:lstStyle/>
          <a:p>
            <a:r>
              <a:rPr lang="fi-FI" sz="1050" b="0" i="0" dirty="0">
                <a:solidFill>
                  <a:schemeClr val="tx2"/>
                </a:solidFill>
                <a:latin typeface="+mn-lt"/>
              </a:rPr>
              <a:t>Data Provider </a:t>
            </a:r>
            <a:r>
              <a:rPr lang="fi-FI" sz="1050" b="0" i="0" dirty="0" err="1">
                <a:solidFill>
                  <a:schemeClr val="tx2"/>
                </a:solidFill>
                <a:latin typeface="+mn-lt"/>
              </a:rPr>
              <a:t>Logs</a:t>
            </a:r>
            <a:endParaRPr lang="fi-FI" sz="1050" b="0" i="0" dirty="0">
              <a:solidFill>
                <a:schemeClr val="tx2"/>
              </a:solidFill>
              <a:latin typeface="+mn-lt"/>
            </a:endParaRPr>
          </a:p>
        </p:txBody>
      </p:sp>
      <p:sp>
        <p:nvSpPr>
          <p:cNvPr id="66" name="TextBox 65">
            <a:extLst>
              <a:ext uri="{FF2B5EF4-FFF2-40B4-BE49-F238E27FC236}">
                <a16:creationId xmlns:a16="http://schemas.microsoft.com/office/drawing/2014/main" id="{0DBFE35E-F3A6-433F-A0F3-A0CBBD1F3AB8}"/>
              </a:ext>
            </a:extLst>
          </p:cNvPr>
          <p:cNvSpPr txBox="1"/>
          <p:nvPr/>
        </p:nvSpPr>
        <p:spPr>
          <a:xfrm>
            <a:off x="4467272" y="4075343"/>
            <a:ext cx="1359915" cy="234286"/>
          </a:xfrm>
          <a:prstGeom prst="rect">
            <a:avLst/>
          </a:prstGeom>
          <a:solidFill>
            <a:schemeClr val="bg1"/>
          </a:solidFill>
          <a:ln>
            <a:solidFill>
              <a:schemeClr val="tx2"/>
            </a:solidFill>
          </a:ln>
        </p:spPr>
        <p:txBody>
          <a:bodyPr wrap="none" lIns="36000" tIns="36000" rIns="36000" bIns="36000" rtlCol="0">
            <a:spAutoFit/>
          </a:bodyPr>
          <a:lstStyle/>
          <a:p>
            <a:r>
              <a:rPr lang="fi-FI" sz="1050" b="0" i="0" dirty="0">
                <a:solidFill>
                  <a:schemeClr val="tx2"/>
                </a:solidFill>
                <a:latin typeface="+mn-lt"/>
              </a:rPr>
              <a:t>Service Provider </a:t>
            </a:r>
            <a:r>
              <a:rPr lang="fi-FI" sz="1050" b="0" i="0" dirty="0" err="1">
                <a:solidFill>
                  <a:schemeClr val="tx2"/>
                </a:solidFill>
                <a:latin typeface="+mn-lt"/>
              </a:rPr>
              <a:t>Logs</a:t>
            </a:r>
            <a:endParaRPr lang="fi-FI" sz="1050" b="0" i="0" dirty="0">
              <a:solidFill>
                <a:schemeClr val="tx2"/>
              </a:solidFill>
              <a:latin typeface="+mn-lt"/>
            </a:endParaRPr>
          </a:p>
        </p:txBody>
      </p:sp>
    </p:spTree>
    <p:extLst>
      <p:ext uri="{BB962C8B-B14F-4D97-AF65-F5344CB8AC3E}">
        <p14:creationId xmlns:p14="http://schemas.microsoft.com/office/powerpoint/2010/main" val="1843271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Object 36" hidden="1">
            <a:extLst>
              <a:ext uri="{FF2B5EF4-FFF2-40B4-BE49-F238E27FC236}">
                <a16:creationId xmlns:a16="http://schemas.microsoft.com/office/drawing/2014/main" id="{C91C2BD6-3A39-49DF-B347-DD258F11D46C}"/>
              </a:ext>
            </a:extLst>
          </p:cNvPr>
          <p:cNvGraphicFramePr>
            <a:graphicFrameLocks noChangeAspect="1"/>
          </p:cNvGraphicFramePr>
          <p:nvPr>
            <p:custDataLst>
              <p:tags r:id="rId2"/>
            </p:custDataLst>
            <p:extLst>
              <p:ext uri="{D42A27DB-BD31-4B8C-83A1-F6EECF244321}">
                <p14:modId xmlns:p14="http://schemas.microsoft.com/office/powerpoint/2010/main" val="1951854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5" imgW="526" imgH="526" progId="TCLayout.ActiveDocument.1">
                  <p:embed/>
                </p:oleObj>
              </mc:Choice>
              <mc:Fallback>
                <p:oleObj name="think-cell Slide" r:id="rId5" imgW="526" imgH="526" progId="TCLayout.ActiveDocument.1">
                  <p:embed/>
                  <p:pic>
                    <p:nvPicPr>
                      <p:cNvPr id="37" name="Object 36" hidden="1">
                        <a:extLst>
                          <a:ext uri="{FF2B5EF4-FFF2-40B4-BE49-F238E27FC236}">
                            <a16:creationId xmlns:a16="http://schemas.microsoft.com/office/drawing/2014/main" id="{C91C2BD6-3A39-49DF-B347-DD258F11D46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D9DAD28-6A2C-4281-B00C-F601B1FA732C}"/>
              </a:ext>
            </a:extLst>
          </p:cNvPr>
          <p:cNvSpPr/>
          <p:nvPr>
            <p:custDataLst>
              <p:tags r:id="rId3"/>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fi-FI" sz="2400" dirty="0">
              <a:latin typeface="Arial Black" panose="020B0A04020102020204" pitchFamily="34" charset="0"/>
              <a:ea typeface="+mj-ea"/>
              <a:sym typeface="Arial Black" panose="020B0A04020102020204" pitchFamily="34" charset="0"/>
            </a:endParaRPr>
          </a:p>
        </p:txBody>
      </p:sp>
      <p:sp>
        <p:nvSpPr>
          <p:cNvPr id="2" name="Title 1">
            <a:extLst>
              <a:ext uri="{FF2B5EF4-FFF2-40B4-BE49-F238E27FC236}">
                <a16:creationId xmlns:a16="http://schemas.microsoft.com/office/drawing/2014/main" id="{DB47D768-48C9-467F-BCEF-A3EE633373FB}"/>
              </a:ext>
            </a:extLst>
          </p:cNvPr>
          <p:cNvSpPr>
            <a:spLocks noGrp="1"/>
          </p:cNvSpPr>
          <p:nvPr>
            <p:ph type="title"/>
          </p:nvPr>
        </p:nvSpPr>
        <p:spPr>
          <a:xfrm>
            <a:off x="539551" y="257044"/>
            <a:ext cx="8136905" cy="864096"/>
          </a:xfrm>
        </p:spPr>
        <p:txBody>
          <a:bodyPr/>
          <a:lstStyle/>
          <a:p>
            <a:r>
              <a:rPr lang="fi-FI" dirty="0" err="1">
                <a:solidFill>
                  <a:schemeClr val="accent3"/>
                </a:solidFill>
              </a:rPr>
              <a:t>Pilot</a:t>
            </a:r>
            <a:r>
              <a:rPr lang="fi-FI" dirty="0">
                <a:solidFill>
                  <a:schemeClr val="accent3"/>
                </a:solidFill>
              </a:rPr>
              <a:t> Project 2 </a:t>
            </a:r>
            <a:r>
              <a:rPr lang="fi-FI" dirty="0" err="1">
                <a:solidFill>
                  <a:schemeClr val="accent1"/>
                </a:solidFill>
              </a:rPr>
              <a:t>creates</a:t>
            </a:r>
            <a:r>
              <a:rPr lang="fi-FI" dirty="0">
                <a:solidFill>
                  <a:schemeClr val="accent1"/>
                </a:solidFill>
              </a:rPr>
              <a:t> </a:t>
            </a:r>
            <a:r>
              <a:rPr lang="fi-FI" dirty="0" err="1">
                <a:solidFill>
                  <a:schemeClr val="accent1"/>
                </a:solidFill>
              </a:rPr>
              <a:t>alternative</a:t>
            </a:r>
            <a:r>
              <a:rPr lang="fi-FI" dirty="0">
                <a:solidFill>
                  <a:schemeClr val="accent1"/>
                </a:solidFill>
              </a:rPr>
              <a:t> and </a:t>
            </a:r>
            <a:br>
              <a:rPr lang="fi-FI" dirty="0">
                <a:solidFill>
                  <a:schemeClr val="accent1"/>
                </a:solidFill>
              </a:rPr>
            </a:br>
            <a:r>
              <a:rPr lang="fi-FI" dirty="0" err="1">
                <a:solidFill>
                  <a:schemeClr val="accent1"/>
                </a:solidFill>
              </a:rPr>
              <a:t>adds</a:t>
            </a:r>
            <a:r>
              <a:rPr lang="fi-FI" dirty="0">
                <a:solidFill>
                  <a:schemeClr val="accent1"/>
                </a:solidFill>
              </a:rPr>
              <a:t> </a:t>
            </a:r>
            <a:r>
              <a:rPr lang="fi-FI" dirty="0" err="1">
                <a:solidFill>
                  <a:schemeClr val="accent1"/>
                </a:solidFill>
              </a:rPr>
              <a:t>components</a:t>
            </a:r>
            <a:r>
              <a:rPr lang="fi-FI" dirty="0">
                <a:solidFill>
                  <a:schemeClr val="accent1"/>
                </a:solidFill>
              </a:rPr>
              <a:t>. More IHAN</a:t>
            </a:r>
            <a:r>
              <a:rPr lang="fi-FI" baseline="30000" dirty="0">
                <a:solidFill>
                  <a:schemeClr val="accent1"/>
                </a:solidFill>
              </a:rPr>
              <a:t>®</a:t>
            </a:r>
            <a:r>
              <a:rPr lang="fi-FI" dirty="0">
                <a:solidFill>
                  <a:schemeClr val="accent1"/>
                </a:solidFill>
              </a:rPr>
              <a:t> </a:t>
            </a:r>
            <a:r>
              <a:rPr lang="fi-FI" dirty="0" err="1">
                <a:solidFill>
                  <a:schemeClr val="accent1"/>
                </a:solidFill>
              </a:rPr>
              <a:t>services</a:t>
            </a:r>
            <a:r>
              <a:rPr lang="fi-FI" dirty="0">
                <a:solidFill>
                  <a:schemeClr val="accent1"/>
                </a:solidFill>
              </a:rPr>
              <a:t> </a:t>
            </a:r>
            <a:r>
              <a:rPr lang="fi-FI" dirty="0" err="1">
                <a:solidFill>
                  <a:schemeClr val="accent1"/>
                </a:solidFill>
              </a:rPr>
              <a:t>added</a:t>
            </a:r>
            <a:endParaRPr lang="fi-FI" dirty="0">
              <a:solidFill>
                <a:schemeClr val="accent3"/>
              </a:solidFill>
            </a:endParaRPr>
          </a:p>
        </p:txBody>
      </p:sp>
      <p:cxnSp>
        <p:nvCxnSpPr>
          <p:cNvPr id="22" name="Straight Arrow Connector 21">
            <a:extLst>
              <a:ext uri="{FF2B5EF4-FFF2-40B4-BE49-F238E27FC236}">
                <a16:creationId xmlns:a16="http://schemas.microsoft.com/office/drawing/2014/main" id="{B7CC014C-B470-49A9-981D-076592225662}"/>
              </a:ext>
            </a:extLst>
          </p:cNvPr>
          <p:cNvCxnSpPr/>
          <p:nvPr/>
        </p:nvCxnSpPr>
        <p:spPr>
          <a:xfrm flipV="1">
            <a:off x="2095281" y="1232209"/>
            <a:ext cx="0" cy="253174"/>
          </a:xfrm>
          <a:prstGeom prst="straightConnector1">
            <a:avLst/>
          </a:prstGeom>
          <a:ln w="381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57AE1538-2683-42CB-9DF0-F7BB4B2EB415}"/>
              </a:ext>
            </a:extLst>
          </p:cNvPr>
          <p:cNvCxnSpPr/>
          <p:nvPr/>
        </p:nvCxnSpPr>
        <p:spPr>
          <a:xfrm flipV="1">
            <a:off x="4247398" y="1232209"/>
            <a:ext cx="0" cy="253174"/>
          </a:xfrm>
          <a:prstGeom prst="straightConnector1">
            <a:avLst/>
          </a:prstGeom>
          <a:ln w="381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3CD2FDEC-4F78-4570-9445-4CA69CA0196D}"/>
              </a:ext>
            </a:extLst>
          </p:cNvPr>
          <p:cNvCxnSpPr/>
          <p:nvPr/>
        </p:nvCxnSpPr>
        <p:spPr>
          <a:xfrm flipV="1">
            <a:off x="7022867" y="1232209"/>
            <a:ext cx="0" cy="253174"/>
          </a:xfrm>
          <a:prstGeom prst="straightConnector1">
            <a:avLst/>
          </a:prstGeom>
          <a:ln w="381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68027AD1-BDCA-4350-BA97-9E39383CF02D}"/>
              </a:ext>
            </a:extLst>
          </p:cNvPr>
          <p:cNvCxnSpPr/>
          <p:nvPr/>
        </p:nvCxnSpPr>
        <p:spPr>
          <a:xfrm flipV="1">
            <a:off x="2293511" y="1232209"/>
            <a:ext cx="0" cy="253174"/>
          </a:xfrm>
          <a:prstGeom prst="straightConnector1">
            <a:avLst/>
          </a:prstGeom>
          <a:ln w="38100">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A990D43E-0B1C-4B7B-8766-118E3A406842}"/>
              </a:ext>
            </a:extLst>
          </p:cNvPr>
          <p:cNvCxnSpPr/>
          <p:nvPr/>
        </p:nvCxnSpPr>
        <p:spPr>
          <a:xfrm flipV="1">
            <a:off x="4445628" y="1232209"/>
            <a:ext cx="0" cy="253174"/>
          </a:xfrm>
          <a:prstGeom prst="straightConnector1">
            <a:avLst/>
          </a:prstGeom>
          <a:ln w="38100">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F60BFB8B-5A2F-4002-B1E9-05890C9B5AEE}"/>
              </a:ext>
            </a:extLst>
          </p:cNvPr>
          <p:cNvCxnSpPr/>
          <p:nvPr/>
        </p:nvCxnSpPr>
        <p:spPr>
          <a:xfrm flipV="1">
            <a:off x="7221097" y="1232209"/>
            <a:ext cx="0" cy="253174"/>
          </a:xfrm>
          <a:prstGeom prst="straightConnector1">
            <a:avLst/>
          </a:prstGeom>
          <a:ln w="38100">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5B4C2D1F-07C1-4AC2-85D7-DBE32CBFB6D7}"/>
              </a:ext>
            </a:extLst>
          </p:cNvPr>
          <p:cNvCxnSpPr/>
          <p:nvPr/>
        </p:nvCxnSpPr>
        <p:spPr>
          <a:xfrm flipV="1">
            <a:off x="3041201" y="1232209"/>
            <a:ext cx="0" cy="253174"/>
          </a:xfrm>
          <a:prstGeom prst="straightConnector1">
            <a:avLst/>
          </a:prstGeom>
          <a:ln w="381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2C5157FC-E452-479F-971E-A27957F804DF}"/>
              </a:ext>
            </a:extLst>
          </p:cNvPr>
          <p:cNvCxnSpPr/>
          <p:nvPr/>
        </p:nvCxnSpPr>
        <p:spPr>
          <a:xfrm flipV="1">
            <a:off x="5405977" y="1232209"/>
            <a:ext cx="0" cy="253174"/>
          </a:xfrm>
          <a:prstGeom prst="straightConnector1">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94A8ACD6-D667-4FEB-A316-13963BA10857}"/>
              </a:ext>
            </a:extLst>
          </p:cNvPr>
          <p:cNvCxnSpPr/>
          <p:nvPr/>
        </p:nvCxnSpPr>
        <p:spPr>
          <a:xfrm flipV="1">
            <a:off x="7885480" y="1232209"/>
            <a:ext cx="0" cy="253174"/>
          </a:xfrm>
          <a:prstGeom prst="straightConnector1">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E910D6E2-667E-40AF-BDD7-33C9B622D4A2}"/>
              </a:ext>
            </a:extLst>
          </p:cNvPr>
          <p:cNvCxnSpPr/>
          <p:nvPr/>
        </p:nvCxnSpPr>
        <p:spPr>
          <a:xfrm flipV="1">
            <a:off x="3239431" y="1232209"/>
            <a:ext cx="0" cy="253174"/>
          </a:xfrm>
          <a:prstGeom prst="straightConnector1">
            <a:avLst/>
          </a:prstGeom>
          <a:ln w="38100">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46F7350E-80C9-4EF9-A020-D423FA18B445}"/>
              </a:ext>
            </a:extLst>
          </p:cNvPr>
          <p:cNvCxnSpPr/>
          <p:nvPr/>
        </p:nvCxnSpPr>
        <p:spPr>
          <a:xfrm flipV="1">
            <a:off x="5604207" y="1232209"/>
            <a:ext cx="0" cy="253174"/>
          </a:xfrm>
          <a:prstGeom prst="straightConnector1">
            <a:avLst/>
          </a:prstGeom>
          <a:ln w="12700">
            <a:solidFill>
              <a:schemeClr val="tx2"/>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C0997A0-5599-4DED-AD9F-72A831A873D0}"/>
              </a:ext>
            </a:extLst>
          </p:cNvPr>
          <p:cNvCxnSpPr/>
          <p:nvPr/>
        </p:nvCxnSpPr>
        <p:spPr>
          <a:xfrm flipV="1">
            <a:off x="8083710" y="1232209"/>
            <a:ext cx="0" cy="253174"/>
          </a:xfrm>
          <a:prstGeom prst="straightConnector1">
            <a:avLst/>
          </a:prstGeom>
          <a:ln w="12700">
            <a:solidFill>
              <a:schemeClr val="tx2"/>
            </a:solidFill>
            <a:headEnd type="triangle"/>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41" name="Table 40">
            <a:extLst>
              <a:ext uri="{FF2B5EF4-FFF2-40B4-BE49-F238E27FC236}">
                <a16:creationId xmlns:a16="http://schemas.microsoft.com/office/drawing/2014/main" id="{37420473-36B1-4A94-A4EB-2F5B4215BD39}"/>
              </a:ext>
            </a:extLst>
          </p:cNvPr>
          <p:cNvGraphicFramePr>
            <a:graphicFrameLocks noGrp="1"/>
          </p:cNvGraphicFramePr>
          <p:nvPr/>
        </p:nvGraphicFramePr>
        <p:xfrm>
          <a:off x="84830" y="1586003"/>
          <a:ext cx="8831814" cy="2932719"/>
        </p:xfrm>
        <a:graphic>
          <a:graphicData uri="http://schemas.openxmlformats.org/drawingml/2006/table">
            <a:tbl>
              <a:tblPr firstRow="1" bandRow="1">
                <a:tableStyleId>{5940675A-B579-460E-94D1-54222C63F5DA}</a:tableStyleId>
              </a:tblPr>
              <a:tblGrid>
                <a:gridCol w="1296000">
                  <a:extLst>
                    <a:ext uri="{9D8B030D-6E8A-4147-A177-3AD203B41FA5}">
                      <a16:colId xmlns:a16="http://schemas.microsoft.com/office/drawing/2014/main" val="1863843537"/>
                    </a:ext>
                  </a:extLst>
                </a:gridCol>
                <a:gridCol w="2511938">
                  <a:extLst>
                    <a:ext uri="{9D8B030D-6E8A-4147-A177-3AD203B41FA5}">
                      <a16:colId xmlns:a16="http://schemas.microsoft.com/office/drawing/2014/main" val="3406997373"/>
                    </a:ext>
                  </a:extLst>
                </a:gridCol>
                <a:gridCol w="2511938">
                  <a:extLst>
                    <a:ext uri="{9D8B030D-6E8A-4147-A177-3AD203B41FA5}">
                      <a16:colId xmlns:a16="http://schemas.microsoft.com/office/drawing/2014/main" val="3978671363"/>
                    </a:ext>
                  </a:extLst>
                </a:gridCol>
                <a:gridCol w="2511938">
                  <a:extLst>
                    <a:ext uri="{9D8B030D-6E8A-4147-A177-3AD203B41FA5}">
                      <a16:colId xmlns:a16="http://schemas.microsoft.com/office/drawing/2014/main" val="967560093"/>
                    </a:ext>
                  </a:extLst>
                </a:gridCol>
              </a:tblGrid>
              <a:tr h="356604">
                <a:tc>
                  <a:txBody>
                    <a:bodyPr/>
                    <a:lstStyle/>
                    <a:p>
                      <a:endParaRPr lang="fi-FI"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fi-FI" dirty="0" err="1">
                          <a:solidFill>
                            <a:schemeClr val="bg1"/>
                          </a:solidFill>
                          <a:latin typeface="+mj-lt"/>
                        </a:rPr>
                        <a:t>End</a:t>
                      </a:r>
                      <a:r>
                        <a:rPr lang="fi-FI" dirty="0">
                          <a:solidFill>
                            <a:schemeClr val="bg1"/>
                          </a:solidFill>
                          <a:latin typeface="+mj-lt"/>
                        </a:rPr>
                        <a:t> User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algn="ctr"/>
                      <a:r>
                        <a:rPr lang="fi-FI" dirty="0">
                          <a:solidFill>
                            <a:schemeClr val="bg1"/>
                          </a:solidFill>
                          <a:latin typeface="+mj-lt"/>
                        </a:rPr>
                        <a:t>Service Provider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algn="ctr"/>
                      <a:r>
                        <a:rPr lang="fi-FI" dirty="0">
                          <a:solidFill>
                            <a:schemeClr val="bg1"/>
                          </a:solidFill>
                          <a:latin typeface="+mj-lt"/>
                        </a:rPr>
                        <a:t>Data Provider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extLst>
                  <a:ext uri="{0D108BD9-81ED-4DB2-BD59-A6C34878D82A}">
                    <a16:rowId xmlns:a16="http://schemas.microsoft.com/office/drawing/2014/main" val="3384125627"/>
                  </a:ext>
                </a:extLst>
              </a:tr>
              <a:tr h="432000">
                <a:tc>
                  <a:txBody>
                    <a:bodyPr/>
                    <a:lstStyle/>
                    <a:p>
                      <a:r>
                        <a:rPr lang="fi-FI" dirty="0">
                          <a:latin typeface="+mj-lt"/>
                        </a:rPr>
                        <a:t>Identity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57613570"/>
                  </a:ext>
                </a:extLst>
              </a:tr>
              <a:tr h="468000">
                <a:tc>
                  <a:txBody>
                    <a:bodyPr/>
                    <a:lstStyle/>
                    <a:p>
                      <a:r>
                        <a:rPr lang="fi-FI" dirty="0">
                          <a:latin typeface="+mj-lt"/>
                        </a:rPr>
                        <a:t>Data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83859543"/>
                  </a:ext>
                </a:extLst>
              </a:tr>
              <a:tr h="468000">
                <a:tc>
                  <a:txBody>
                    <a:bodyPr/>
                    <a:lstStyle/>
                    <a:p>
                      <a:r>
                        <a:rPr lang="fi-FI" dirty="0" err="1">
                          <a:latin typeface="+mj-lt"/>
                        </a:rPr>
                        <a:t>Consent</a:t>
                      </a:r>
                      <a:endParaRPr lang="fi-FI" dirty="0">
                        <a:latin typeface="+mj-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53682557"/>
                  </a:ext>
                </a:extLst>
              </a:tr>
              <a:tr h="648000">
                <a:tc>
                  <a:txBody>
                    <a:bodyPr/>
                    <a:lstStyle/>
                    <a:p>
                      <a:r>
                        <a:rPr lang="fi-FI" dirty="0">
                          <a:latin typeface="+mj-lt"/>
                        </a:rPr>
                        <a:t>Services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19527496"/>
                  </a:ext>
                </a:extLst>
              </a:tr>
              <a:tr h="550959">
                <a:tc>
                  <a:txBody>
                    <a:bodyPr/>
                    <a:lstStyle/>
                    <a:p>
                      <a:r>
                        <a:rPr lang="fi-FI" dirty="0" err="1">
                          <a:latin typeface="+mj-lt"/>
                        </a:rPr>
                        <a:t>Log</a:t>
                      </a:r>
                      <a:endParaRPr lang="fi-FI" dirty="0">
                        <a:latin typeface="+mj-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fi-FI" dirty="0">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35319174"/>
                  </a:ext>
                </a:extLst>
              </a:tr>
            </a:tbl>
          </a:graphicData>
        </a:graphic>
      </p:graphicFrame>
      <p:sp>
        <p:nvSpPr>
          <p:cNvPr id="51" name="TextBox 50">
            <a:extLst>
              <a:ext uri="{FF2B5EF4-FFF2-40B4-BE49-F238E27FC236}">
                <a16:creationId xmlns:a16="http://schemas.microsoft.com/office/drawing/2014/main" id="{412C5802-ADA2-419F-A7C0-6D6F619B0423}"/>
              </a:ext>
            </a:extLst>
          </p:cNvPr>
          <p:cNvSpPr txBox="1"/>
          <p:nvPr/>
        </p:nvSpPr>
        <p:spPr>
          <a:xfrm>
            <a:off x="2099972" y="2016627"/>
            <a:ext cx="1260000" cy="234286"/>
          </a:xfrm>
          <a:prstGeom prst="rect">
            <a:avLst/>
          </a:prstGeom>
          <a:solidFill>
            <a:schemeClr val="accent2"/>
          </a:solidFill>
          <a:ln>
            <a:solidFill>
              <a:schemeClr val="accent2"/>
            </a:solidFill>
          </a:ln>
        </p:spPr>
        <p:txBody>
          <a:bodyPr wrap="none" lIns="36000" tIns="36000" rIns="36000" bIns="36000" rtlCol="0">
            <a:spAutoFit/>
          </a:bodyPr>
          <a:lstStyle/>
          <a:p>
            <a:r>
              <a:rPr lang="fi-FI" sz="1050" b="0" i="0" dirty="0" err="1">
                <a:solidFill>
                  <a:schemeClr val="bg1"/>
                </a:solidFill>
                <a:latin typeface="+mn-lt"/>
              </a:rPr>
              <a:t>Wallet</a:t>
            </a:r>
            <a:r>
              <a:rPr lang="fi-FI" sz="1050" b="0" i="0" dirty="0">
                <a:solidFill>
                  <a:schemeClr val="bg1"/>
                </a:solidFill>
                <a:latin typeface="+mn-lt"/>
              </a:rPr>
              <a:t> of </a:t>
            </a:r>
            <a:r>
              <a:rPr lang="fi-FI" sz="1050" b="0" i="0" dirty="0" err="1">
                <a:solidFill>
                  <a:schemeClr val="bg1"/>
                </a:solidFill>
                <a:latin typeface="+mn-lt"/>
              </a:rPr>
              <a:t>identifiers</a:t>
            </a:r>
            <a:endParaRPr lang="fi-FI" sz="1050" b="0" i="0" dirty="0">
              <a:solidFill>
                <a:schemeClr val="bg1"/>
              </a:solidFill>
              <a:latin typeface="+mn-lt"/>
            </a:endParaRPr>
          </a:p>
        </p:txBody>
      </p:sp>
      <p:sp>
        <p:nvSpPr>
          <p:cNvPr id="52" name="TextBox 51">
            <a:extLst>
              <a:ext uri="{FF2B5EF4-FFF2-40B4-BE49-F238E27FC236}">
                <a16:creationId xmlns:a16="http://schemas.microsoft.com/office/drawing/2014/main" id="{96F0FE4C-10CB-4031-BAF7-8C7AAA7FBF2B}"/>
              </a:ext>
            </a:extLst>
          </p:cNvPr>
          <p:cNvSpPr txBox="1"/>
          <p:nvPr/>
        </p:nvSpPr>
        <p:spPr>
          <a:xfrm>
            <a:off x="4375100" y="3683455"/>
            <a:ext cx="1500979" cy="234286"/>
          </a:xfrm>
          <a:prstGeom prst="rect">
            <a:avLst/>
          </a:prstGeom>
          <a:solidFill>
            <a:schemeClr val="bg1"/>
          </a:solidFill>
          <a:ln>
            <a:solidFill>
              <a:schemeClr val="tx2"/>
            </a:solidFill>
          </a:ln>
        </p:spPr>
        <p:txBody>
          <a:bodyPr wrap="none" lIns="36000" tIns="36000" rIns="36000" bIns="36000" rtlCol="0">
            <a:spAutoFit/>
          </a:bodyPr>
          <a:lstStyle/>
          <a:p>
            <a:r>
              <a:rPr lang="fi-FI" sz="1050" b="0" i="0" dirty="0">
                <a:solidFill>
                  <a:schemeClr val="tx2"/>
                </a:solidFill>
                <a:latin typeface="+mn-lt"/>
              </a:rPr>
              <a:t>Public Service Directory</a:t>
            </a:r>
          </a:p>
        </p:txBody>
      </p:sp>
      <p:sp>
        <p:nvSpPr>
          <p:cNvPr id="53" name="TextBox 52">
            <a:extLst>
              <a:ext uri="{FF2B5EF4-FFF2-40B4-BE49-F238E27FC236}">
                <a16:creationId xmlns:a16="http://schemas.microsoft.com/office/drawing/2014/main" id="{77170382-0B70-4F9F-A1DF-7E15409A6EF3}"/>
              </a:ext>
            </a:extLst>
          </p:cNvPr>
          <p:cNvSpPr txBox="1"/>
          <p:nvPr/>
        </p:nvSpPr>
        <p:spPr>
          <a:xfrm>
            <a:off x="1887310" y="3396919"/>
            <a:ext cx="1685324" cy="234286"/>
          </a:xfrm>
          <a:prstGeom prst="rect">
            <a:avLst/>
          </a:prstGeom>
          <a:solidFill>
            <a:schemeClr val="bg1"/>
          </a:solidFill>
          <a:ln>
            <a:solidFill>
              <a:schemeClr val="tx2"/>
            </a:solidFill>
          </a:ln>
        </p:spPr>
        <p:txBody>
          <a:bodyPr wrap="none" lIns="36000" tIns="36000" rIns="36000" bIns="36000" rtlCol="0">
            <a:spAutoFit/>
          </a:bodyPr>
          <a:lstStyle/>
          <a:p>
            <a:r>
              <a:rPr lang="fi-FI" sz="1050" b="0" i="0" dirty="0" err="1">
                <a:solidFill>
                  <a:schemeClr val="tx2"/>
                </a:solidFill>
                <a:latin typeface="+mn-lt"/>
              </a:rPr>
              <a:t>End</a:t>
            </a:r>
            <a:r>
              <a:rPr lang="fi-FI" sz="1050" b="0" i="0" dirty="0">
                <a:solidFill>
                  <a:schemeClr val="tx2"/>
                </a:solidFill>
                <a:latin typeface="+mn-lt"/>
              </a:rPr>
              <a:t> User Service Directory</a:t>
            </a:r>
          </a:p>
        </p:txBody>
      </p:sp>
      <p:sp>
        <p:nvSpPr>
          <p:cNvPr id="56" name="TextBox 55">
            <a:extLst>
              <a:ext uri="{FF2B5EF4-FFF2-40B4-BE49-F238E27FC236}">
                <a16:creationId xmlns:a16="http://schemas.microsoft.com/office/drawing/2014/main" id="{5C37581B-9D32-4EEB-B74C-0477DDC0DF2E}"/>
              </a:ext>
            </a:extLst>
          </p:cNvPr>
          <p:cNvSpPr txBox="1"/>
          <p:nvPr/>
        </p:nvSpPr>
        <p:spPr>
          <a:xfrm>
            <a:off x="4096178" y="3396919"/>
            <a:ext cx="2102105" cy="234286"/>
          </a:xfrm>
          <a:prstGeom prst="rect">
            <a:avLst/>
          </a:prstGeom>
          <a:solidFill>
            <a:schemeClr val="bg1"/>
          </a:solidFill>
          <a:ln>
            <a:solidFill>
              <a:schemeClr val="tx2"/>
            </a:solidFill>
          </a:ln>
        </p:spPr>
        <p:txBody>
          <a:bodyPr wrap="none" lIns="36000" tIns="36000" rIns="36000" bIns="36000" rtlCol="0">
            <a:spAutoFit/>
          </a:bodyPr>
          <a:lstStyle/>
          <a:p>
            <a:r>
              <a:rPr lang="fi-FI" sz="1050" b="0" i="0" dirty="0">
                <a:solidFill>
                  <a:schemeClr val="tx2"/>
                </a:solidFill>
                <a:latin typeface="+mn-lt"/>
              </a:rPr>
              <a:t>Service Provider Service Directory</a:t>
            </a:r>
          </a:p>
        </p:txBody>
      </p:sp>
      <p:sp>
        <p:nvSpPr>
          <p:cNvPr id="57" name="TextBox 56">
            <a:extLst>
              <a:ext uri="{FF2B5EF4-FFF2-40B4-BE49-F238E27FC236}">
                <a16:creationId xmlns:a16="http://schemas.microsoft.com/office/drawing/2014/main" id="{44F7F00C-7246-4715-B732-7524D88BDCAD}"/>
              </a:ext>
            </a:extLst>
          </p:cNvPr>
          <p:cNvSpPr txBox="1"/>
          <p:nvPr/>
        </p:nvSpPr>
        <p:spPr>
          <a:xfrm>
            <a:off x="1961048" y="2500848"/>
            <a:ext cx="1537848" cy="234286"/>
          </a:xfrm>
          <a:prstGeom prst="rect">
            <a:avLst/>
          </a:prstGeom>
          <a:solidFill>
            <a:schemeClr val="accent3"/>
          </a:solidFill>
          <a:ln>
            <a:solidFill>
              <a:schemeClr val="accent3"/>
            </a:solidFill>
          </a:ln>
        </p:spPr>
        <p:txBody>
          <a:bodyPr wrap="none" lIns="36000" tIns="36000" rIns="36000" bIns="36000" rtlCol="0">
            <a:spAutoFit/>
          </a:bodyPr>
          <a:lstStyle>
            <a:defPPr>
              <a:defRPr lang="fi-FI"/>
            </a:defPPr>
            <a:lvl1pPr>
              <a:defRPr sz="1050" b="0" i="0">
                <a:solidFill>
                  <a:schemeClr val="bg1"/>
                </a:solidFill>
                <a:latin typeface="+mn-lt"/>
              </a:defRPr>
            </a:lvl1pPr>
          </a:lstStyle>
          <a:p>
            <a:r>
              <a:rPr lang="fi-FI" dirty="0" err="1"/>
              <a:t>End</a:t>
            </a:r>
            <a:r>
              <a:rPr lang="fi-FI" dirty="0"/>
              <a:t> User Data Directory</a:t>
            </a:r>
          </a:p>
        </p:txBody>
      </p:sp>
      <p:sp>
        <p:nvSpPr>
          <p:cNvPr id="58" name="TextBox 57">
            <a:extLst>
              <a:ext uri="{FF2B5EF4-FFF2-40B4-BE49-F238E27FC236}">
                <a16:creationId xmlns:a16="http://schemas.microsoft.com/office/drawing/2014/main" id="{F0B94623-1526-4E10-976B-FEEEBF0453A7}"/>
              </a:ext>
            </a:extLst>
          </p:cNvPr>
          <p:cNvSpPr txBox="1"/>
          <p:nvPr/>
        </p:nvSpPr>
        <p:spPr>
          <a:xfrm>
            <a:off x="6795565" y="2500848"/>
            <a:ext cx="1807152" cy="234286"/>
          </a:xfrm>
          <a:prstGeom prst="rect">
            <a:avLst/>
          </a:prstGeom>
          <a:solidFill>
            <a:schemeClr val="accent3"/>
          </a:solidFill>
          <a:ln>
            <a:solidFill>
              <a:schemeClr val="accent3"/>
            </a:solidFill>
          </a:ln>
        </p:spPr>
        <p:txBody>
          <a:bodyPr wrap="none" lIns="36000" tIns="36000" rIns="36000" bIns="36000" rtlCol="0">
            <a:spAutoFit/>
          </a:bodyPr>
          <a:lstStyle>
            <a:defPPr>
              <a:defRPr lang="fi-FI"/>
            </a:defPPr>
            <a:lvl1pPr>
              <a:defRPr sz="1050" b="0" i="0">
                <a:solidFill>
                  <a:schemeClr val="bg1"/>
                </a:solidFill>
                <a:latin typeface="+mn-lt"/>
              </a:defRPr>
            </a:lvl1pPr>
          </a:lstStyle>
          <a:p>
            <a:r>
              <a:rPr lang="fi-FI" dirty="0"/>
              <a:t>Data Provider Data Directory</a:t>
            </a:r>
          </a:p>
        </p:txBody>
      </p:sp>
      <p:sp>
        <p:nvSpPr>
          <p:cNvPr id="59" name="TextBox 58">
            <a:extLst>
              <a:ext uri="{FF2B5EF4-FFF2-40B4-BE49-F238E27FC236}">
                <a16:creationId xmlns:a16="http://schemas.microsoft.com/office/drawing/2014/main" id="{F45057D9-132F-45D6-89CA-2AA43B1BC58C}"/>
              </a:ext>
            </a:extLst>
          </p:cNvPr>
          <p:cNvSpPr txBox="1"/>
          <p:nvPr/>
        </p:nvSpPr>
        <p:spPr>
          <a:xfrm>
            <a:off x="4169916" y="2500848"/>
            <a:ext cx="1954629" cy="234286"/>
          </a:xfrm>
          <a:prstGeom prst="rect">
            <a:avLst/>
          </a:prstGeom>
          <a:solidFill>
            <a:schemeClr val="accent3"/>
          </a:solidFill>
          <a:ln>
            <a:solidFill>
              <a:schemeClr val="accent3"/>
            </a:solidFill>
          </a:ln>
        </p:spPr>
        <p:txBody>
          <a:bodyPr wrap="none" lIns="36000" tIns="36000" rIns="36000" bIns="36000" rtlCol="0">
            <a:spAutoFit/>
          </a:bodyPr>
          <a:lstStyle>
            <a:defPPr>
              <a:defRPr lang="fi-FI"/>
            </a:defPPr>
            <a:lvl1pPr>
              <a:defRPr sz="1050" b="0" i="0">
                <a:solidFill>
                  <a:schemeClr val="bg1"/>
                </a:solidFill>
                <a:latin typeface="+mn-lt"/>
              </a:defRPr>
            </a:lvl1pPr>
          </a:lstStyle>
          <a:p>
            <a:r>
              <a:rPr lang="fi-FI" dirty="0"/>
              <a:t>Service Provider Data Directory</a:t>
            </a:r>
          </a:p>
        </p:txBody>
      </p:sp>
      <p:sp>
        <p:nvSpPr>
          <p:cNvPr id="60" name="TextBox 59">
            <a:extLst>
              <a:ext uri="{FF2B5EF4-FFF2-40B4-BE49-F238E27FC236}">
                <a16:creationId xmlns:a16="http://schemas.microsoft.com/office/drawing/2014/main" id="{539456AD-051B-4530-A604-745C7A357FB3}"/>
              </a:ext>
            </a:extLst>
          </p:cNvPr>
          <p:cNvSpPr txBox="1"/>
          <p:nvPr/>
        </p:nvSpPr>
        <p:spPr>
          <a:xfrm>
            <a:off x="4703716" y="2972104"/>
            <a:ext cx="887029" cy="234286"/>
          </a:xfrm>
          <a:prstGeom prst="rect">
            <a:avLst/>
          </a:prstGeom>
          <a:solidFill>
            <a:schemeClr val="bg1"/>
          </a:solidFill>
          <a:ln>
            <a:solidFill>
              <a:schemeClr val="tx2"/>
            </a:solidFill>
          </a:ln>
        </p:spPr>
        <p:txBody>
          <a:bodyPr wrap="none" lIns="36000" tIns="36000" rIns="36000" bIns="36000" rtlCol="0">
            <a:spAutoFit/>
          </a:bodyPr>
          <a:lstStyle/>
          <a:p>
            <a:r>
              <a:rPr lang="fi-FI" sz="1050" b="0" i="0" dirty="0">
                <a:solidFill>
                  <a:schemeClr val="tx2"/>
                </a:solidFill>
                <a:latin typeface="+mn-lt"/>
              </a:rPr>
              <a:t>Service Order</a:t>
            </a:r>
          </a:p>
        </p:txBody>
      </p:sp>
      <p:sp>
        <p:nvSpPr>
          <p:cNvPr id="61" name="TextBox 60">
            <a:extLst>
              <a:ext uri="{FF2B5EF4-FFF2-40B4-BE49-F238E27FC236}">
                <a16:creationId xmlns:a16="http://schemas.microsoft.com/office/drawing/2014/main" id="{4088C7D0-D464-476C-B848-54068A57D094}"/>
              </a:ext>
            </a:extLst>
          </p:cNvPr>
          <p:cNvSpPr txBox="1"/>
          <p:nvPr/>
        </p:nvSpPr>
        <p:spPr>
          <a:xfrm>
            <a:off x="7329365" y="2972104"/>
            <a:ext cx="739552" cy="234286"/>
          </a:xfrm>
          <a:prstGeom prst="rect">
            <a:avLst/>
          </a:prstGeom>
          <a:solidFill>
            <a:schemeClr val="bg1"/>
          </a:solidFill>
          <a:ln>
            <a:solidFill>
              <a:schemeClr val="tx2"/>
            </a:solidFill>
          </a:ln>
        </p:spPr>
        <p:txBody>
          <a:bodyPr wrap="none" lIns="36000" tIns="36000" rIns="36000" bIns="36000" rtlCol="0">
            <a:spAutoFit/>
          </a:bodyPr>
          <a:lstStyle/>
          <a:p>
            <a:r>
              <a:rPr lang="fi-FI" sz="1050" b="0" i="0" dirty="0">
                <a:solidFill>
                  <a:schemeClr val="tx2"/>
                </a:solidFill>
                <a:latin typeface="+mn-lt"/>
              </a:rPr>
              <a:t>Data Order</a:t>
            </a:r>
          </a:p>
        </p:txBody>
      </p:sp>
      <p:sp>
        <p:nvSpPr>
          <p:cNvPr id="62" name="TextBox 61">
            <a:extLst>
              <a:ext uri="{FF2B5EF4-FFF2-40B4-BE49-F238E27FC236}">
                <a16:creationId xmlns:a16="http://schemas.microsoft.com/office/drawing/2014/main" id="{8AED0405-A37F-40F9-8472-D4AB7BF67D2D}"/>
              </a:ext>
            </a:extLst>
          </p:cNvPr>
          <p:cNvSpPr txBox="1"/>
          <p:nvPr/>
        </p:nvSpPr>
        <p:spPr>
          <a:xfrm>
            <a:off x="2152607" y="2972104"/>
            <a:ext cx="1154731" cy="234286"/>
          </a:xfrm>
          <a:prstGeom prst="rect">
            <a:avLst/>
          </a:prstGeom>
          <a:solidFill>
            <a:schemeClr val="bg1"/>
          </a:solidFill>
          <a:ln>
            <a:solidFill>
              <a:schemeClr val="tx2"/>
            </a:solidFill>
          </a:ln>
        </p:spPr>
        <p:txBody>
          <a:bodyPr wrap="none" lIns="36000" tIns="36000" rIns="36000" bIns="36000" rtlCol="0">
            <a:spAutoFit/>
          </a:bodyPr>
          <a:lstStyle/>
          <a:p>
            <a:r>
              <a:rPr lang="fi-FI" sz="1050" b="0" i="0" dirty="0" err="1">
                <a:solidFill>
                  <a:schemeClr val="tx2"/>
                </a:solidFill>
                <a:latin typeface="+mn-lt"/>
              </a:rPr>
              <a:t>Consent</a:t>
            </a:r>
            <a:r>
              <a:rPr lang="fi-FI" sz="1050" b="0" i="0" dirty="0">
                <a:solidFill>
                  <a:schemeClr val="tx2"/>
                </a:solidFill>
                <a:latin typeface="+mn-lt"/>
              </a:rPr>
              <a:t> Directory</a:t>
            </a:r>
          </a:p>
        </p:txBody>
      </p:sp>
      <p:sp>
        <p:nvSpPr>
          <p:cNvPr id="64" name="TextBox 63">
            <a:extLst>
              <a:ext uri="{FF2B5EF4-FFF2-40B4-BE49-F238E27FC236}">
                <a16:creationId xmlns:a16="http://schemas.microsoft.com/office/drawing/2014/main" id="{95ACFBEC-516B-491D-B8AD-75171FFBF7EC}"/>
              </a:ext>
            </a:extLst>
          </p:cNvPr>
          <p:cNvSpPr txBox="1"/>
          <p:nvPr/>
        </p:nvSpPr>
        <p:spPr>
          <a:xfrm>
            <a:off x="2258405" y="4075343"/>
            <a:ext cx="943134" cy="234286"/>
          </a:xfrm>
          <a:prstGeom prst="rect">
            <a:avLst/>
          </a:prstGeom>
          <a:solidFill>
            <a:schemeClr val="accent2"/>
          </a:solidFill>
          <a:ln>
            <a:solidFill>
              <a:schemeClr val="accent2"/>
            </a:solidFill>
          </a:ln>
        </p:spPr>
        <p:txBody>
          <a:bodyPr wrap="none" lIns="36000" tIns="36000" rIns="36000" bIns="36000" rtlCol="0">
            <a:spAutoFit/>
          </a:bodyPr>
          <a:lstStyle>
            <a:defPPr>
              <a:defRPr lang="fi-FI"/>
            </a:defPPr>
            <a:lvl1pPr>
              <a:defRPr sz="1050" b="0" i="0">
                <a:solidFill>
                  <a:schemeClr val="bg1"/>
                </a:solidFill>
                <a:latin typeface="+mn-lt"/>
              </a:defRPr>
            </a:lvl1pPr>
          </a:lstStyle>
          <a:p>
            <a:r>
              <a:rPr lang="fi-FI" dirty="0" err="1"/>
              <a:t>End</a:t>
            </a:r>
            <a:r>
              <a:rPr lang="fi-FI" dirty="0"/>
              <a:t> User </a:t>
            </a:r>
            <a:r>
              <a:rPr lang="fi-FI" dirty="0" err="1"/>
              <a:t>Logs</a:t>
            </a:r>
            <a:endParaRPr lang="fi-FI" dirty="0"/>
          </a:p>
        </p:txBody>
      </p:sp>
      <p:sp>
        <p:nvSpPr>
          <p:cNvPr id="65" name="TextBox 64">
            <a:extLst>
              <a:ext uri="{FF2B5EF4-FFF2-40B4-BE49-F238E27FC236}">
                <a16:creationId xmlns:a16="http://schemas.microsoft.com/office/drawing/2014/main" id="{DCFD3882-B5EE-4D76-9B2A-EADC8C5748E7}"/>
              </a:ext>
            </a:extLst>
          </p:cNvPr>
          <p:cNvSpPr txBox="1"/>
          <p:nvPr/>
        </p:nvSpPr>
        <p:spPr>
          <a:xfrm>
            <a:off x="7092921" y="4075343"/>
            <a:ext cx="1212439" cy="234286"/>
          </a:xfrm>
          <a:prstGeom prst="rect">
            <a:avLst/>
          </a:prstGeom>
          <a:solidFill>
            <a:schemeClr val="bg1"/>
          </a:solidFill>
          <a:ln>
            <a:solidFill>
              <a:schemeClr val="tx2"/>
            </a:solidFill>
          </a:ln>
        </p:spPr>
        <p:txBody>
          <a:bodyPr wrap="none" lIns="36000" tIns="36000" rIns="36000" bIns="36000" rtlCol="0">
            <a:spAutoFit/>
          </a:bodyPr>
          <a:lstStyle/>
          <a:p>
            <a:r>
              <a:rPr lang="fi-FI" sz="1050" b="0" i="0" dirty="0">
                <a:solidFill>
                  <a:schemeClr val="tx2"/>
                </a:solidFill>
                <a:latin typeface="+mn-lt"/>
              </a:rPr>
              <a:t>Data Provider </a:t>
            </a:r>
            <a:r>
              <a:rPr lang="fi-FI" sz="1050" b="0" i="0" dirty="0" err="1">
                <a:solidFill>
                  <a:schemeClr val="tx2"/>
                </a:solidFill>
                <a:latin typeface="+mn-lt"/>
              </a:rPr>
              <a:t>Logs</a:t>
            </a:r>
            <a:endParaRPr lang="fi-FI" sz="1050" b="0" i="0" dirty="0">
              <a:solidFill>
                <a:schemeClr val="tx2"/>
              </a:solidFill>
              <a:latin typeface="+mn-lt"/>
            </a:endParaRPr>
          </a:p>
        </p:txBody>
      </p:sp>
      <p:sp>
        <p:nvSpPr>
          <p:cNvPr id="66" name="TextBox 65">
            <a:extLst>
              <a:ext uri="{FF2B5EF4-FFF2-40B4-BE49-F238E27FC236}">
                <a16:creationId xmlns:a16="http://schemas.microsoft.com/office/drawing/2014/main" id="{0DBFE35E-F3A6-433F-A0F3-A0CBBD1F3AB8}"/>
              </a:ext>
            </a:extLst>
          </p:cNvPr>
          <p:cNvSpPr txBox="1"/>
          <p:nvPr/>
        </p:nvSpPr>
        <p:spPr>
          <a:xfrm>
            <a:off x="4467272" y="4075343"/>
            <a:ext cx="1359915" cy="234286"/>
          </a:xfrm>
          <a:prstGeom prst="rect">
            <a:avLst/>
          </a:prstGeom>
          <a:solidFill>
            <a:schemeClr val="bg1"/>
          </a:solidFill>
          <a:ln>
            <a:solidFill>
              <a:schemeClr val="tx2"/>
            </a:solidFill>
          </a:ln>
        </p:spPr>
        <p:txBody>
          <a:bodyPr wrap="none" lIns="36000" tIns="36000" rIns="36000" bIns="36000" rtlCol="0">
            <a:spAutoFit/>
          </a:bodyPr>
          <a:lstStyle/>
          <a:p>
            <a:r>
              <a:rPr lang="fi-FI" sz="1050" b="0" i="0" dirty="0">
                <a:solidFill>
                  <a:schemeClr val="tx2"/>
                </a:solidFill>
                <a:latin typeface="+mn-lt"/>
              </a:rPr>
              <a:t>Service Provider </a:t>
            </a:r>
            <a:r>
              <a:rPr lang="fi-FI" sz="1050" b="0" i="0" dirty="0" err="1">
                <a:solidFill>
                  <a:schemeClr val="tx2"/>
                </a:solidFill>
                <a:latin typeface="+mn-lt"/>
              </a:rPr>
              <a:t>Logs</a:t>
            </a:r>
            <a:endParaRPr lang="fi-FI" sz="1050" b="0" i="0" dirty="0">
              <a:solidFill>
                <a:schemeClr val="tx2"/>
              </a:solidFill>
              <a:latin typeface="+mn-lt"/>
            </a:endParaRPr>
          </a:p>
        </p:txBody>
      </p:sp>
      <p:sp>
        <p:nvSpPr>
          <p:cNvPr id="34" name="TextBox 33">
            <a:extLst>
              <a:ext uri="{FF2B5EF4-FFF2-40B4-BE49-F238E27FC236}">
                <a16:creationId xmlns:a16="http://schemas.microsoft.com/office/drawing/2014/main" id="{57464C9B-178F-40BE-9F40-68DCD5A7A648}"/>
              </a:ext>
            </a:extLst>
          </p:cNvPr>
          <p:cNvSpPr txBox="1"/>
          <p:nvPr/>
        </p:nvSpPr>
        <p:spPr>
          <a:xfrm>
            <a:off x="2160902" y="2057314"/>
            <a:ext cx="1260000" cy="234286"/>
          </a:xfrm>
          <a:prstGeom prst="rect">
            <a:avLst/>
          </a:prstGeom>
          <a:solidFill>
            <a:schemeClr val="accent3"/>
          </a:solidFill>
          <a:ln>
            <a:solidFill>
              <a:schemeClr val="accent3"/>
            </a:solidFill>
          </a:ln>
        </p:spPr>
        <p:txBody>
          <a:bodyPr wrap="none" lIns="36000" tIns="36000" rIns="36000" bIns="36000" rtlCol="0">
            <a:spAutoFit/>
          </a:bodyPr>
          <a:lstStyle/>
          <a:p>
            <a:r>
              <a:rPr lang="fi-FI" sz="1050" b="0" i="0" dirty="0" err="1">
                <a:solidFill>
                  <a:schemeClr val="bg1"/>
                </a:solidFill>
                <a:latin typeface="+mn-lt"/>
              </a:rPr>
              <a:t>Wallet</a:t>
            </a:r>
            <a:r>
              <a:rPr lang="fi-FI" sz="1050" b="0" i="0" dirty="0">
                <a:solidFill>
                  <a:schemeClr val="bg1"/>
                </a:solidFill>
                <a:latin typeface="+mn-lt"/>
              </a:rPr>
              <a:t> of </a:t>
            </a:r>
            <a:r>
              <a:rPr lang="fi-FI" sz="1050" b="0" i="0" dirty="0" err="1">
                <a:solidFill>
                  <a:schemeClr val="bg1"/>
                </a:solidFill>
                <a:latin typeface="+mn-lt"/>
              </a:rPr>
              <a:t>identifiers</a:t>
            </a:r>
            <a:endParaRPr lang="fi-FI" sz="1050" b="0" i="0" dirty="0">
              <a:solidFill>
                <a:schemeClr val="bg1"/>
              </a:solidFill>
              <a:latin typeface="+mn-lt"/>
            </a:endParaRPr>
          </a:p>
        </p:txBody>
      </p:sp>
      <p:sp>
        <p:nvSpPr>
          <p:cNvPr id="35" name="TextBox 34">
            <a:extLst>
              <a:ext uri="{FF2B5EF4-FFF2-40B4-BE49-F238E27FC236}">
                <a16:creationId xmlns:a16="http://schemas.microsoft.com/office/drawing/2014/main" id="{A41B3BBC-5FE1-490C-8DB7-61E0C56AAC07}"/>
              </a:ext>
            </a:extLst>
          </p:cNvPr>
          <p:cNvSpPr txBox="1"/>
          <p:nvPr/>
        </p:nvSpPr>
        <p:spPr>
          <a:xfrm>
            <a:off x="2319335" y="4116030"/>
            <a:ext cx="943134" cy="234286"/>
          </a:xfrm>
          <a:prstGeom prst="rect">
            <a:avLst/>
          </a:prstGeom>
          <a:solidFill>
            <a:schemeClr val="accent3"/>
          </a:solidFill>
          <a:ln>
            <a:solidFill>
              <a:schemeClr val="accent3"/>
            </a:solidFill>
          </a:ln>
        </p:spPr>
        <p:txBody>
          <a:bodyPr wrap="none" lIns="36000" tIns="36000" rIns="36000" bIns="36000" rtlCol="0">
            <a:spAutoFit/>
          </a:bodyPr>
          <a:lstStyle>
            <a:defPPr>
              <a:defRPr lang="fi-FI"/>
            </a:defPPr>
            <a:lvl1pPr>
              <a:defRPr sz="1050" b="0" i="0">
                <a:solidFill>
                  <a:schemeClr val="bg1"/>
                </a:solidFill>
                <a:latin typeface="+mn-lt"/>
              </a:defRPr>
            </a:lvl1pPr>
          </a:lstStyle>
          <a:p>
            <a:r>
              <a:rPr lang="fi-FI" dirty="0" err="1"/>
              <a:t>End</a:t>
            </a:r>
            <a:r>
              <a:rPr lang="fi-FI" dirty="0"/>
              <a:t> User </a:t>
            </a:r>
            <a:r>
              <a:rPr lang="fi-FI" dirty="0" err="1"/>
              <a:t>Logs</a:t>
            </a:r>
            <a:endParaRPr lang="fi-FI" dirty="0"/>
          </a:p>
        </p:txBody>
      </p:sp>
    </p:spTree>
    <p:extLst>
      <p:ext uri="{BB962C8B-B14F-4D97-AF65-F5344CB8AC3E}">
        <p14:creationId xmlns:p14="http://schemas.microsoft.com/office/powerpoint/2010/main" val="3057272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bo6nP828T_uMdhbM9PqOy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cRXXz1grRaaduAXJrX6jN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cRXXz1grRaaduAXJrX6jN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L7MerXr7RfSpHSPSMGxA6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L7MerXr7RfSpHSPSMGxA6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L7MerXr7RfSpHSPSMGxA6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L7MerXr7RfSpHSPSMGxA6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01gUumSfTAuroKjpZkEc9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EMsrDXYqQdmz2h3WoSIf6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W3tYzLGQhilDUyeaPdi6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SUk_koAfRiChEdLujopf_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SUk_koAfRiChEdLujopf_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SUk_koAfRiChEdLujopf_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imQrUQIRTJqN19_HPnXdk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imQrUQIRTJqN19_HPnXdk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4Spb_GkuQJWpyBgi3vZ9k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NsIAvfEkSc652SLplGVNI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MYBvd5pdQdKed5Y.rE06J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gQS77EbcSfqcEVA_2cQEW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fkO9.4HTXC5GhPvQYupm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UqECSjAISSGVZd.Fmi6Ki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SUk_koAfRiChEdLujopf_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SUk_koAfRiChEdLujopf_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IDGa1uTNRMCKTWY2hkKPT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BoffIDJSQY2eQstV4gYdZ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ayoutpohjat">
  <a:themeElements>
    <a:clrScheme name="Custom 39">
      <a:dk1>
        <a:srgbClr val="000000"/>
      </a:dk1>
      <a:lt1>
        <a:srgbClr val="FFFFFF"/>
      </a:lt1>
      <a:dk2>
        <a:srgbClr val="D7D8D6"/>
      </a:dk2>
      <a:lt2>
        <a:srgbClr val="FFFFFF"/>
      </a:lt2>
      <a:accent1>
        <a:srgbClr val="4B8DCB"/>
      </a:accent1>
      <a:accent2>
        <a:srgbClr val="0DB14B"/>
      </a:accent2>
      <a:accent3>
        <a:srgbClr val="ED174F"/>
      </a:accent3>
      <a:accent4>
        <a:srgbClr val="FBD1DC"/>
      </a:accent4>
      <a:accent5>
        <a:srgbClr val="FDDD00"/>
      </a:accent5>
      <a:accent6>
        <a:srgbClr val="75CFEB"/>
      </a:accent6>
      <a:hlink>
        <a:srgbClr val="A6CE39"/>
      </a:hlink>
      <a:folHlink>
        <a:srgbClr val="FE8127"/>
      </a:folHlink>
    </a:clrScheme>
    <a:fontScheme name="Office 2">
      <a:majorFont>
        <a:latin typeface="Arial Black"/>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b="0" i="0">
            <a:latin typeface="+mn-lt"/>
          </a:defRPr>
        </a:defPPr>
      </a:lstStyle>
    </a:txDef>
  </a:objectDefaults>
  <a:extraClrSchemeLst/>
  <a:extLst>
    <a:ext uri="{05A4C25C-085E-4340-85A3-A5531E510DB2}">
      <thm15:themeFamily xmlns:thm15="http://schemas.microsoft.com/office/thememl/2012/main" name="laajakuvakalvopohja_16-9_EN.potx" id="{3BB03CFA-F812-4336-8784-2A4EFB057E00}" vid="{ABC521F4-BAEF-4F73-B167-87DA375EEB50}"/>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Esitelmä" ma:contentTypeID="0x01010009B064D253C0234B96565FEBDE0EB1AE02003455CEDBB60CBE4981E7CEACBB9A7504" ma:contentTypeVersion="12" ma:contentTypeDescription="" ma:contentTypeScope="" ma:versionID="7d9860e5a40d5c8a9acbf30fcfa49259">
  <xsd:schema xmlns:xsd="http://www.w3.org/2001/XMLSchema" xmlns:xs="http://www.w3.org/2001/XMLSchema" xmlns:p="http://schemas.microsoft.com/office/2006/metadata/properties" xmlns:ns3="59df146f-7ddd-4b8c-ad0a-b36f0bde1af8" xmlns:ns4="b3482ef4-95fb-428f-9b80-8291477d056d" xmlns:ns5="0a3d3510-5864-46d9-99f3-ff9cf64766bd" targetNamespace="http://schemas.microsoft.com/office/2006/metadata/properties" ma:root="true" ma:fieldsID="063c4be3a64a7b0d68eb7b70eeaea33a" ns3:_="" ns4:_="" ns5:_="">
    <xsd:import namespace="59df146f-7ddd-4b8c-ad0a-b36f0bde1af8"/>
    <xsd:import namespace="b3482ef4-95fb-428f-9b80-8291477d056d"/>
    <xsd:import namespace="0a3d3510-5864-46d9-99f3-ff9cf64766bd"/>
    <xsd:element name="properties">
      <xsd:complexType>
        <xsd:sequence>
          <xsd:element name="documentManagement">
            <xsd:complexType>
              <xsd:all>
                <xsd:element ref="ns3:Yksikkö" minOccurs="0"/>
                <xsd:element ref="ns3:Päivämäärä" minOccurs="0"/>
                <xsd:element ref="ns3:Turvaluokka" minOccurs="0"/>
                <xsd:element ref="ns3:Asiakirjan_x0020_kieli" minOccurs="0"/>
                <xsd:element ref="ns3:Asiakirjatyyppi" minOccurs="0"/>
                <xsd:element ref="ns3:Täydenne" minOccurs="0"/>
                <xsd:element ref="ns3:Hyväksyjä" minOccurs="0"/>
                <xsd:element ref="ns3:Hyväksymisaika" minOccurs="0"/>
                <xsd:element ref="ns3:Asiatunnus" minOccurs="0"/>
                <xsd:element ref="ns3:Arkistointitila" minOccurs="0"/>
                <xsd:element ref="ns3:Luonne" minOccurs="0"/>
                <xsd:element ref="ns3:Liite" minOccurs="0"/>
                <xsd:element ref="ns3:Numero" minOccurs="0"/>
                <xsd:element ref="ns3:Pääasiakirja" minOccurs="0"/>
                <xsd:element ref="ns3:Paperisen_x0020_asiakirjan_x0020_sijoituspaikka" minOccurs="0"/>
                <xsd:element ref="ns3:Muun_x0020_tallennemuodon_x0020_sijoituspaikka" minOccurs="0"/>
                <xsd:element ref="ns3:Voimassaolo_x0020_päättyy" minOccurs="0"/>
                <xsd:element ref="ns3:appendixhidden" minOccurs="0"/>
                <xsd:element ref="ns3:datehidden" minOccurs="0"/>
                <xsd:element ref="ns3:documenttypehidden" minOccurs="0"/>
                <xsd:element ref="ns3:naturehidden" minOccurs="0"/>
                <xsd:element ref="ns3:organizationhidden" minOccurs="0"/>
                <xsd:element ref="ns3:securityclasshidden" minOccurs="0"/>
                <xsd:element ref="ns4:Toimintalohko" minOccurs="0"/>
                <xsd:element ref="ns5:m1b612f04ed641ef84700b625686da1a" minOccurs="0"/>
                <xsd:element ref="ns5:TaxCatchAll" minOccurs="0"/>
                <xsd:element ref="ns5: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df146f-7ddd-4b8c-ad0a-b36f0bde1af8" elementFormDefault="qualified">
    <xsd:import namespace="http://schemas.microsoft.com/office/2006/documentManagement/types"/>
    <xsd:import namespace="http://schemas.microsoft.com/office/infopath/2007/PartnerControls"/>
    <xsd:element name="Yksikkö" ma:index="3" nillable="true" ma:displayName="Yksikkö" ma:default="Kitkaton ja kestävä elämä – Easy Living" ma:internalName="Yksikk_x00f6_">
      <xsd:simpleType>
        <xsd:restriction base="dms:Text">
          <xsd:maxLength value="255"/>
        </xsd:restriction>
      </xsd:simpleType>
    </xsd:element>
    <xsd:element name="Päivämäärä" ma:index="4" nillable="true" ma:displayName="Päivämäärä" ma:format="DateOnly" ma:internalName="P_x00e4_iv_x00e4_m_x00e4__x00e4_r_x00e4_">
      <xsd:simpleType>
        <xsd:restriction base="dms:DateTime"/>
      </xsd:simpleType>
    </xsd:element>
    <xsd:element name="Turvaluokka" ma:index="5" nillable="true" ma:displayName="Turvaluokka" ma:default="Sisäinen" ma:format="Dropdown" ma:internalName="Turvaluokka">
      <xsd:simpleType>
        <xsd:restriction base="dms:Choice">
          <xsd:enumeration value="Julkinen"/>
          <xsd:enumeration value="Sisäinen"/>
          <xsd:enumeration value="Luottamuksellinen"/>
          <xsd:enumeration value="Salainen"/>
        </xsd:restriction>
      </xsd:simpleType>
    </xsd:element>
    <xsd:element name="Asiakirjan_x0020_kieli" ma:index="6" nillable="true" ma:displayName="Asiakirjan kieli" ma:default="suomi" ma:format="Dropdown" ma:internalName="Asiakirjan_x0020_kieli">
      <xsd:simpleType>
        <xsd:restriction base="dms:Choice">
          <xsd:enumeration value="suomi"/>
          <xsd:enumeration value="englanti"/>
          <xsd:enumeration value="ruotsi"/>
          <xsd:enumeration value="venäjä"/>
          <xsd:enumeration value="muu"/>
        </xsd:restriction>
      </xsd:simpleType>
    </xsd:element>
    <xsd:element name="Asiakirjatyyppi" ma:index="7" nillable="true" ma:displayName="Asiakirjatyyppi" ma:format="Dropdown" ma:internalName="Asiakirjatyyppi">
      <xsd:simpleType>
        <xsd:union memberTypes="dms:Text">
          <xsd:simpleType>
            <xsd:restriction base="dms:Choice">
              <xsd:enumeration value="Esite"/>
              <xsd:enumeration value="Esitelmä"/>
              <xsd:enumeration value="Kiertosaate"/>
              <xsd:enumeration value="Kirje"/>
              <xsd:enumeration value="Liite"/>
              <xsd:enumeration value="Luettelo"/>
              <xsd:enumeration value="Muistio"/>
              <xsd:enumeration value="Ohje"/>
              <xsd:enumeration value="Pöytäkirja"/>
              <xsd:enumeration value="Raportti"/>
              <xsd:enumeration value="Sopimus"/>
              <xsd:enumeration value="Suunnitelma"/>
              <xsd:enumeration value="Tiedote"/>
              <xsd:enumeration value="Valtakirja"/>
            </xsd:restriction>
          </xsd:simpleType>
        </xsd:union>
      </xsd:simpleType>
    </xsd:element>
    <xsd:element name="Täydenne" ma:index="8" nillable="true" ma:displayName="Täydenne" ma:internalName="T_x00e4_ydenne">
      <xsd:simpleType>
        <xsd:restriction base="dms:Text">
          <xsd:maxLength value="255"/>
        </xsd:restriction>
      </xsd:simpleType>
    </xsd:element>
    <xsd:element name="Hyväksyjä" ma:index="9" nillable="true" ma:displayName="Hyväksyjä" ma:internalName="Hyv_x00e4_ksyj_x00e4_">
      <xsd:simpleType>
        <xsd:restriction base="dms:Text"/>
      </xsd:simpleType>
    </xsd:element>
    <xsd:element name="Hyväksymisaika" ma:index="10" nillable="true" ma:displayName="Hyväksymisaika" ma:format="DateOnly" ma:internalName="Hyv_x00e4_ksymisaika">
      <xsd:simpleType>
        <xsd:restriction base="dms:DateTime"/>
      </xsd:simpleType>
    </xsd:element>
    <xsd:element name="Asiatunnus" ma:index="11" nillable="true" ma:displayName="Asiatunnus" ma:internalName="Asiatunnus">
      <xsd:simpleType>
        <xsd:restriction base="dms:Text">
          <xsd:maxLength value="255"/>
        </xsd:restriction>
      </xsd:simpleType>
    </xsd:element>
    <xsd:element name="Arkistointitila" ma:index="12" nillable="true" ma:displayName="Arkistointitila" ma:format="Dropdown" ma:internalName="Arkistointitila">
      <xsd:simpleType>
        <xsd:restriction base="dms:Choice">
          <xsd:enumeration value="Luonnos"/>
          <xsd:enumeration value="Ei arkistoida"/>
          <xsd:enumeration value="Sisältöhaku"/>
          <xsd:enumeration value="Esittelyvalmis"/>
          <xsd:enumeration value="Arkistointivalmis"/>
        </xsd:restriction>
      </xsd:simpleType>
    </xsd:element>
    <xsd:element name="Luonne" ma:index="13" nillable="true" ma:displayName="Luonne" ma:default="Normaali" ma:format="Dropdown" ma:internalName="Luonne">
      <xsd:simpleType>
        <xsd:restriction base="dms:Choice">
          <xsd:enumeration value="Normaali"/>
          <xsd:enumeration value="Kiireellinen"/>
        </xsd:restriction>
      </xsd:simpleType>
    </xsd:element>
    <xsd:element name="Liite" ma:index="15" nillable="true" ma:displayName="Liite" ma:internalName="Liite">
      <xsd:simpleType>
        <xsd:restriction base="dms:Text">
          <xsd:maxLength value="255"/>
        </xsd:restriction>
      </xsd:simpleType>
    </xsd:element>
    <xsd:element name="Numero" ma:index="16" nillable="true" ma:displayName="Numero" ma:internalName="Numero">
      <xsd:simpleType>
        <xsd:restriction base="dms:Text">
          <xsd:maxLength value="255"/>
        </xsd:restriction>
      </xsd:simpleType>
    </xsd:element>
    <xsd:element name="Pääasiakirja" ma:index="17" nillable="true" ma:displayName="Pääasiakirja" ma:format="Hyperlink" ma:internalName="P_x00e4__x00e4_asiakirja">
      <xsd:complexType>
        <xsd:complexContent>
          <xsd:extension base="dms:URL">
            <xsd:sequence>
              <xsd:element name="Url" type="dms:ValidUrl" minOccurs="0" nillable="true"/>
              <xsd:element name="Description" type="xsd:string" nillable="true"/>
            </xsd:sequence>
          </xsd:extension>
        </xsd:complexContent>
      </xsd:complexType>
    </xsd:element>
    <xsd:element name="Paperisen_x0020_asiakirjan_x0020_sijoituspaikka" ma:index="18" nillable="true" ma:displayName="Paperisen asiakirjan sijoituspaikka" ma:format="Dropdown" ma:internalName="Paperisen_x0020_asiakirjan_x0020_sijoituspaikka">
      <xsd:simpleType>
        <xsd:union memberTypes="dms:Text">
          <xsd:simpleType>
            <xsd:restriction base="dms:Choice">
              <xsd:enumeration value="Toimitettu arkistonhoitajalle"/>
            </xsd:restriction>
          </xsd:simpleType>
        </xsd:union>
      </xsd:simpleType>
    </xsd:element>
    <xsd:element name="Muun_x0020_tallennemuodon_x0020_sijoituspaikka" ma:index="19" nillable="true" ma:displayName="Muun tallennemuodon sijoituspaikka" ma:format="Dropdown" ma:internalName="Muun_x0020_tallennemuodon_x0020_sijoituspaikka">
      <xsd:simpleType>
        <xsd:union memberTypes="dms:Text">
          <xsd:simpleType>
            <xsd:restriction base="dms:Choice">
              <xsd:enumeration value="Toimitettu arkistonhoitajalle"/>
            </xsd:restriction>
          </xsd:simpleType>
        </xsd:union>
      </xsd:simpleType>
    </xsd:element>
    <xsd:element name="Voimassaolo_x0020_päättyy" ma:index="20" nillable="true" ma:displayName="Voimassaolo päättyy" ma:format="DateTime" ma:internalName="Voimassaolo_x0020_p_x00e4__x00e4_ttyy">
      <xsd:simpleType>
        <xsd:restriction base="dms:DateTime"/>
      </xsd:simpleType>
    </xsd:element>
    <xsd:element name="appendixhidden" ma:index="21" nillable="true" ma:displayName="appendixhidden" ma:hidden="true" ma:internalName="appendixhidden" ma:readOnly="false">
      <xsd:simpleType>
        <xsd:restriction base="dms:Text"/>
      </xsd:simpleType>
    </xsd:element>
    <xsd:element name="datehidden" ma:index="22" nillable="true" ma:displayName="datehidden" ma:default="[today]" ma:format="DateOnly" ma:hidden="true" ma:internalName="datehidden" ma:readOnly="false">
      <xsd:simpleType>
        <xsd:restriction base="dms:DateTime"/>
      </xsd:simpleType>
    </xsd:element>
    <xsd:element name="documenttypehidden" ma:index="23" nillable="true" ma:displayName="documenttypehidden" ma:hidden="true" ma:internalName="documenttypehidden" ma:readOnly="false">
      <xsd:simpleType>
        <xsd:restriction base="dms:Text"/>
      </xsd:simpleType>
    </xsd:element>
    <xsd:element name="naturehidden" ma:index="24" nillable="true" ma:displayName="naturehidden" ma:hidden="true" ma:internalName="naturehidden" ma:readOnly="false">
      <xsd:simpleType>
        <xsd:restriction base="dms:Text"/>
      </xsd:simpleType>
    </xsd:element>
    <xsd:element name="organizationhidden" ma:index="25" nillable="true" ma:displayName="organizationhidden" ma:hidden="true" ma:internalName="organizationhidden" ma:readOnly="false">
      <xsd:simpleType>
        <xsd:restriction base="dms:Text"/>
      </xsd:simpleType>
    </xsd:element>
    <xsd:element name="securityclasshidden" ma:index="26" nillable="true" ma:displayName="securityclasshidden" ma:hidden="true" ma:internalName="securityclasshidde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482ef4-95fb-428f-9b80-8291477d056d" elementFormDefault="qualified">
    <xsd:import namespace="http://schemas.microsoft.com/office/2006/documentManagement/types"/>
    <xsd:import namespace="http://schemas.microsoft.com/office/infopath/2007/PartnerControls"/>
    <xsd:element name="Toimintalohko" ma:index="27" nillable="true" ma:displayName="Kustannuspaikka" ma:default="316" ma:internalName="Toimintalohko">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3d3510-5864-46d9-99f3-ff9cf64766bd" elementFormDefault="qualified">
    <xsd:import namespace="http://schemas.microsoft.com/office/2006/documentManagement/types"/>
    <xsd:import namespace="http://schemas.microsoft.com/office/infopath/2007/PartnerControls"/>
    <xsd:element name="m1b612f04ed641ef84700b625686da1a" ma:index="35" nillable="true" ma:taxonomy="true" ma:internalName="m1b612f04ed641ef84700b625686da1a" ma:taxonomyFieldName="Arkistointiluokka" ma:displayName="Arkistointiluokka" ma:default="" ma:fieldId="{61b612f0-4ed6-41ef-8470-0b625686da1a}" ma:sspId="0b244f7c-65aa-48fb-9d13-422c763cce83" ma:termSetId="50ef439d-b31d-4a75-805b-f4756a71237a" ma:anchorId="00000000-0000-0000-0000-000000000000" ma:open="false" ma:isKeyword="false">
      <xsd:complexType>
        <xsd:sequence>
          <xsd:element ref="pc:Terms" minOccurs="0" maxOccurs="1"/>
        </xsd:sequence>
      </xsd:complexType>
    </xsd:element>
    <xsd:element name="TaxCatchAll" ma:index="36" nillable="true" ma:displayName="Taxonomy Catch All Column" ma:hidden="true" ma:list="{c2511e4c-7bc0-452e-94bf-68b6cc8ce34e}" ma:internalName="TaxCatchAll" ma:showField="CatchAllData" ma:web="15b11dfb-c39e-4536-ab9e-b2edfcefd98c">
      <xsd:complexType>
        <xsd:complexContent>
          <xsd:extension base="dms:MultiChoiceLookup">
            <xsd:sequence>
              <xsd:element name="Value" type="dms:Lookup" maxOccurs="unbounded" minOccurs="0" nillable="true"/>
            </xsd:sequence>
          </xsd:extension>
        </xsd:complexContent>
      </xsd:complexType>
    </xsd:element>
    <xsd:element name="TaxCatchAllLabel" ma:index="37" nillable="true" ma:displayName="Taxonomy Catch All Column1" ma:hidden="true" ma:list="{c2511e4c-7bc0-452e-94bf-68b6cc8ce34e}" ma:internalName="TaxCatchAllLabel" ma:readOnly="true" ma:showField="CatchAllDataLabel" ma:web="15b11dfb-c39e-4536-ab9e-b2edfcefd9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Tekijä"/>
        <xsd:element ref="dcterms:created" minOccurs="0" maxOccurs="1"/>
        <xsd:element ref="dc:identifier" minOccurs="0" maxOccurs="1"/>
        <xsd:element name="contentType" minOccurs="0" maxOccurs="1" type="xsd:string" ma:index="29" ma:displayName="Sisältölaji"/>
        <xsd:element ref="dc:title" minOccurs="0" maxOccurs="1" ma:index="1" ma:displayName="Otsikko"/>
        <xsd:element ref="dc:subject" minOccurs="0" maxOccurs="1" ma:index="14" ma:displayName="Aihe"/>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ite xmlns="59df146f-7ddd-4b8c-ad0a-b36f0bde1af8" xsi:nil="true"/>
    <Voimassaolo_x0020_päättyy xmlns="59df146f-7ddd-4b8c-ad0a-b36f0bde1af8" xsi:nil="true"/>
    <datehidden xmlns="59df146f-7ddd-4b8c-ad0a-b36f0bde1af8">2017-02-03T12:02:29+00:00</datehidden>
    <Turvaluokka xmlns="59df146f-7ddd-4b8c-ad0a-b36f0bde1af8">Sisäinen</Turvaluokka>
    <Hyväksymisaika xmlns="59df146f-7ddd-4b8c-ad0a-b36f0bde1af8" xsi:nil="true"/>
    <Toimintalohko xmlns="b3482ef4-95fb-428f-9b80-8291477d056d" xsi:nil="true"/>
    <Arkistointitila xmlns="59df146f-7ddd-4b8c-ad0a-b36f0bde1af8" xsi:nil="true"/>
    <Luonne xmlns="59df146f-7ddd-4b8c-ad0a-b36f0bde1af8">Normaali</Luonne>
    <documenttypehidden xmlns="59df146f-7ddd-4b8c-ad0a-b36f0bde1af8" xsi:nil="true"/>
    <Muun_x0020_tallennemuodon_x0020_sijoituspaikka xmlns="59df146f-7ddd-4b8c-ad0a-b36f0bde1af8" xsi:nil="true"/>
    <securityclasshidden xmlns="59df146f-7ddd-4b8c-ad0a-b36f0bde1af8" xsi:nil="true"/>
    <appendixhidden xmlns="59df146f-7ddd-4b8c-ad0a-b36f0bde1af8" xsi:nil="true"/>
    <Yksikkö xmlns="59df146f-7ddd-4b8c-ad0a-b36f0bde1af8" xsi:nil="true"/>
    <Asiakirjan_x0020_kieli xmlns="59df146f-7ddd-4b8c-ad0a-b36f0bde1af8">suomi</Asiakirjan_x0020_kieli>
    <Paperisen_x0020_asiakirjan_x0020_sijoituspaikka xmlns="59df146f-7ddd-4b8c-ad0a-b36f0bde1af8" xsi:nil="true"/>
    <Täydenne xmlns="59df146f-7ddd-4b8c-ad0a-b36f0bde1af8" xsi:nil="true"/>
    <Numero xmlns="59df146f-7ddd-4b8c-ad0a-b36f0bde1af8" xsi:nil="true"/>
    <Pääasiakirja xmlns="59df146f-7ddd-4b8c-ad0a-b36f0bde1af8">
      <Url xsi:nil="true"/>
      <Description xsi:nil="true"/>
    </Pääasiakirja>
    <naturehidden xmlns="59df146f-7ddd-4b8c-ad0a-b36f0bde1af8" xsi:nil="true"/>
    <Asiakirjatyyppi xmlns="59df146f-7ddd-4b8c-ad0a-b36f0bde1af8" xsi:nil="true"/>
    <Hyväksyjä xmlns="59df146f-7ddd-4b8c-ad0a-b36f0bde1af8" xsi:nil="true"/>
    <Päivämäärä xmlns="59df146f-7ddd-4b8c-ad0a-b36f0bde1af8" xsi:nil="true"/>
    <Asiatunnus xmlns="59df146f-7ddd-4b8c-ad0a-b36f0bde1af8" xsi:nil="true"/>
    <organizationhidden xmlns="59df146f-7ddd-4b8c-ad0a-b36f0bde1af8" xsi:nil="true"/>
    <m1b612f04ed641ef84700b625686da1a xmlns="0a3d3510-5864-46d9-99f3-ff9cf64766bd">
      <Terms xmlns="http://schemas.microsoft.com/office/infopath/2007/PartnerControls"/>
    </m1b612f04ed641ef84700b625686da1a>
    <TaxCatchAll xmlns="0a3d3510-5864-46d9-99f3-ff9cf64766bd"/>
  </documentManagement>
</p:properties>
</file>

<file path=customXml/itemProps1.xml><?xml version="1.0" encoding="utf-8"?>
<ds:datastoreItem xmlns:ds="http://schemas.openxmlformats.org/officeDocument/2006/customXml" ds:itemID="{C15285E8-8F3F-40D7-9658-FF99DF66E0CD}">
  <ds:schemaRefs>
    <ds:schemaRef ds:uri="http://schemas.microsoft.com/office/2006/metadata/contentType"/>
    <ds:schemaRef ds:uri="http://schemas.microsoft.com/office/2006/metadata/properties/metaAttributes"/>
    <ds:schemaRef ds:uri="http://www.w3.org/2000/xmlns/"/>
    <ds:schemaRef ds:uri="http://www.w3.org/2001/XMLSchema"/>
    <ds:schemaRef ds:uri="59df146f-7ddd-4b8c-ad0a-b36f0bde1af8"/>
    <ds:schemaRef ds:uri="b3482ef4-95fb-428f-9b80-8291477d056d"/>
    <ds:schemaRef ds:uri="0a3d3510-5864-46d9-99f3-ff9cf64766bd"/>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BD0452-85F4-41C0-8EE8-6C7E985B5ABC}">
  <ds:schemaRefs>
    <ds:schemaRef ds:uri="http://schemas.microsoft.com/office/2006/metadata/properties"/>
    <ds:schemaRef ds:uri="http://www.w3.org/2000/xmlns/"/>
    <ds:schemaRef ds:uri="59df146f-7ddd-4b8c-ad0a-b36f0bde1af8"/>
    <ds:schemaRef ds:uri="http://www.w3.org/2001/XMLSchema-instance"/>
    <ds:schemaRef ds:uri="b3482ef4-95fb-428f-9b80-8291477d056d"/>
    <ds:schemaRef ds:uri="0a3d3510-5864-46d9-99f3-ff9cf64766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laajakuvakalvopohja_16-9_EN</Template>
  <TotalTime>0</TotalTime>
  <Words>2165</Words>
  <Application>Microsoft Office PowerPoint</Application>
  <PresentationFormat>Näytössä katseltava esitys (16:9)</PresentationFormat>
  <Paragraphs>470</Paragraphs>
  <Slides>38</Slides>
  <Notes>5</Notes>
  <HiddenSlides>5</HiddenSlides>
  <MMClips>0</MMClips>
  <ScaleCrop>false</ScaleCrop>
  <HeadingPairs>
    <vt:vector size="4" baseType="variant">
      <vt:variant>
        <vt:lpstr>Teema</vt:lpstr>
      </vt:variant>
      <vt:variant>
        <vt:i4>1</vt:i4>
      </vt:variant>
      <vt:variant>
        <vt:lpstr>Dian otsikot</vt:lpstr>
      </vt:variant>
      <vt:variant>
        <vt:i4>38</vt:i4>
      </vt:variant>
    </vt:vector>
  </HeadingPairs>
  <TitlesOfParts>
    <vt:vector size="39" baseType="lpstr">
      <vt:lpstr>Layoutpohjat</vt:lpstr>
      <vt:lpstr>ANAWFOS: IHAN – OMG WTF? NAA! </vt:lpstr>
      <vt:lpstr>PowerPoint-esitys</vt:lpstr>
      <vt:lpstr>The momentum is right now…</vt:lpstr>
      <vt:lpstr>IHAN® in nutshell</vt:lpstr>
      <vt:lpstr>PowerPoint-esitys</vt:lpstr>
      <vt:lpstr>IHAN® Services components</vt:lpstr>
      <vt:lpstr>Embedded IHAN® Services</vt:lpstr>
      <vt:lpstr>Pilot Project 1 creates initial  components and services</vt:lpstr>
      <vt:lpstr>Pilot Project 2 creates alternative and  adds components. More IHAN® services added</vt:lpstr>
      <vt:lpstr>Pilot Project 3 adds more components.  More services to IHAN® layer</vt:lpstr>
      <vt:lpstr>Pilot Project n creates alternative and  adds its own. IHAN® Service layer complete</vt:lpstr>
      <vt:lpstr>For IHAN® pilot projects we are seeking EITHER ALREADY ongoing projects or projects that are  ready for a quick launch.</vt:lpstr>
      <vt:lpstr>Workshop groups</vt:lpstr>
      <vt:lpstr>EIDAS</vt:lpstr>
      <vt:lpstr>eIDAS and IHAN</vt:lpstr>
      <vt:lpstr>Questions for this session</vt:lpstr>
      <vt:lpstr>IHAN Number</vt:lpstr>
      <vt:lpstr>IHAN® number</vt:lpstr>
      <vt:lpstr>IHAN® number – why?</vt:lpstr>
      <vt:lpstr>IHAN® number – questions?</vt:lpstr>
      <vt:lpstr>PowerPoint-esitys</vt:lpstr>
      <vt:lpstr>PowerPoint-esitys</vt:lpstr>
      <vt:lpstr>PowerPoint-esitys</vt:lpstr>
      <vt:lpstr>PowerPoint-esitys</vt:lpstr>
      <vt:lpstr>Identity Wallet</vt:lpstr>
      <vt:lpstr>Your data is your identity</vt:lpstr>
      <vt:lpstr>Your identity is your data</vt:lpstr>
      <vt:lpstr>You have countless online identities   …in multiple roles</vt:lpstr>
      <vt:lpstr>All of these identities need to be connected to you</vt:lpstr>
      <vt:lpstr>Identity Wallet  is the Answer </vt:lpstr>
      <vt:lpstr>Wallet of identifiers </vt:lpstr>
      <vt:lpstr>PowerPoint-esitys</vt:lpstr>
      <vt:lpstr>PowerPoint-esitys</vt:lpstr>
      <vt:lpstr>PowerPoint-esitys</vt:lpstr>
      <vt:lpstr>Identity Wallet– questions?</vt:lpstr>
      <vt:lpstr>Wrap-up</vt:lpstr>
      <vt:lpstr>Next steps and best way to get involved</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ANAWFOS: IHAN – OMG WTF? NAA! </dc:title>
  <dc:subject/>
  <dc:creator/>
  <cp:lastModifiedBy/>
  <cp:revision>4</cp:revision>
  <dcterms:created xsi:type="dcterms:W3CDTF">2018-08-13T06:37:45Z</dcterms:created>
  <dcterms:modified xsi:type="dcterms:W3CDTF">2018-08-29T05:54:03Z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0x01010009B064D253C0234B96565FEBDE0EB1AE02003455CEDBB60CBE4981E7CEACBB9A7504</vt:lpwstr>
  </property>
  <property fmtid="{D5CDD505-2E9C-101B-9397-08002B2CF9AE}" pid="3" name="Arkistointiluokka">
    <vt:lpwstr/>
  </property>
  <property fmtid="{D5CDD505-2E9C-101B-9397-08002B2CF9AE}" pid="4" name="SharedWithUsers">
    <vt:lpwstr>48;#Luoma-Kyyny Juhani;#141;#Larsio Antti</vt:lpwstr>
  </property>
</Properties>
</file>