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70" r:id="rId3"/>
    <p:sldId id="276" r:id="rId4"/>
    <p:sldId id="289" r:id="rId5"/>
    <p:sldId id="283" r:id="rId6"/>
    <p:sldId id="282" r:id="rId7"/>
    <p:sldId id="284" r:id="rId8"/>
    <p:sldId id="285" r:id="rId9"/>
    <p:sldId id="295" r:id="rId10"/>
    <p:sldId id="297" r:id="rId11"/>
    <p:sldId id="261" r:id="rId12"/>
    <p:sldId id="290" r:id="rId13"/>
    <p:sldId id="286" r:id="rId14"/>
    <p:sldId id="279" r:id="rId15"/>
    <p:sldId id="280" r:id="rId16"/>
    <p:sldId id="277" r:id="rId17"/>
    <p:sldId id="291" r:id="rId18"/>
    <p:sldId id="293" r:id="rId19"/>
    <p:sldId id="275" r:id="rId20"/>
    <p:sldId id="281" r:id="rId21"/>
    <p:sldId id="294" r:id="rId22"/>
    <p:sldId id="292" r:id="rId23"/>
    <p:sldId id="268" r:id="rId24"/>
    <p:sldId id="258" r:id="rId25"/>
    <p:sldId id="272" r:id="rId26"/>
    <p:sldId id="269" r:id="rId27"/>
    <p:sldId id="259" r:id="rId28"/>
    <p:sldId id="265" r:id="rId29"/>
    <p:sldId id="266" r:id="rId30"/>
    <p:sldId id="296" r:id="rId31"/>
    <p:sldId id="26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06" autoAdjust="0"/>
    <p:restoredTop sz="94660"/>
  </p:normalViewPr>
  <p:slideViewPr>
    <p:cSldViewPr snapToGrid="0">
      <p:cViewPr varScale="1">
        <p:scale>
          <a:sx n="75" d="100"/>
          <a:sy n="75" d="100"/>
        </p:scale>
        <p:origin x="67" y="36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621D1A-AF9F-4E49-97B3-F935B3381EA8}" type="doc">
      <dgm:prSet loTypeId="urn:microsoft.com/office/officeart/2005/8/layout/radial6" loCatId="relationship" qsTypeId="urn:microsoft.com/office/officeart/2005/8/quickstyle/simple1" qsCatId="simple" csTypeId="urn:microsoft.com/office/officeart/2005/8/colors/colorful5" csCatId="colorful" phldr="1"/>
      <dgm:spPr/>
      <dgm:t>
        <a:bodyPr/>
        <a:lstStyle/>
        <a:p>
          <a:endParaRPr lang="en-US"/>
        </a:p>
      </dgm:t>
    </dgm:pt>
    <dgm:pt modelId="{D18AD6D0-107E-4657-92E2-80E09DFCDD11}">
      <dgm:prSet phldrT="[Text]"/>
      <dgm:spPr>
        <a:solidFill>
          <a:srgbClr val="00B0F0"/>
        </a:solidFill>
      </dgm:spPr>
      <dgm:t>
        <a:bodyPr/>
        <a:lstStyle/>
        <a:p>
          <a:r>
            <a:rPr lang="nl-NL" smtClean="0"/>
            <a:t>mydata</a:t>
          </a:r>
          <a:endParaRPr lang="en-US"/>
        </a:p>
      </dgm:t>
    </dgm:pt>
    <dgm:pt modelId="{BFDE8711-59FC-47BA-8BC3-85C086FD3592}" type="parTrans" cxnId="{4A9E458B-B31F-4E34-9869-38849DDE97B4}">
      <dgm:prSet/>
      <dgm:spPr/>
      <dgm:t>
        <a:bodyPr/>
        <a:lstStyle/>
        <a:p>
          <a:endParaRPr lang="en-US"/>
        </a:p>
      </dgm:t>
    </dgm:pt>
    <dgm:pt modelId="{D4AF12DE-236C-4B7E-A381-4F70A0D05185}" type="sibTrans" cxnId="{4A9E458B-B31F-4E34-9869-38849DDE97B4}">
      <dgm:prSet/>
      <dgm:spPr/>
      <dgm:t>
        <a:bodyPr/>
        <a:lstStyle/>
        <a:p>
          <a:endParaRPr lang="en-US"/>
        </a:p>
      </dgm:t>
    </dgm:pt>
    <dgm:pt modelId="{5D453347-6F5A-4428-A075-83EECD00D585}">
      <dgm:prSet phldrT="[Text]"/>
      <dgm:spPr/>
      <dgm:t>
        <a:bodyPr/>
        <a:lstStyle/>
        <a:p>
          <a:r>
            <a:rPr lang="nl-NL" smtClean="0"/>
            <a:t>tech</a:t>
          </a:r>
          <a:endParaRPr lang="en-US"/>
        </a:p>
      </dgm:t>
    </dgm:pt>
    <dgm:pt modelId="{E8851711-02F8-4CEF-ABD6-3CE8571C4B79}" type="parTrans" cxnId="{EE52A1CC-2104-475C-B0F3-FF503CA8B4D7}">
      <dgm:prSet/>
      <dgm:spPr/>
      <dgm:t>
        <a:bodyPr/>
        <a:lstStyle/>
        <a:p>
          <a:endParaRPr lang="en-US"/>
        </a:p>
      </dgm:t>
    </dgm:pt>
    <dgm:pt modelId="{D9501A27-7ED1-4CC8-B828-AD35FEF276BA}" type="sibTrans" cxnId="{EE52A1CC-2104-475C-B0F3-FF503CA8B4D7}">
      <dgm:prSet/>
      <dgm:spPr/>
      <dgm:t>
        <a:bodyPr/>
        <a:lstStyle/>
        <a:p>
          <a:endParaRPr lang="en-US"/>
        </a:p>
      </dgm:t>
    </dgm:pt>
    <dgm:pt modelId="{6B1CB011-10BF-4119-8B70-8E6F925ABD96}">
      <dgm:prSet phldrT="[Text]"/>
      <dgm:spPr/>
      <dgm:t>
        <a:bodyPr/>
        <a:lstStyle/>
        <a:p>
          <a:r>
            <a:rPr lang="nl-NL" smtClean="0"/>
            <a:t>legal</a:t>
          </a:r>
          <a:endParaRPr lang="en-US"/>
        </a:p>
      </dgm:t>
    </dgm:pt>
    <dgm:pt modelId="{094283DE-2C73-405D-A6A0-C4DCBCD05732}" type="parTrans" cxnId="{AA6774CA-C799-41FE-AB6F-0801F02DE896}">
      <dgm:prSet/>
      <dgm:spPr/>
      <dgm:t>
        <a:bodyPr/>
        <a:lstStyle/>
        <a:p>
          <a:endParaRPr lang="en-US"/>
        </a:p>
      </dgm:t>
    </dgm:pt>
    <dgm:pt modelId="{3185FF3E-1862-4316-A15D-F4A70534788D}" type="sibTrans" cxnId="{AA6774CA-C799-41FE-AB6F-0801F02DE896}">
      <dgm:prSet/>
      <dgm:spPr/>
      <dgm:t>
        <a:bodyPr/>
        <a:lstStyle/>
        <a:p>
          <a:endParaRPr lang="en-US"/>
        </a:p>
      </dgm:t>
    </dgm:pt>
    <dgm:pt modelId="{619E5A89-24B6-4167-BDD0-F75FFD055A4E}">
      <dgm:prSet phldrT="[Text]"/>
      <dgm:spPr/>
      <dgm:t>
        <a:bodyPr/>
        <a:lstStyle/>
        <a:p>
          <a:r>
            <a:rPr lang="nl-NL" smtClean="0"/>
            <a:t>social</a:t>
          </a:r>
          <a:endParaRPr lang="en-US"/>
        </a:p>
      </dgm:t>
    </dgm:pt>
    <dgm:pt modelId="{6BA433FB-EE7F-498C-83FB-DCDEE77C7334}" type="parTrans" cxnId="{C690C0E7-1675-4898-BC43-235D36E19B4D}">
      <dgm:prSet/>
      <dgm:spPr/>
      <dgm:t>
        <a:bodyPr/>
        <a:lstStyle/>
        <a:p>
          <a:endParaRPr lang="en-US"/>
        </a:p>
      </dgm:t>
    </dgm:pt>
    <dgm:pt modelId="{850AD2ED-8A2C-4C22-8BF3-B2C1FC03ABA6}" type="sibTrans" cxnId="{C690C0E7-1675-4898-BC43-235D36E19B4D}">
      <dgm:prSet/>
      <dgm:spPr/>
      <dgm:t>
        <a:bodyPr/>
        <a:lstStyle/>
        <a:p>
          <a:endParaRPr lang="en-US"/>
        </a:p>
      </dgm:t>
    </dgm:pt>
    <dgm:pt modelId="{46D3B828-FBFD-4A4F-8589-40C2E5C2D540}">
      <dgm:prSet phldrT="[Text]"/>
      <dgm:spPr/>
      <dgm:t>
        <a:bodyPr/>
        <a:lstStyle/>
        <a:p>
          <a:r>
            <a:rPr lang="nl-NL" smtClean="0"/>
            <a:t>business</a:t>
          </a:r>
          <a:endParaRPr lang="en-US"/>
        </a:p>
      </dgm:t>
    </dgm:pt>
    <dgm:pt modelId="{93B98DD6-FED6-409D-A901-CC602A12323C}" type="parTrans" cxnId="{07D26A30-C46A-4073-8455-6CE09B140107}">
      <dgm:prSet/>
      <dgm:spPr/>
      <dgm:t>
        <a:bodyPr/>
        <a:lstStyle/>
        <a:p>
          <a:endParaRPr lang="en-US"/>
        </a:p>
      </dgm:t>
    </dgm:pt>
    <dgm:pt modelId="{EBF6EA49-FC74-4216-8141-7BA2173E2044}" type="sibTrans" cxnId="{07D26A30-C46A-4073-8455-6CE09B140107}">
      <dgm:prSet/>
      <dgm:spPr/>
      <dgm:t>
        <a:bodyPr/>
        <a:lstStyle/>
        <a:p>
          <a:endParaRPr lang="en-US"/>
        </a:p>
      </dgm:t>
    </dgm:pt>
    <dgm:pt modelId="{51A1F7D8-0689-4131-87BB-512E62B8349F}" type="pres">
      <dgm:prSet presAssocID="{02621D1A-AF9F-4E49-97B3-F935B3381EA8}" presName="Name0" presStyleCnt="0">
        <dgm:presLayoutVars>
          <dgm:chMax val="1"/>
          <dgm:dir/>
          <dgm:animLvl val="ctr"/>
          <dgm:resizeHandles val="exact"/>
        </dgm:presLayoutVars>
      </dgm:prSet>
      <dgm:spPr/>
    </dgm:pt>
    <dgm:pt modelId="{8ADB5368-C0F7-40C6-8189-89EAC95DC20E}" type="pres">
      <dgm:prSet presAssocID="{D18AD6D0-107E-4657-92E2-80E09DFCDD11}" presName="centerShape" presStyleLbl="node0" presStyleIdx="0" presStyleCnt="1"/>
      <dgm:spPr/>
    </dgm:pt>
    <dgm:pt modelId="{B1A97335-7B09-41BB-80A9-75B0D8C37B74}" type="pres">
      <dgm:prSet presAssocID="{5D453347-6F5A-4428-A075-83EECD00D585}" presName="node" presStyleLbl="node1" presStyleIdx="0" presStyleCnt="4">
        <dgm:presLayoutVars>
          <dgm:bulletEnabled val="1"/>
        </dgm:presLayoutVars>
      </dgm:prSet>
      <dgm:spPr/>
    </dgm:pt>
    <dgm:pt modelId="{43A54301-2E1A-4E83-8C14-85C56CA0B67B}" type="pres">
      <dgm:prSet presAssocID="{5D453347-6F5A-4428-A075-83EECD00D585}" presName="dummy" presStyleCnt="0"/>
      <dgm:spPr/>
    </dgm:pt>
    <dgm:pt modelId="{8FB5A945-BADA-405A-9941-3C4D20B1A19A}" type="pres">
      <dgm:prSet presAssocID="{D9501A27-7ED1-4CC8-B828-AD35FEF276BA}" presName="sibTrans" presStyleLbl="sibTrans2D1" presStyleIdx="0" presStyleCnt="4"/>
      <dgm:spPr/>
    </dgm:pt>
    <dgm:pt modelId="{112BF459-69C0-4B45-A116-8F09EB45EE66}" type="pres">
      <dgm:prSet presAssocID="{6B1CB011-10BF-4119-8B70-8E6F925ABD96}" presName="node" presStyleLbl="node1" presStyleIdx="1" presStyleCnt="4">
        <dgm:presLayoutVars>
          <dgm:bulletEnabled val="1"/>
        </dgm:presLayoutVars>
      </dgm:prSet>
      <dgm:spPr/>
    </dgm:pt>
    <dgm:pt modelId="{27257DA0-B1AB-4D79-99AF-206F0D657849}" type="pres">
      <dgm:prSet presAssocID="{6B1CB011-10BF-4119-8B70-8E6F925ABD96}" presName="dummy" presStyleCnt="0"/>
      <dgm:spPr/>
    </dgm:pt>
    <dgm:pt modelId="{E6A5C732-895F-43D2-AAE5-690D859404A9}" type="pres">
      <dgm:prSet presAssocID="{3185FF3E-1862-4316-A15D-F4A70534788D}" presName="sibTrans" presStyleLbl="sibTrans2D1" presStyleIdx="1" presStyleCnt="4"/>
      <dgm:spPr/>
    </dgm:pt>
    <dgm:pt modelId="{72C71656-1FE2-408E-A0B7-1631A4709B8E}" type="pres">
      <dgm:prSet presAssocID="{619E5A89-24B6-4167-BDD0-F75FFD055A4E}" presName="node" presStyleLbl="node1" presStyleIdx="2" presStyleCnt="4">
        <dgm:presLayoutVars>
          <dgm:bulletEnabled val="1"/>
        </dgm:presLayoutVars>
      </dgm:prSet>
      <dgm:spPr/>
    </dgm:pt>
    <dgm:pt modelId="{2E034AAA-6180-442E-B66D-1037B4F17BC7}" type="pres">
      <dgm:prSet presAssocID="{619E5A89-24B6-4167-BDD0-F75FFD055A4E}" presName="dummy" presStyleCnt="0"/>
      <dgm:spPr/>
    </dgm:pt>
    <dgm:pt modelId="{89451A03-6AA8-4D27-8191-75B80297DD49}" type="pres">
      <dgm:prSet presAssocID="{850AD2ED-8A2C-4C22-8BF3-B2C1FC03ABA6}" presName="sibTrans" presStyleLbl="sibTrans2D1" presStyleIdx="2" presStyleCnt="4"/>
      <dgm:spPr/>
    </dgm:pt>
    <dgm:pt modelId="{6BB672CF-31D4-4FDE-B0C9-1C3A359A70AC}" type="pres">
      <dgm:prSet presAssocID="{46D3B828-FBFD-4A4F-8589-40C2E5C2D540}" presName="node" presStyleLbl="node1" presStyleIdx="3" presStyleCnt="4">
        <dgm:presLayoutVars>
          <dgm:bulletEnabled val="1"/>
        </dgm:presLayoutVars>
      </dgm:prSet>
      <dgm:spPr/>
    </dgm:pt>
    <dgm:pt modelId="{88D75E7D-1A16-4386-AC50-CBC2C9E73912}" type="pres">
      <dgm:prSet presAssocID="{46D3B828-FBFD-4A4F-8589-40C2E5C2D540}" presName="dummy" presStyleCnt="0"/>
      <dgm:spPr/>
    </dgm:pt>
    <dgm:pt modelId="{06F3153D-D763-431C-91C8-AD64D28F3EC0}" type="pres">
      <dgm:prSet presAssocID="{EBF6EA49-FC74-4216-8141-7BA2173E2044}" presName="sibTrans" presStyleLbl="sibTrans2D1" presStyleIdx="3" presStyleCnt="4"/>
      <dgm:spPr/>
    </dgm:pt>
  </dgm:ptLst>
  <dgm:cxnLst>
    <dgm:cxn modelId="{C690C0E7-1675-4898-BC43-235D36E19B4D}" srcId="{D18AD6D0-107E-4657-92E2-80E09DFCDD11}" destId="{619E5A89-24B6-4167-BDD0-F75FFD055A4E}" srcOrd="2" destOrd="0" parTransId="{6BA433FB-EE7F-498C-83FB-DCDEE77C7334}" sibTransId="{850AD2ED-8A2C-4C22-8BF3-B2C1FC03ABA6}"/>
    <dgm:cxn modelId="{2938CACF-5C28-4F57-AFA4-357EF641D6E4}" type="presOf" srcId="{6B1CB011-10BF-4119-8B70-8E6F925ABD96}" destId="{112BF459-69C0-4B45-A116-8F09EB45EE66}" srcOrd="0" destOrd="0" presId="urn:microsoft.com/office/officeart/2005/8/layout/radial6"/>
    <dgm:cxn modelId="{A4D5D51B-1435-406B-B8FD-F235AB7C4B43}" type="presOf" srcId="{5D453347-6F5A-4428-A075-83EECD00D585}" destId="{B1A97335-7B09-41BB-80A9-75B0D8C37B74}" srcOrd="0" destOrd="0" presId="urn:microsoft.com/office/officeart/2005/8/layout/radial6"/>
    <dgm:cxn modelId="{B6F4D2AE-F55A-4E77-BEBA-51E4CA4D4641}" type="presOf" srcId="{D9501A27-7ED1-4CC8-B828-AD35FEF276BA}" destId="{8FB5A945-BADA-405A-9941-3C4D20B1A19A}" srcOrd="0" destOrd="0" presId="urn:microsoft.com/office/officeart/2005/8/layout/radial6"/>
    <dgm:cxn modelId="{AA6774CA-C799-41FE-AB6F-0801F02DE896}" srcId="{D18AD6D0-107E-4657-92E2-80E09DFCDD11}" destId="{6B1CB011-10BF-4119-8B70-8E6F925ABD96}" srcOrd="1" destOrd="0" parTransId="{094283DE-2C73-405D-A6A0-C4DCBCD05732}" sibTransId="{3185FF3E-1862-4316-A15D-F4A70534788D}"/>
    <dgm:cxn modelId="{CE4295BD-FB3A-4C47-9E39-687479A4E9DD}" type="presOf" srcId="{D18AD6D0-107E-4657-92E2-80E09DFCDD11}" destId="{8ADB5368-C0F7-40C6-8189-89EAC95DC20E}" srcOrd="0" destOrd="0" presId="urn:microsoft.com/office/officeart/2005/8/layout/radial6"/>
    <dgm:cxn modelId="{CA369422-B4BE-434A-A503-6B1169B3A72B}" type="presOf" srcId="{3185FF3E-1862-4316-A15D-F4A70534788D}" destId="{E6A5C732-895F-43D2-AAE5-690D859404A9}" srcOrd="0" destOrd="0" presId="urn:microsoft.com/office/officeart/2005/8/layout/radial6"/>
    <dgm:cxn modelId="{FF3471E0-0E8F-4E06-9480-AA569F760F03}" type="presOf" srcId="{EBF6EA49-FC74-4216-8141-7BA2173E2044}" destId="{06F3153D-D763-431C-91C8-AD64D28F3EC0}" srcOrd="0" destOrd="0" presId="urn:microsoft.com/office/officeart/2005/8/layout/radial6"/>
    <dgm:cxn modelId="{DB3436F8-EE27-4F20-9563-25808F4EAF04}" type="presOf" srcId="{46D3B828-FBFD-4A4F-8589-40C2E5C2D540}" destId="{6BB672CF-31D4-4FDE-B0C9-1C3A359A70AC}" srcOrd="0" destOrd="0" presId="urn:microsoft.com/office/officeart/2005/8/layout/radial6"/>
    <dgm:cxn modelId="{43D13652-B036-4D04-B19F-AD16B11DCA3A}" type="presOf" srcId="{850AD2ED-8A2C-4C22-8BF3-B2C1FC03ABA6}" destId="{89451A03-6AA8-4D27-8191-75B80297DD49}" srcOrd="0" destOrd="0" presId="urn:microsoft.com/office/officeart/2005/8/layout/radial6"/>
    <dgm:cxn modelId="{07D26A30-C46A-4073-8455-6CE09B140107}" srcId="{D18AD6D0-107E-4657-92E2-80E09DFCDD11}" destId="{46D3B828-FBFD-4A4F-8589-40C2E5C2D540}" srcOrd="3" destOrd="0" parTransId="{93B98DD6-FED6-409D-A901-CC602A12323C}" sibTransId="{EBF6EA49-FC74-4216-8141-7BA2173E2044}"/>
    <dgm:cxn modelId="{EE52A1CC-2104-475C-B0F3-FF503CA8B4D7}" srcId="{D18AD6D0-107E-4657-92E2-80E09DFCDD11}" destId="{5D453347-6F5A-4428-A075-83EECD00D585}" srcOrd="0" destOrd="0" parTransId="{E8851711-02F8-4CEF-ABD6-3CE8571C4B79}" sibTransId="{D9501A27-7ED1-4CC8-B828-AD35FEF276BA}"/>
    <dgm:cxn modelId="{071A1C80-EC08-4DCA-92AB-AB30B6EA348F}" type="presOf" srcId="{02621D1A-AF9F-4E49-97B3-F935B3381EA8}" destId="{51A1F7D8-0689-4131-87BB-512E62B8349F}" srcOrd="0" destOrd="0" presId="urn:microsoft.com/office/officeart/2005/8/layout/radial6"/>
    <dgm:cxn modelId="{F5936A21-8734-4BDA-A3CF-F79C30F3FEC6}" type="presOf" srcId="{619E5A89-24B6-4167-BDD0-F75FFD055A4E}" destId="{72C71656-1FE2-408E-A0B7-1631A4709B8E}" srcOrd="0" destOrd="0" presId="urn:microsoft.com/office/officeart/2005/8/layout/radial6"/>
    <dgm:cxn modelId="{4A9E458B-B31F-4E34-9869-38849DDE97B4}" srcId="{02621D1A-AF9F-4E49-97B3-F935B3381EA8}" destId="{D18AD6D0-107E-4657-92E2-80E09DFCDD11}" srcOrd="0" destOrd="0" parTransId="{BFDE8711-59FC-47BA-8BC3-85C086FD3592}" sibTransId="{D4AF12DE-236C-4B7E-A381-4F70A0D05185}"/>
    <dgm:cxn modelId="{BD169C82-AF01-4724-9D49-09E63CE6040A}" type="presParOf" srcId="{51A1F7D8-0689-4131-87BB-512E62B8349F}" destId="{8ADB5368-C0F7-40C6-8189-89EAC95DC20E}" srcOrd="0" destOrd="0" presId="urn:microsoft.com/office/officeart/2005/8/layout/radial6"/>
    <dgm:cxn modelId="{92B1A5C6-1A15-4277-94B4-98B4D10490D9}" type="presParOf" srcId="{51A1F7D8-0689-4131-87BB-512E62B8349F}" destId="{B1A97335-7B09-41BB-80A9-75B0D8C37B74}" srcOrd="1" destOrd="0" presId="urn:microsoft.com/office/officeart/2005/8/layout/radial6"/>
    <dgm:cxn modelId="{DC8B49C7-42FD-4B16-951A-0ADC9D54A9BC}" type="presParOf" srcId="{51A1F7D8-0689-4131-87BB-512E62B8349F}" destId="{43A54301-2E1A-4E83-8C14-85C56CA0B67B}" srcOrd="2" destOrd="0" presId="urn:microsoft.com/office/officeart/2005/8/layout/radial6"/>
    <dgm:cxn modelId="{9A541BFB-A282-4C2E-BC8C-481301BEDA1F}" type="presParOf" srcId="{51A1F7D8-0689-4131-87BB-512E62B8349F}" destId="{8FB5A945-BADA-405A-9941-3C4D20B1A19A}" srcOrd="3" destOrd="0" presId="urn:microsoft.com/office/officeart/2005/8/layout/radial6"/>
    <dgm:cxn modelId="{063087B5-E3CF-44F5-B263-674DB65FC770}" type="presParOf" srcId="{51A1F7D8-0689-4131-87BB-512E62B8349F}" destId="{112BF459-69C0-4B45-A116-8F09EB45EE66}" srcOrd="4" destOrd="0" presId="urn:microsoft.com/office/officeart/2005/8/layout/radial6"/>
    <dgm:cxn modelId="{C0078539-EA40-41EA-BCB1-2760A12CD23C}" type="presParOf" srcId="{51A1F7D8-0689-4131-87BB-512E62B8349F}" destId="{27257DA0-B1AB-4D79-99AF-206F0D657849}" srcOrd="5" destOrd="0" presId="urn:microsoft.com/office/officeart/2005/8/layout/radial6"/>
    <dgm:cxn modelId="{3F622FBC-00B0-424D-B8A9-B1C1C1D69DC3}" type="presParOf" srcId="{51A1F7D8-0689-4131-87BB-512E62B8349F}" destId="{E6A5C732-895F-43D2-AAE5-690D859404A9}" srcOrd="6" destOrd="0" presId="urn:microsoft.com/office/officeart/2005/8/layout/radial6"/>
    <dgm:cxn modelId="{135F5657-F960-4996-BB60-0E741E928999}" type="presParOf" srcId="{51A1F7D8-0689-4131-87BB-512E62B8349F}" destId="{72C71656-1FE2-408E-A0B7-1631A4709B8E}" srcOrd="7" destOrd="0" presId="urn:microsoft.com/office/officeart/2005/8/layout/radial6"/>
    <dgm:cxn modelId="{B439EABD-C7C2-4558-8064-754474665E96}" type="presParOf" srcId="{51A1F7D8-0689-4131-87BB-512E62B8349F}" destId="{2E034AAA-6180-442E-B66D-1037B4F17BC7}" srcOrd="8" destOrd="0" presId="urn:microsoft.com/office/officeart/2005/8/layout/radial6"/>
    <dgm:cxn modelId="{FB47D0A1-22A9-4BAE-A229-BCA3FF6040FD}" type="presParOf" srcId="{51A1F7D8-0689-4131-87BB-512E62B8349F}" destId="{89451A03-6AA8-4D27-8191-75B80297DD49}" srcOrd="9" destOrd="0" presId="urn:microsoft.com/office/officeart/2005/8/layout/radial6"/>
    <dgm:cxn modelId="{60423E5F-AD69-443C-AD3A-B247387D36C1}" type="presParOf" srcId="{51A1F7D8-0689-4131-87BB-512E62B8349F}" destId="{6BB672CF-31D4-4FDE-B0C9-1C3A359A70AC}" srcOrd="10" destOrd="0" presId="urn:microsoft.com/office/officeart/2005/8/layout/radial6"/>
    <dgm:cxn modelId="{00D0E558-16CB-444A-B2A7-90A48932E293}" type="presParOf" srcId="{51A1F7D8-0689-4131-87BB-512E62B8349F}" destId="{88D75E7D-1A16-4386-AC50-CBC2C9E73912}" srcOrd="11" destOrd="0" presId="urn:microsoft.com/office/officeart/2005/8/layout/radial6"/>
    <dgm:cxn modelId="{6196FD10-E51B-48F1-861A-D0C3E888FE78}" type="presParOf" srcId="{51A1F7D8-0689-4131-87BB-512E62B8349F}" destId="{06F3153D-D763-431C-91C8-AD64D28F3EC0}"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F3153D-D763-431C-91C8-AD64D28F3EC0}">
      <dsp:nvSpPr>
        <dsp:cNvPr id="0" name=""/>
        <dsp:cNvSpPr/>
      </dsp:nvSpPr>
      <dsp:spPr>
        <a:xfrm>
          <a:off x="1477833" y="568350"/>
          <a:ext cx="3794023" cy="3794023"/>
        </a:xfrm>
        <a:prstGeom prst="blockArc">
          <a:avLst>
            <a:gd name="adj1" fmla="val 10800000"/>
            <a:gd name="adj2" fmla="val 16200000"/>
            <a:gd name="adj3" fmla="val 4641"/>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451A03-6AA8-4D27-8191-75B80297DD49}">
      <dsp:nvSpPr>
        <dsp:cNvPr id="0" name=""/>
        <dsp:cNvSpPr/>
      </dsp:nvSpPr>
      <dsp:spPr>
        <a:xfrm>
          <a:off x="1477833" y="568350"/>
          <a:ext cx="3794023" cy="3794023"/>
        </a:xfrm>
        <a:prstGeom prst="blockArc">
          <a:avLst>
            <a:gd name="adj1" fmla="val 5400000"/>
            <a:gd name="adj2" fmla="val 10800000"/>
            <a:gd name="adj3" fmla="val 4641"/>
          </a:avLst>
        </a:prstGeom>
        <a:solidFill>
          <a:schemeClr val="accent5">
            <a:hueOff val="-4902230"/>
            <a:satOff val="-6819"/>
            <a:lumOff val="-261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6A5C732-895F-43D2-AAE5-690D859404A9}">
      <dsp:nvSpPr>
        <dsp:cNvPr id="0" name=""/>
        <dsp:cNvSpPr/>
      </dsp:nvSpPr>
      <dsp:spPr>
        <a:xfrm>
          <a:off x="1477833" y="568350"/>
          <a:ext cx="3794023" cy="3794023"/>
        </a:xfrm>
        <a:prstGeom prst="blockArc">
          <a:avLst>
            <a:gd name="adj1" fmla="val 0"/>
            <a:gd name="adj2" fmla="val 5400000"/>
            <a:gd name="adj3" fmla="val 4641"/>
          </a:avLst>
        </a:prstGeom>
        <a:solidFill>
          <a:schemeClr val="accent5">
            <a:hueOff val="-2451115"/>
            <a:satOff val="-3409"/>
            <a:lumOff val="-130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B5A945-BADA-405A-9941-3C4D20B1A19A}">
      <dsp:nvSpPr>
        <dsp:cNvPr id="0" name=""/>
        <dsp:cNvSpPr/>
      </dsp:nvSpPr>
      <dsp:spPr>
        <a:xfrm>
          <a:off x="1477833" y="568350"/>
          <a:ext cx="3794023" cy="3794023"/>
        </a:xfrm>
        <a:prstGeom prst="blockArc">
          <a:avLst>
            <a:gd name="adj1" fmla="val 16200000"/>
            <a:gd name="adj2" fmla="val 0"/>
            <a:gd name="adj3" fmla="val 4641"/>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ADB5368-C0F7-40C6-8189-89EAC95DC20E}">
      <dsp:nvSpPr>
        <dsp:cNvPr id="0" name=""/>
        <dsp:cNvSpPr/>
      </dsp:nvSpPr>
      <dsp:spPr>
        <a:xfrm>
          <a:off x="2501472" y="1591989"/>
          <a:ext cx="1746745" cy="1746745"/>
        </a:xfrm>
        <a:prstGeom prst="ellips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nl-NL" sz="3000" kern="1200" smtClean="0"/>
            <a:t>mydata</a:t>
          </a:r>
          <a:endParaRPr lang="en-US" sz="3000" kern="1200"/>
        </a:p>
      </dsp:txBody>
      <dsp:txXfrm>
        <a:off x="2757277" y="1847794"/>
        <a:ext cx="1235135" cy="1235135"/>
      </dsp:txXfrm>
    </dsp:sp>
    <dsp:sp modelId="{B1A97335-7B09-41BB-80A9-75B0D8C37B74}">
      <dsp:nvSpPr>
        <dsp:cNvPr id="0" name=""/>
        <dsp:cNvSpPr/>
      </dsp:nvSpPr>
      <dsp:spPr>
        <a:xfrm>
          <a:off x="2763483" y="1006"/>
          <a:ext cx="1222722" cy="122272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nl-NL" sz="1800" kern="1200" smtClean="0"/>
            <a:t>tech</a:t>
          </a:r>
          <a:endParaRPr lang="en-US" sz="1800" kern="1200"/>
        </a:p>
      </dsp:txBody>
      <dsp:txXfrm>
        <a:off x="2942546" y="180069"/>
        <a:ext cx="864596" cy="864596"/>
      </dsp:txXfrm>
    </dsp:sp>
    <dsp:sp modelId="{112BF459-69C0-4B45-A116-8F09EB45EE66}">
      <dsp:nvSpPr>
        <dsp:cNvPr id="0" name=""/>
        <dsp:cNvSpPr/>
      </dsp:nvSpPr>
      <dsp:spPr>
        <a:xfrm>
          <a:off x="4616477" y="1854000"/>
          <a:ext cx="1222722" cy="1222722"/>
        </a:xfrm>
        <a:prstGeom prst="ellipse">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nl-NL" sz="1800" kern="1200" smtClean="0"/>
            <a:t>legal</a:t>
          </a:r>
          <a:endParaRPr lang="en-US" sz="1800" kern="1200"/>
        </a:p>
      </dsp:txBody>
      <dsp:txXfrm>
        <a:off x="4795540" y="2033063"/>
        <a:ext cx="864596" cy="864596"/>
      </dsp:txXfrm>
    </dsp:sp>
    <dsp:sp modelId="{72C71656-1FE2-408E-A0B7-1631A4709B8E}">
      <dsp:nvSpPr>
        <dsp:cNvPr id="0" name=""/>
        <dsp:cNvSpPr/>
      </dsp:nvSpPr>
      <dsp:spPr>
        <a:xfrm>
          <a:off x="2763483" y="3706994"/>
          <a:ext cx="1222722" cy="1222722"/>
        </a:xfrm>
        <a:prstGeom prst="ellipse">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nl-NL" sz="1800" kern="1200" smtClean="0"/>
            <a:t>social</a:t>
          </a:r>
          <a:endParaRPr lang="en-US" sz="1800" kern="1200"/>
        </a:p>
      </dsp:txBody>
      <dsp:txXfrm>
        <a:off x="2942546" y="3886057"/>
        <a:ext cx="864596" cy="864596"/>
      </dsp:txXfrm>
    </dsp:sp>
    <dsp:sp modelId="{6BB672CF-31D4-4FDE-B0C9-1C3A359A70AC}">
      <dsp:nvSpPr>
        <dsp:cNvPr id="0" name=""/>
        <dsp:cNvSpPr/>
      </dsp:nvSpPr>
      <dsp:spPr>
        <a:xfrm>
          <a:off x="910489" y="1854000"/>
          <a:ext cx="1222722" cy="1222722"/>
        </a:xfrm>
        <a:prstGeom prst="ellipse">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nl-NL" sz="1800" kern="1200" smtClean="0"/>
            <a:t>business</a:t>
          </a:r>
          <a:endParaRPr lang="en-US" sz="1800" kern="1200"/>
        </a:p>
      </dsp:txBody>
      <dsp:txXfrm>
        <a:off x="1089552" y="2033063"/>
        <a:ext cx="864596" cy="864596"/>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95ABFBC-BBFD-4656-A72D-2D05EBF832BD}"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A40A29-E492-47D9-B808-47E19AA78D47}" type="slidenum">
              <a:rPr lang="en-US" smtClean="0"/>
              <a:t>‹#›</a:t>
            </a:fld>
            <a:endParaRPr lang="en-US"/>
          </a:p>
        </p:txBody>
      </p:sp>
    </p:spTree>
    <p:extLst>
      <p:ext uri="{BB962C8B-B14F-4D97-AF65-F5344CB8AC3E}">
        <p14:creationId xmlns:p14="http://schemas.microsoft.com/office/powerpoint/2010/main" val="1037431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5ABFBC-BBFD-4656-A72D-2D05EBF832BD}"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A40A29-E492-47D9-B808-47E19AA78D47}" type="slidenum">
              <a:rPr lang="en-US" smtClean="0"/>
              <a:t>‹#›</a:t>
            </a:fld>
            <a:endParaRPr lang="en-US"/>
          </a:p>
        </p:txBody>
      </p:sp>
    </p:spTree>
    <p:extLst>
      <p:ext uri="{BB962C8B-B14F-4D97-AF65-F5344CB8AC3E}">
        <p14:creationId xmlns:p14="http://schemas.microsoft.com/office/powerpoint/2010/main" val="2465585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5ABFBC-BBFD-4656-A72D-2D05EBF832BD}"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A40A29-E492-47D9-B808-47E19AA78D47}" type="slidenum">
              <a:rPr lang="en-US" smtClean="0"/>
              <a:t>‹#›</a:t>
            </a:fld>
            <a:endParaRPr lang="en-US"/>
          </a:p>
        </p:txBody>
      </p:sp>
    </p:spTree>
    <p:extLst>
      <p:ext uri="{BB962C8B-B14F-4D97-AF65-F5344CB8AC3E}">
        <p14:creationId xmlns:p14="http://schemas.microsoft.com/office/powerpoint/2010/main" val="1448404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95ABFBC-BBFD-4656-A72D-2D05EBF832BD}"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A40A29-E492-47D9-B808-47E19AA78D47}" type="slidenum">
              <a:rPr lang="en-US" smtClean="0"/>
              <a:t>‹#›</a:t>
            </a:fld>
            <a:endParaRPr lang="en-US"/>
          </a:p>
        </p:txBody>
      </p:sp>
    </p:spTree>
    <p:extLst>
      <p:ext uri="{BB962C8B-B14F-4D97-AF65-F5344CB8AC3E}">
        <p14:creationId xmlns:p14="http://schemas.microsoft.com/office/powerpoint/2010/main" val="4106546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5ABFBC-BBFD-4656-A72D-2D05EBF832BD}" type="datetimeFigureOut">
              <a:rPr lang="en-US" smtClean="0"/>
              <a:t>8/29/2018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A40A29-E492-47D9-B808-47E19AA78D47}" type="slidenum">
              <a:rPr lang="en-US" smtClean="0"/>
              <a:t>‹#›</a:t>
            </a:fld>
            <a:endParaRPr lang="en-US"/>
          </a:p>
        </p:txBody>
      </p:sp>
    </p:spTree>
    <p:extLst>
      <p:ext uri="{BB962C8B-B14F-4D97-AF65-F5344CB8AC3E}">
        <p14:creationId xmlns:p14="http://schemas.microsoft.com/office/powerpoint/2010/main" val="1696789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95ABFBC-BBFD-4656-A72D-2D05EBF832BD}" type="datetimeFigureOut">
              <a:rPr lang="en-US" smtClean="0"/>
              <a:t>8/29/2018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A40A29-E492-47D9-B808-47E19AA78D47}" type="slidenum">
              <a:rPr lang="en-US" smtClean="0"/>
              <a:t>‹#›</a:t>
            </a:fld>
            <a:endParaRPr lang="en-US"/>
          </a:p>
        </p:txBody>
      </p:sp>
    </p:spTree>
    <p:extLst>
      <p:ext uri="{BB962C8B-B14F-4D97-AF65-F5344CB8AC3E}">
        <p14:creationId xmlns:p14="http://schemas.microsoft.com/office/powerpoint/2010/main" val="260241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95ABFBC-BBFD-4656-A72D-2D05EBF832BD}" type="datetimeFigureOut">
              <a:rPr lang="en-US" smtClean="0"/>
              <a:t>8/29/2018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A40A29-E492-47D9-B808-47E19AA78D47}" type="slidenum">
              <a:rPr lang="en-US" smtClean="0"/>
              <a:t>‹#›</a:t>
            </a:fld>
            <a:endParaRPr lang="en-US"/>
          </a:p>
        </p:txBody>
      </p:sp>
    </p:spTree>
    <p:extLst>
      <p:ext uri="{BB962C8B-B14F-4D97-AF65-F5344CB8AC3E}">
        <p14:creationId xmlns:p14="http://schemas.microsoft.com/office/powerpoint/2010/main" val="4272762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95ABFBC-BBFD-4656-A72D-2D05EBF832BD}" type="datetimeFigureOut">
              <a:rPr lang="en-US" smtClean="0"/>
              <a:t>8/29/2018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A40A29-E492-47D9-B808-47E19AA78D47}" type="slidenum">
              <a:rPr lang="en-US" smtClean="0"/>
              <a:t>‹#›</a:t>
            </a:fld>
            <a:endParaRPr lang="en-US"/>
          </a:p>
        </p:txBody>
      </p:sp>
    </p:spTree>
    <p:extLst>
      <p:ext uri="{BB962C8B-B14F-4D97-AF65-F5344CB8AC3E}">
        <p14:creationId xmlns:p14="http://schemas.microsoft.com/office/powerpoint/2010/main" val="23796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5ABFBC-BBFD-4656-A72D-2D05EBF832BD}" type="datetimeFigureOut">
              <a:rPr lang="en-US" smtClean="0"/>
              <a:t>8/29/2018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A40A29-E492-47D9-B808-47E19AA78D47}" type="slidenum">
              <a:rPr lang="en-US" smtClean="0"/>
              <a:t>‹#›</a:t>
            </a:fld>
            <a:endParaRPr lang="en-US"/>
          </a:p>
        </p:txBody>
      </p:sp>
    </p:spTree>
    <p:extLst>
      <p:ext uri="{BB962C8B-B14F-4D97-AF65-F5344CB8AC3E}">
        <p14:creationId xmlns:p14="http://schemas.microsoft.com/office/powerpoint/2010/main" val="3460812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5ABFBC-BBFD-4656-A72D-2D05EBF832BD}" type="datetimeFigureOut">
              <a:rPr lang="en-US" smtClean="0"/>
              <a:t>8/29/2018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A40A29-E492-47D9-B808-47E19AA78D47}" type="slidenum">
              <a:rPr lang="en-US" smtClean="0"/>
              <a:t>‹#›</a:t>
            </a:fld>
            <a:endParaRPr lang="en-US"/>
          </a:p>
        </p:txBody>
      </p:sp>
    </p:spTree>
    <p:extLst>
      <p:ext uri="{BB962C8B-B14F-4D97-AF65-F5344CB8AC3E}">
        <p14:creationId xmlns:p14="http://schemas.microsoft.com/office/powerpoint/2010/main" val="2893405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5ABFBC-BBFD-4656-A72D-2D05EBF832BD}" type="datetimeFigureOut">
              <a:rPr lang="en-US" smtClean="0"/>
              <a:t>8/29/2018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A40A29-E492-47D9-B808-47E19AA78D47}" type="slidenum">
              <a:rPr lang="en-US" smtClean="0"/>
              <a:t>‹#›</a:t>
            </a:fld>
            <a:endParaRPr lang="en-US"/>
          </a:p>
        </p:txBody>
      </p:sp>
    </p:spTree>
    <p:extLst>
      <p:ext uri="{BB962C8B-B14F-4D97-AF65-F5344CB8AC3E}">
        <p14:creationId xmlns:p14="http://schemas.microsoft.com/office/powerpoint/2010/main" val="2368176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5ABFBC-BBFD-4656-A72D-2D05EBF832BD}" type="datetimeFigureOut">
              <a:rPr lang="en-US" smtClean="0"/>
              <a:t>8/29/2018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A40A29-E492-47D9-B808-47E19AA78D47}" type="slidenum">
              <a:rPr lang="en-US" smtClean="0"/>
              <a:t>‹#›</a:t>
            </a:fld>
            <a:endParaRPr lang="en-US"/>
          </a:p>
        </p:txBody>
      </p:sp>
    </p:spTree>
    <p:extLst>
      <p:ext uri="{BB962C8B-B14F-4D97-AF65-F5344CB8AC3E}">
        <p14:creationId xmlns:p14="http://schemas.microsoft.com/office/powerpoint/2010/main" val="149979286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jpg"/><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5986" y="701842"/>
            <a:ext cx="9144000" cy="2387600"/>
          </a:xfrm>
        </p:spPr>
        <p:txBody>
          <a:bodyPr/>
          <a:lstStyle/>
          <a:p>
            <a:r>
              <a:rPr lang="nl-NL" smtClean="0"/>
              <a:t>MyData 2018</a:t>
            </a:r>
            <a:br>
              <a:rPr lang="nl-NL" smtClean="0"/>
            </a:br>
            <a:endParaRPr lang="en-US"/>
          </a:p>
        </p:txBody>
      </p:sp>
      <p:sp>
        <p:nvSpPr>
          <p:cNvPr id="3" name="Subtitle 2"/>
          <p:cNvSpPr>
            <a:spLocks noGrp="1"/>
          </p:cNvSpPr>
          <p:nvPr>
            <p:ph type="subTitle" idx="1"/>
          </p:nvPr>
        </p:nvSpPr>
        <p:spPr>
          <a:xfrm>
            <a:off x="1255986" y="3274834"/>
            <a:ext cx="9144000" cy="1655762"/>
          </a:xfrm>
        </p:spPr>
        <p:txBody>
          <a:bodyPr>
            <a:noAutofit/>
          </a:bodyPr>
          <a:lstStyle/>
          <a:p>
            <a:endParaRPr lang="nl-NL" sz="5400" smtClean="0"/>
          </a:p>
          <a:p>
            <a:r>
              <a:rPr lang="nl-NL" sz="5400" smtClean="0"/>
              <a:t>Relations, frictions and </a:t>
            </a:r>
          </a:p>
          <a:p>
            <a:r>
              <a:rPr lang="nl-NL" sz="5400" smtClean="0"/>
              <a:t>all the mice</a:t>
            </a:r>
            <a:endParaRPr lang="en-US" sz="540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5797" t="32464" r="21831" b="19145"/>
          <a:stretch/>
        </p:blipFill>
        <p:spPr>
          <a:xfrm>
            <a:off x="5322498" y="2954254"/>
            <a:ext cx="638356" cy="455769"/>
          </a:xfrm>
          <a:prstGeom prst="rect">
            <a:avLst/>
          </a:prstGeom>
        </p:spPr>
      </p:pic>
    </p:spTree>
    <p:extLst>
      <p:ext uri="{BB962C8B-B14F-4D97-AF65-F5344CB8AC3E}">
        <p14:creationId xmlns:p14="http://schemas.microsoft.com/office/powerpoint/2010/main" val="24691028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e.g.</a:t>
            </a:r>
            <a:endParaRPr lang="en-US"/>
          </a:p>
        </p:txBody>
      </p:sp>
      <p:sp>
        <p:nvSpPr>
          <p:cNvPr id="3" name="Content Placeholder 2"/>
          <p:cNvSpPr>
            <a:spLocks noGrp="1"/>
          </p:cNvSpPr>
          <p:nvPr>
            <p:ph idx="1"/>
          </p:nvPr>
        </p:nvSpPr>
        <p:spPr/>
        <p:txBody>
          <a:bodyPr/>
          <a:lstStyle/>
          <a:p>
            <a:pPr marL="0" indent="0">
              <a:buNone/>
            </a:pPr>
            <a:r>
              <a:rPr lang="nl-NL" smtClean="0"/>
              <a:t>Identity is</a:t>
            </a:r>
          </a:p>
          <a:p>
            <a:pPr marL="0" indent="0">
              <a:buNone/>
            </a:pPr>
            <a:endParaRPr lang="nl-NL"/>
          </a:p>
          <a:p>
            <a:pPr marL="0" indent="0">
              <a:buNone/>
            </a:pPr>
            <a:r>
              <a:rPr lang="nl-NL" smtClean="0"/>
              <a:t>		a set of data points which can be stored, ordered and 			accessed under controlled conditions</a:t>
            </a:r>
          </a:p>
          <a:p>
            <a:pPr marL="0" indent="0">
              <a:buNone/>
            </a:pPr>
            <a:endParaRPr lang="nl-NL"/>
          </a:p>
          <a:p>
            <a:pPr marL="0" indent="0">
              <a:buNone/>
            </a:pPr>
            <a:r>
              <a:rPr lang="nl-NL" smtClean="0"/>
              <a:t>		a relational process of mutual shaping by individuals, 			communities, states, institutions, organisations</a:t>
            </a: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4423" t="38976" r="20802" b="18701"/>
          <a:stretch/>
        </p:blipFill>
        <p:spPr>
          <a:xfrm>
            <a:off x="10284667" y="5538608"/>
            <a:ext cx="1069133" cy="638355"/>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373454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l-NL" sz="6000" smtClean="0"/>
              <a:t>Aims?</a:t>
            </a:r>
            <a:endParaRPr lang="en-US" sz="6000"/>
          </a:p>
        </p:txBody>
      </p:sp>
      <p:sp>
        <p:nvSpPr>
          <p:cNvPr id="3" name="Content Placeholder 2"/>
          <p:cNvSpPr>
            <a:spLocks noGrp="1"/>
          </p:cNvSpPr>
          <p:nvPr>
            <p:ph idx="1"/>
          </p:nvPr>
        </p:nvSpPr>
        <p:spPr>
          <a:xfrm>
            <a:off x="838200" y="1825624"/>
            <a:ext cx="10013830" cy="4618307"/>
          </a:xfrm>
        </p:spPr>
        <p:txBody>
          <a:bodyPr>
            <a:noAutofit/>
          </a:bodyPr>
          <a:lstStyle/>
          <a:p>
            <a:pPr marL="0" indent="0" algn="ctr">
              <a:buNone/>
            </a:pPr>
            <a:r>
              <a:rPr lang="nl-NL" sz="6000" smtClean="0"/>
              <a:t>Revolution</a:t>
            </a:r>
          </a:p>
          <a:p>
            <a:pPr marL="0" indent="0" algn="ctr">
              <a:buNone/>
            </a:pPr>
            <a:endParaRPr lang="nl-NL" sz="6000"/>
          </a:p>
          <a:p>
            <a:pPr marL="0" indent="0" algn="ctr">
              <a:buNone/>
            </a:pPr>
            <a:r>
              <a:rPr lang="nl-NL" sz="6000" smtClean="0"/>
              <a:t>Resistance</a:t>
            </a:r>
            <a:endParaRPr lang="nl-NL" sz="6000"/>
          </a:p>
          <a:p>
            <a:pPr marL="0" indent="0" algn="ctr">
              <a:buNone/>
            </a:pPr>
            <a:endParaRPr lang="nl-NL" sz="6000" smtClean="0"/>
          </a:p>
          <a:p>
            <a:pPr marL="0" indent="0" algn="ctr">
              <a:buNone/>
            </a:pPr>
            <a:r>
              <a:rPr lang="nl-NL" sz="6000" smtClean="0"/>
              <a:t>Reform </a:t>
            </a:r>
          </a:p>
          <a:p>
            <a:pPr marL="0" indent="0" algn="ctr">
              <a:buNone/>
            </a:pPr>
            <a:endParaRPr lang="nl-NL" sz="6000"/>
          </a:p>
        </p:txBody>
      </p:sp>
      <p:pic>
        <p:nvPicPr>
          <p:cNvPr id="1026" name="Picture 2" descr="My housemateâs cat has just started a revolution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6" y="-14424025"/>
            <a:ext cx="3322327" cy="48097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840" t="28172"/>
          <a:stretch/>
        </p:blipFill>
        <p:spPr>
          <a:xfrm>
            <a:off x="538142" y="218567"/>
            <a:ext cx="2155007" cy="1618678"/>
          </a:xfrm>
          <a:prstGeom prst="rect">
            <a:avLst/>
          </a:prstGeom>
        </p:spPr>
      </p:pic>
    </p:spTree>
    <p:extLst>
      <p:ext uri="{BB962C8B-B14F-4D97-AF65-F5344CB8AC3E}">
        <p14:creationId xmlns:p14="http://schemas.microsoft.com/office/powerpoint/2010/main" val="21655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Revolution…</a:t>
            </a:r>
            <a:endParaRPr lang="en-US"/>
          </a:p>
        </p:txBody>
      </p:sp>
      <p:sp>
        <p:nvSpPr>
          <p:cNvPr id="3" name="Content Placeholder 2"/>
          <p:cNvSpPr>
            <a:spLocks noGrp="1"/>
          </p:cNvSpPr>
          <p:nvPr>
            <p:ph idx="1"/>
          </p:nvPr>
        </p:nvSpPr>
        <p:spPr/>
        <p:txBody>
          <a:bodyPr>
            <a:normAutofit/>
          </a:bodyPr>
          <a:lstStyle/>
          <a:p>
            <a:pPr marL="457200" lvl="1" indent="0">
              <a:buNone/>
            </a:pPr>
            <a:r>
              <a:rPr lang="nl-NL" sz="3200"/>
              <a:t>t</a:t>
            </a:r>
            <a:r>
              <a:rPr lang="nl-NL" sz="3200" smtClean="0"/>
              <a:t>urns from a powerful idea into a movement</a:t>
            </a:r>
          </a:p>
          <a:p>
            <a:pPr lvl="1"/>
            <a:endParaRPr lang="nl-NL" sz="3200"/>
          </a:p>
          <a:p>
            <a:pPr marL="457200" lvl="1" indent="0">
              <a:buNone/>
            </a:pPr>
            <a:r>
              <a:rPr lang="nl-NL" sz="3200"/>
              <a:t>i</a:t>
            </a:r>
            <a:r>
              <a:rPr lang="nl-NL" sz="3200" smtClean="0"/>
              <a:t>s oppositional</a:t>
            </a:r>
          </a:p>
          <a:p>
            <a:pPr marL="457200" lvl="1" indent="0">
              <a:buNone/>
            </a:pPr>
            <a:endParaRPr lang="nl-NL" sz="3200"/>
          </a:p>
          <a:p>
            <a:pPr marL="457200" lvl="1" indent="0">
              <a:buNone/>
            </a:pPr>
            <a:r>
              <a:rPr lang="nl-NL" sz="3200"/>
              <a:t>a</a:t>
            </a:r>
            <a:r>
              <a:rPr lang="nl-NL" sz="3200" smtClean="0"/>
              <a:t>nd disruptive</a:t>
            </a:r>
            <a:endParaRPr lang="en-US" sz="320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7454" y="4125223"/>
            <a:ext cx="2247900" cy="2247900"/>
          </a:xfrm>
          <a:prstGeom prst="rect">
            <a:avLst/>
          </a:prstGeom>
        </p:spPr>
      </p:pic>
    </p:spTree>
    <p:extLst>
      <p:ext uri="{BB962C8B-B14F-4D97-AF65-F5344CB8AC3E}">
        <p14:creationId xmlns:p14="http://schemas.microsoft.com/office/powerpoint/2010/main" val="9314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655607"/>
            <a:ext cx="10153131" cy="5711137"/>
          </a:xfrm>
        </p:spPr>
      </p:pic>
      <p:pic>
        <p:nvPicPr>
          <p:cNvPr id="5"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0176" y="365125"/>
            <a:ext cx="10852775" cy="6104686"/>
          </a:xfrm>
          <a:prstGeom prst="rect">
            <a:avLst/>
          </a:prstGeom>
        </p:spPr>
      </p:pic>
    </p:spTree>
    <p:extLst>
      <p:ext uri="{BB962C8B-B14F-4D97-AF65-F5344CB8AC3E}">
        <p14:creationId xmlns:p14="http://schemas.microsoft.com/office/powerpoint/2010/main" val="55198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smtClean="0"/>
              <a:t>MyData as resistance?</a:t>
            </a:r>
            <a:endParaRPr lang="en-US"/>
          </a:p>
        </p:txBody>
      </p:sp>
      <p:sp>
        <p:nvSpPr>
          <p:cNvPr id="3" name="Content Placeholder 2"/>
          <p:cNvSpPr>
            <a:spLocks noGrp="1"/>
          </p:cNvSpPr>
          <p:nvPr>
            <p:ph idx="1"/>
          </p:nvPr>
        </p:nvSpPr>
        <p:spPr/>
        <p:txBody>
          <a:bodyPr>
            <a:normAutofit/>
          </a:bodyPr>
          <a:lstStyle/>
          <a:p>
            <a:pPr marL="0" indent="0">
              <a:buNone/>
            </a:pPr>
            <a:endParaRPr lang="nl-NL" sz="3600" smtClean="0"/>
          </a:p>
          <a:p>
            <a:pPr marL="0" indent="0">
              <a:buNone/>
            </a:pPr>
            <a:r>
              <a:rPr lang="nl-NL" sz="3600" smtClean="0"/>
              <a:t>‘</a:t>
            </a:r>
            <a:r>
              <a:rPr lang="nl-NL" sz="3600"/>
              <a:t>Big tech’s data should be … put in a public trust. They can use it, and people can opt in and opt out. That trust is run by an independent board… it just can’t be that big tech are the </a:t>
            </a:r>
            <a:r>
              <a:rPr lang="nl-NL" sz="3600"/>
              <a:t>sole </a:t>
            </a:r>
            <a:r>
              <a:rPr lang="nl-NL" sz="3600" smtClean="0"/>
              <a:t>proprietors of </a:t>
            </a:r>
            <a:r>
              <a:rPr lang="nl-NL" sz="3600"/>
              <a:t>this data… I think this is a public </a:t>
            </a:r>
            <a:r>
              <a:rPr lang="nl-NL" sz="3600"/>
              <a:t>good</a:t>
            </a:r>
            <a:r>
              <a:rPr lang="nl-NL" sz="3600" smtClean="0"/>
              <a:t>.’</a:t>
            </a:r>
            <a:endParaRPr lang="nl-NL" sz="360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112" y="134039"/>
            <a:ext cx="11181273" cy="6522409"/>
          </a:xfrm>
          <a:prstGeom prst="rect">
            <a:avLst/>
          </a:prstGeom>
        </p:spPr>
      </p:pic>
    </p:spTree>
    <p:extLst>
      <p:ext uri="{BB962C8B-B14F-4D97-AF65-F5344CB8AC3E}">
        <p14:creationId xmlns:p14="http://schemas.microsoft.com/office/powerpoint/2010/main" val="313178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So, reform?</a:t>
            </a:r>
            <a:endParaRPr lang="en-US"/>
          </a:p>
        </p:txBody>
      </p:sp>
      <p:sp>
        <p:nvSpPr>
          <p:cNvPr id="3" name="Content Placeholder 2"/>
          <p:cNvSpPr>
            <a:spLocks noGrp="1"/>
          </p:cNvSpPr>
          <p:nvPr>
            <p:ph idx="1"/>
          </p:nvPr>
        </p:nvSpPr>
        <p:spPr>
          <a:xfrm>
            <a:off x="838200" y="1825625"/>
            <a:ext cx="9151189" cy="4351338"/>
          </a:xfrm>
        </p:spPr>
        <p:txBody>
          <a:bodyPr>
            <a:normAutofit lnSpcReduction="10000"/>
          </a:bodyPr>
          <a:lstStyle/>
          <a:p>
            <a:pPr marL="0" indent="0">
              <a:buNone/>
            </a:pPr>
            <a:r>
              <a:rPr lang="nl-NL" sz="3600" smtClean="0"/>
              <a:t>Reform…</a:t>
            </a:r>
          </a:p>
          <a:p>
            <a:pPr marL="457200" lvl="1" indent="0">
              <a:buNone/>
            </a:pPr>
            <a:r>
              <a:rPr lang="nl-NL" sz="3200" smtClean="0"/>
              <a:t>is achieved by </a:t>
            </a:r>
            <a:r>
              <a:rPr lang="nl-NL" sz="3200"/>
              <a:t>organisations, coalitions and networks</a:t>
            </a:r>
          </a:p>
          <a:p>
            <a:pPr marL="457200" lvl="1" indent="0">
              <a:buNone/>
            </a:pPr>
            <a:endParaRPr lang="nl-NL" sz="3200"/>
          </a:p>
          <a:p>
            <a:pPr marL="457200" lvl="1" indent="0">
              <a:buNone/>
            </a:pPr>
            <a:r>
              <a:rPr lang="nl-NL" sz="3200"/>
              <a:t>r</a:t>
            </a:r>
            <a:r>
              <a:rPr lang="nl-NL" sz="3200" smtClean="0"/>
              <a:t>equires engagement with institutions, law and politics</a:t>
            </a:r>
          </a:p>
          <a:p>
            <a:pPr lvl="1"/>
            <a:endParaRPr lang="nl-NL" sz="3200"/>
          </a:p>
          <a:p>
            <a:pPr marL="457200" lvl="1" indent="0">
              <a:buNone/>
            </a:pPr>
            <a:r>
              <a:rPr lang="nl-NL" sz="3200"/>
              <a:t>n</a:t>
            </a:r>
            <a:r>
              <a:rPr lang="nl-NL" sz="3200" smtClean="0"/>
              <a:t>eeds a broad network with consensus about central issues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1351" y="4675517"/>
            <a:ext cx="1742331" cy="1821252"/>
          </a:xfrm>
          <a:prstGeom prst="rect">
            <a:avLst/>
          </a:prstGeom>
        </p:spPr>
      </p:pic>
    </p:spTree>
    <p:extLst>
      <p:ext uri="{BB962C8B-B14F-4D97-AF65-F5344CB8AC3E}">
        <p14:creationId xmlns:p14="http://schemas.microsoft.com/office/powerpoint/2010/main" val="145058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1768"/>
          <a:stretch/>
        </p:blipFill>
        <p:spPr>
          <a:xfrm>
            <a:off x="1311214" y="280168"/>
            <a:ext cx="9623125" cy="6232775"/>
          </a:xfrm>
          <a:prstGeom prst="rect">
            <a:avLst/>
          </a:prstGeom>
        </p:spPr>
      </p:pic>
    </p:spTree>
    <p:extLst>
      <p:ext uri="{BB962C8B-B14F-4D97-AF65-F5344CB8AC3E}">
        <p14:creationId xmlns:p14="http://schemas.microsoft.com/office/powerpoint/2010/main" val="6034852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What is the MyData that can create reform?</a:t>
            </a:r>
            <a:br>
              <a:rPr lang="nl-NL"/>
            </a:br>
            <a:endParaRPr lang="en-US"/>
          </a:p>
        </p:txBody>
      </p:sp>
      <p:sp>
        <p:nvSpPr>
          <p:cNvPr id="3" name="Content Placeholder 2"/>
          <p:cNvSpPr>
            <a:spLocks noGrp="1"/>
          </p:cNvSpPr>
          <p:nvPr>
            <p:ph idx="1"/>
          </p:nvPr>
        </p:nvSpPr>
        <p:spPr/>
        <p:txBody>
          <a:bodyPr>
            <a:normAutofit/>
          </a:bodyPr>
          <a:lstStyle/>
          <a:p>
            <a:pPr marL="0" indent="0" algn="ctr">
              <a:buNone/>
            </a:pPr>
            <a:endParaRPr lang="nl-NL" sz="4000"/>
          </a:p>
          <a:p>
            <a:pPr marL="0" indent="0" algn="ctr">
              <a:buNone/>
            </a:pPr>
            <a:endParaRPr lang="en-US" sz="400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896" t="10441" r="11193" b="11320"/>
          <a:stretch/>
        </p:blipFill>
        <p:spPr>
          <a:xfrm>
            <a:off x="2981864" y="1517970"/>
            <a:ext cx="6228272" cy="4966648"/>
          </a:xfrm>
          <a:prstGeom prst="rect">
            <a:avLst/>
          </a:prstGeom>
        </p:spPr>
      </p:pic>
    </p:spTree>
    <p:extLst>
      <p:ext uri="{BB962C8B-B14F-4D97-AF65-F5344CB8AC3E}">
        <p14:creationId xmlns:p14="http://schemas.microsoft.com/office/powerpoint/2010/main" val="19174068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Questions from this year</a:t>
            </a:r>
            <a:endParaRPr lang="en-US"/>
          </a:p>
        </p:txBody>
      </p:sp>
      <p:sp>
        <p:nvSpPr>
          <p:cNvPr id="3" name="Content Placeholder 2"/>
          <p:cNvSpPr>
            <a:spLocks noGrp="1"/>
          </p:cNvSpPr>
          <p:nvPr>
            <p:ph idx="1"/>
          </p:nvPr>
        </p:nvSpPr>
        <p:spPr/>
        <p:txBody>
          <a:bodyPr>
            <a:normAutofit lnSpcReduction="10000"/>
          </a:bodyPr>
          <a:lstStyle/>
          <a:p>
            <a:pPr marL="0" indent="0">
              <a:buNone/>
            </a:pPr>
            <a:r>
              <a:rPr lang="nl-NL"/>
              <a:t>w</a:t>
            </a:r>
            <a:r>
              <a:rPr lang="nl-NL" smtClean="0"/>
              <a:t>ho will implement it?</a:t>
            </a:r>
          </a:p>
          <a:p>
            <a:pPr marL="0" indent="0">
              <a:buNone/>
            </a:pPr>
            <a:r>
              <a:rPr lang="nl-NL" smtClean="0"/>
              <a:t>							where will it happen?</a:t>
            </a:r>
          </a:p>
          <a:p>
            <a:pPr marL="0" indent="0">
              <a:buNone/>
            </a:pPr>
            <a:r>
              <a:rPr lang="nl-NL" smtClean="0"/>
              <a:t>			how will it be realised?</a:t>
            </a:r>
          </a:p>
          <a:p>
            <a:pPr marL="0" indent="0">
              <a:buNone/>
            </a:pPr>
            <a:endParaRPr lang="nl-NL" smtClean="0"/>
          </a:p>
          <a:p>
            <a:pPr marL="0" indent="0">
              <a:buNone/>
            </a:pPr>
            <a:r>
              <a:rPr lang="nl-NL" smtClean="0"/>
              <a:t>	what do we agree on?</a:t>
            </a:r>
          </a:p>
          <a:p>
            <a:pPr marL="0" indent="0">
              <a:buNone/>
            </a:pPr>
            <a:r>
              <a:rPr lang="nl-NL" smtClean="0"/>
              <a:t>						what do we disagree on?</a:t>
            </a:r>
          </a:p>
          <a:p>
            <a:pPr marL="0" indent="0">
              <a:buNone/>
            </a:pPr>
            <a:r>
              <a:rPr lang="nl-NL" smtClean="0"/>
              <a:t>			what are we missing?</a:t>
            </a:r>
          </a:p>
          <a:p>
            <a:pPr marL="0" indent="0">
              <a:buNone/>
            </a:pPr>
            <a:endParaRPr lang="nl-NL" smtClean="0"/>
          </a:p>
          <a:p>
            <a:pPr marL="0" indent="0">
              <a:buNone/>
            </a:pPr>
            <a:r>
              <a:rPr lang="nl-NL"/>
              <a:t>w</a:t>
            </a:r>
            <a:r>
              <a:rPr lang="nl-NL" smtClean="0"/>
              <a:t>hat can we not understand yet?</a:t>
            </a: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3560" y="5381466"/>
            <a:ext cx="1066800" cy="640080"/>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138906"/>
            <a:ext cx="1066800" cy="640080"/>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361214"/>
            <a:ext cx="1066800" cy="640080"/>
          </a:xfrm>
          <a:prstGeom prst="rect">
            <a:avLst/>
          </a:prstGeom>
        </p:spPr>
      </p:pic>
    </p:spTree>
    <p:extLst>
      <p:ext uri="{BB962C8B-B14F-4D97-AF65-F5344CB8AC3E}">
        <p14:creationId xmlns:p14="http://schemas.microsoft.com/office/powerpoint/2010/main" val="143631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Who will do it?</a:t>
            </a:r>
            <a:endParaRPr lang="en-US"/>
          </a:p>
        </p:txBody>
      </p:sp>
      <p:sp>
        <p:nvSpPr>
          <p:cNvPr id="3" name="Content Placeholder 2"/>
          <p:cNvSpPr>
            <a:spLocks noGrp="1"/>
          </p:cNvSpPr>
          <p:nvPr>
            <p:ph idx="1"/>
          </p:nvPr>
        </p:nvSpPr>
        <p:spPr>
          <a:xfrm>
            <a:off x="838200" y="1825625"/>
            <a:ext cx="5838645" cy="4351338"/>
          </a:xfrm>
        </p:spPr>
        <p:txBody>
          <a:bodyPr/>
          <a:lstStyle/>
          <a:p>
            <a:pPr marL="0" indent="0">
              <a:buNone/>
            </a:pPr>
            <a:r>
              <a:rPr lang="nl-NL" smtClean="0"/>
              <a:t>MyData + OurData</a:t>
            </a:r>
          </a:p>
          <a:p>
            <a:pPr marL="0" indent="0">
              <a:buNone/>
            </a:pPr>
            <a:endParaRPr lang="nl-NL" smtClean="0"/>
          </a:p>
          <a:p>
            <a:pPr marL="0" indent="0">
              <a:buNone/>
            </a:pPr>
            <a:r>
              <a:rPr lang="nl-NL" smtClean="0"/>
              <a:t>GAFAs?</a:t>
            </a:r>
          </a:p>
          <a:p>
            <a:pPr marL="0" indent="0">
              <a:buNone/>
            </a:pPr>
            <a:endParaRPr lang="nl-NL"/>
          </a:p>
          <a:p>
            <a:pPr marL="0" indent="0">
              <a:buNone/>
            </a:pPr>
            <a:r>
              <a:rPr lang="nl-NL"/>
              <a:t>g</a:t>
            </a:r>
            <a:r>
              <a:rPr lang="nl-NL" smtClean="0"/>
              <a:t>overnment?</a:t>
            </a:r>
            <a:endParaRPr lang="nl-NL"/>
          </a:p>
          <a:p>
            <a:pPr marL="0" indent="0">
              <a:buNone/>
            </a:pPr>
            <a:endParaRPr lang="nl-NL" smtClean="0"/>
          </a:p>
          <a:p>
            <a:pPr marL="0" indent="0">
              <a:buNone/>
            </a:pPr>
            <a:r>
              <a:rPr lang="nl-NL"/>
              <a:t>d</a:t>
            </a:r>
            <a:r>
              <a:rPr lang="nl-NL" smtClean="0"/>
              <a:t>ata brokers?</a:t>
            </a:r>
            <a:endParaRPr lang="nl-NL"/>
          </a:p>
          <a:p>
            <a:endParaRPr lang="nl-NL" smtClean="0"/>
          </a:p>
        </p:txBody>
      </p:sp>
      <p:graphicFrame>
        <p:nvGraphicFramePr>
          <p:cNvPr id="4" name="Diagram 3"/>
          <p:cNvGraphicFramePr/>
          <p:nvPr>
            <p:extLst>
              <p:ext uri="{D42A27DB-BD31-4B8C-83A1-F6EECF244321}">
                <p14:modId xmlns:p14="http://schemas.microsoft.com/office/powerpoint/2010/main" val="1546787339"/>
              </p:ext>
            </p:extLst>
          </p:nvPr>
        </p:nvGraphicFramePr>
        <p:xfrm>
          <a:off x="5810370" y="1535932"/>
          <a:ext cx="6749690" cy="49307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5522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1" y="0"/>
            <a:ext cx="13716000" cy="6858000"/>
          </a:xfrm>
          <a:prstGeom prst="rect">
            <a:avLst/>
          </a:prstGeom>
        </p:spPr>
      </p:pic>
    </p:spTree>
    <p:extLst>
      <p:ext uri="{BB962C8B-B14F-4D97-AF65-F5344CB8AC3E}">
        <p14:creationId xmlns:p14="http://schemas.microsoft.com/office/powerpoint/2010/main" val="7719971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Where will it be?</a:t>
            </a:r>
            <a:endParaRPr lang="en-US"/>
          </a:p>
        </p:txBody>
      </p:sp>
      <p:sp>
        <p:nvSpPr>
          <p:cNvPr id="3" name="Content Placeholder 2"/>
          <p:cNvSpPr>
            <a:spLocks noGrp="1"/>
          </p:cNvSpPr>
          <p:nvPr>
            <p:ph idx="1"/>
          </p:nvPr>
        </p:nvSpPr>
        <p:spPr>
          <a:xfrm>
            <a:off x="838200" y="1825625"/>
            <a:ext cx="7443158" cy="4351338"/>
          </a:xfrm>
        </p:spPr>
        <p:txBody>
          <a:bodyPr>
            <a:normAutofit/>
          </a:bodyPr>
          <a:lstStyle/>
          <a:p>
            <a:pPr marL="457200" lvl="1" indent="0">
              <a:buNone/>
            </a:pPr>
            <a:r>
              <a:rPr lang="nl-NL" smtClean="0"/>
              <a:t>‘</a:t>
            </a:r>
            <a:r>
              <a:rPr lang="nl-NL"/>
              <a:t>what is my digital home?’</a:t>
            </a:r>
          </a:p>
          <a:p>
            <a:pPr marL="457200" lvl="1" indent="0">
              <a:buNone/>
            </a:pPr>
            <a:endParaRPr lang="nl-NL" smtClean="0"/>
          </a:p>
          <a:p>
            <a:pPr marL="457200" lvl="1" indent="0">
              <a:buNone/>
            </a:pPr>
            <a:r>
              <a:rPr lang="nl-NL" smtClean="0"/>
              <a:t>can MyData be implemented in radically different political/market configurations? </a:t>
            </a:r>
          </a:p>
          <a:p>
            <a:pPr marL="457200" lvl="1" indent="0">
              <a:buNone/>
            </a:pPr>
            <a:endParaRPr lang="nl-NL" smtClean="0"/>
          </a:p>
          <a:p>
            <a:pPr marL="457200" lvl="1" indent="0">
              <a:buNone/>
            </a:pPr>
            <a:r>
              <a:rPr lang="nl-NL"/>
              <a:t>h</a:t>
            </a:r>
            <a:r>
              <a:rPr lang="nl-NL" smtClean="0"/>
              <a:t>ow much equality/literacy does it require?</a:t>
            </a:r>
          </a:p>
          <a:p>
            <a:pPr marL="457200" lvl="1" indent="0">
              <a:buNone/>
            </a:pPr>
            <a:endParaRPr lang="nl-NL"/>
          </a:p>
          <a:p>
            <a:pPr marL="457200" lvl="1" indent="0">
              <a:buNone/>
            </a:pPr>
            <a:r>
              <a:rPr lang="nl-NL" smtClean="0"/>
              <a:t>is MyData going to be primarily urban?</a:t>
            </a: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3363" y="2898474"/>
            <a:ext cx="4188637" cy="265418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3783" y="997539"/>
            <a:ext cx="2710017" cy="1521236"/>
          </a:xfrm>
          <a:prstGeom prst="rect">
            <a:avLst/>
          </a:prstGeom>
        </p:spPr>
      </p:pic>
    </p:spTree>
    <p:extLst>
      <p:ext uri="{BB962C8B-B14F-4D97-AF65-F5344CB8AC3E}">
        <p14:creationId xmlns:p14="http://schemas.microsoft.com/office/powerpoint/2010/main" val="159977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How will it be done?</a:t>
            </a:r>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32080"/>
            <a:ext cx="12191999" cy="8074224"/>
          </a:xfrm>
        </p:spPr>
      </p:pic>
      <p:sp>
        <p:nvSpPr>
          <p:cNvPr id="5" name="Rectangle 4"/>
          <p:cNvSpPr/>
          <p:nvPr/>
        </p:nvSpPr>
        <p:spPr>
          <a:xfrm>
            <a:off x="4803723" y="3244334"/>
            <a:ext cx="2978316" cy="369332"/>
          </a:xfrm>
          <a:prstGeom prst="rect">
            <a:avLst/>
          </a:prstGeom>
        </p:spPr>
        <p:txBody>
          <a:bodyPr wrap="none">
            <a:spAutoFit/>
          </a:bodyPr>
          <a:lstStyle/>
          <a:p>
            <a:r>
              <a:rPr lang="nl-NL" smtClean="0"/>
              <a:t>(or, where did the clouds go?)</a:t>
            </a:r>
            <a:endParaRPr lang="en-US"/>
          </a:p>
        </p:txBody>
      </p:sp>
    </p:spTree>
    <p:extLst>
      <p:ext uri="{BB962C8B-B14F-4D97-AF65-F5344CB8AC3E}">
        <p14:creationId xmlns:p14="http://schemas.microsoft.com/office/powerpoint/2010/main" val="215862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76003" y="2148628"/>
            <a:ext cx="3718560" cy="277368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630" y="1906438"/>
            <a:ext cx="6088331" cy="342468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4625" y="953503"/>
            <a:ext cx="7995489" cy="494049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9533" y="871269"/>
            <a:ext cx="10079072" cy="5236234"/>
          </a:xfrm>
          <a:prstGeom prst="rect">
            <a:avLst/>
          </a:prstGeom>
        </p:spPr>
      </p:pic>
    </p:spTree>
    <p:extLst>
      <p:ext uri="{BB962C8B-B14F-4D97-AF65-F5344CB8AC3E}">
        <p14:creationId xmlns:p14="http://schemas.microsoft.com/office/powerpoint/2010/main" val="362688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			Consensus </a:t>
            </a:r>
            <a:endParaRPr lang="en-US"/>
          </a:p>
        </p:txBody>
      </p:sp>
      <p:sp>
        <p:nvSpPr>
          <p:cNvPr id="3" name="Content Placeholder 2"/>
          <p:cNvSpPr>
            <a:spLocks noGrp="1"/>
          </p:cNvSpPr>
          <p:nvPr>
            <p:ph idx="1"/>
          </p:nvPr>
        </p:nvSpPr>
        <p:spPr>
          <a:xfrm>
            <a:off x="838200" y="2040845"/>
            <a:ext cx="10515600" cy="4351338"/>
          </a:xfrm>
        </p:spPr>
        <p:txBody>
          <a:bodyPr>
            <a:normAutofit/>
          </a:bodyPr>
          <a:lstStyle/>
          <a:p>
            <a:pPr marL="0" indent="0">
              <a:buNone/>
            </a:pPr>
            <a:r>
              <a:rPr lang="nl-NL"/>
              <a:t>a</a:t>
            </a:r>
            <a:r>
              <a:rPr lang="nl-NL" smtClean="0"/>
              <a:t>gency is central to understanding what to build and how to build it</a:t>
            </a:r>
          </a:p>
          <a:p>
            <a:pPr marL="0" indent="0">
              <a:buNone/>
            </a:pPr>
            <a:endParaRPr lang="nl-NL" smtClean="0"/>
          </a:p>
          <a:p>
            <a:pPr marL="0" indent="0">
              <a:buNone/>
            </a:pPr>
            <a:r>
              <a:rPr lang="nl-NL" smtClean="0"/>
              <a:t>‘we’ vs. ‘I’ is becoming less important – data takes on value in company</a:t>
            </a:r>
          </a:p>
          <a:p>
            <a:pPr marL="0" indent="0">
              <a:buNone/>
            </a:pPr>
            <a:endParaRPr lang="nl-NL" smtClean="0"/>
          </a:p>
          <a:p>
            <a:pPr marL="0" indent="0">
              <a:buNone/>
            </a:pPr>
            <a:r>
              <a:rPr lang="nl-NL" smtClean="0"/>
              <a:t>identity and identification are central to getting other important tech built</a:t>
            </a:r>
          </a:p>
          <a:p>
            <a:pPr marL="0" indent="0">
              <a:buNone/>
            </a:pPr>
            <a:endParaRPr lang="nl-NL"/>
          </a:p>
          <a:p>
            <a:pPr marL="0" indent="0">
              <a:buNone/>
            </a:pPr>
            <a:r>
              <a:rPr lang="en-US" smtClean="0"/>
              <a:t>use </a:t>
            </a:r>
            <a:r>
              <a:rPr lang="en-US"/>
              <a:t>cases </a:t>
            </a:r>
            <a:r>
              <a:rPr lang="en-US"/>
              <a:t>around </a:t>
            </a:r>
            <a:r>
              <a:rPr lang="en-US" smtClean="0"/>
              <a:t>environment and health are leading the way</a:t>
            </a:r>
          </a:p>
          <a:p>
            <a:pPr marL="0" indent="0">
              <a:buNone/>
            </a:pPr>
            <a:endParaRPr lang="nl-NL"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79" y="14967"/>
            <a:ext cx="2934102" cy="1912738"/>
          </a:xfrm>
          <a:prstGeom prst="rect">
            <a:avLst/>
          </a:prstGeom>
        </p:spPr>
      </p:pic>
    </p:spTree>
    <p:extLst>
      <p:ext uri="{BB962C8B-B14F-4D97-AF65-F5344CB8AC3E}">
        <p14:creationId xmlns:p14="http://schemas.microsoft.com/office/powerpoint/2010/main" val="371979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		Frictions</a:t>
            </a:r>
            <a:endParaRPr lang="en-US"/>
          </a:p>
        </p:txBody>
      </p:sp>
      <p:sp>
        <p:nvSpPr>
          <p:cNvPr id="3" name="Content Placeholder 2"/>
          <p:cNvSpPr>
            <a:spLocks noGrp="1"/>
          </p:cNvSpPr>
          <p:nvPr>
            <p:ph idx="1"/>
          </p:nvPr>
        </p:nvSpPr>
        <p:spPr>
          <a:xfrm>
            <a:off x="2027208" y="1825625"/>
            <a:ext cx="9326592" cy="4351338"/>
          </a:xfrm>
        </p:spPr>
        <p:txBody>
          <a:bodyPr>
            <a:normAutofit fontScale="77500" lnSpcReduction="20000"/>
          </a:bodyPr>
          <a:lstStyle/>
          <a:p>
            <a:pPr marL="0" indent="0">
              <a:buNone/>
            </a:pPr>
            <a:r>
              <a:rPr lang="nl-NL"/>
              <a:t>w</a:t>
            </a:r>
            <a:r>
              <a:rPr lang="nl-NL" smtClean="0"/>
              <a:t>here does AI belong in a MyData world?</a:t>
            </a:r>
          </a:p>
          <a:p>
            <a:pPr marL="0" indent="0">
              <a:buNone/>
            </a:pPr>
            <a:endParaRPr lang="nl-NL"/>
          </a:p>
          <a:p>
            <a:pPr marL="0" indent="0">
              <a:buNone/>
            </a:pPr>
            <a:r>
              <a:rPr lang="nl-NL"/>
              <a:t>p</a:t>
            </a:r>
            <a:r>
              <a:rPr lang="nl-NL" smtClean="0"/>
              <a:t>rivacy’s meaning is changing:</a:t>
            </a:r>
          </a:p>
          <a:p>
            <a:pPr marL="457200" lvl="1" indent="0">
              <a:buNone/>
            </a:pPr>
            <a:r>
              <a:rPr lang="nl-NL" smtClean="0"/>
              <a:t>‘people are not interested in privacy’ </a:t>
            </a:r>
          </a:p>
          <a:p>
            <a:pPr marL="457200" lvl="1" indent="0">
              <a:buNone/>
            </a:pPr>
            <a:r>
              <a:rPr lang="nl-NL" smtClean="0"/>
              <a:t>‘control not privacy’</a:t>
            </a:r>
          </a:p>
          <a:p>
            <a:pPr marL="457200" lvl="1" indent="0">
              <a:buNone/>
            </a:pPr>
            <a:r>
              <a:rPr lang="nl-NL"/>
              <a:t>g</a:t>
            </a:r>
            <a:r>
              <a:rPr lang="nl-NL" smtClean="0"/>
              <a:t>roup visibility will be as important as individual</a:t>
            </a:r>
          </a:p>
          <a:p>
            <a:pPr marL="0" indent="0">
              <a:buNone/>
            </a:pPr>
            <a:endParaRPr lang="nl-NL" smtClean="0"/>
          </a:p>
          <a:p>
            <a:pPr marL="0" indent="0">
              <a:buNone/>
            </a:pPr>
            <a:r>
              <a:rPr lang="nl-NL"/>
              <a:t>w</a:t>
            </a:r>
            <a:r>
              <a:rPr lang="nl-NL" smtClean="0"/>
              <a:t>hat’s personal data?</a:t>
            </a:r>
          </a:p>
          <a:p>
            <a:pPr marL="0" indent="0">
              <a:buNone/>
            </a:pPr>
            <a:endParaRPr lang="nl-NL" smtClean="0"/>
          </a:p>
          <a:p>
            <a:pPr marL="0" indent="0">
              <a:buNone/>
            </a:pPr>
            <a:r>
              <a:rPr lang="nl-NL" smtClean="0"/>
              <a:t>what do we want to decentralise? And what are the implications if we succeed? </a:t>
            </a:r>
          </a:p>
          <a:p>
            <a:pPr marL="0" indent="0">
              <a:buNone/>
            </a:pPr>
            <a:endParaRPr lang="nl-NL"/>
          </a:p>
          <a:p>
            <a:pPr marL="0" indent="0">
              <a:buNone/>
            </a:pPr>
            <a:r>
              <a:rPr lang="nl-NL" smtClean="0"/>
              <a:t>‘</a:t>
            </a:r>
            <a:r>
              <a:rPr lang="nl-NL"/>
              <a:t>MyData cannot make everyone happy at the same time’</a:t>
            </a:r>
          </a:p>
          <a:p>
            <a:endParaRPr lang="nl-NL" smtClean="0"/>
          </a:p>
          <a:p>
            <a:pPr marL="0" indent="0">
              <a:buNone/>
            </a:pPr>
            <a:endParaRPr lang="nl-NL" smtClean="0"/>
          </a:p>
          <a:p>
            <a:endParaRPr lang="nl-NL" smtClean="0"/>
          </a:p>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966" y="365125"/>
            <a:ext cx="1939506" cy="1939506"/>
          </a:xfrm>
          <a:prstGeom prst="rect">
            <a:avLst/>
          </a:prstGeom>
        </p:spPr>
      </p:pic>
    </p:spTree>
    <p:extLst>
      <p:ext uri="{BB962C8B-B14F-4D97-AF65-F5344CB8AC3E}">
        <p14:creationId xmlns:p14="http://schemas.microsoft.com/office/powerpoint/2010/main" val="147522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825" y="372775"/>
            <a:ext cx="10515600" cy="1325563"/>
          </a:xfrm>
        </p:spPr>
        <p:txBody>
          <a:bodyPr>
            <a:normAutofit/>
          </a:bodyPr>
          <a:lstStyle/>
          <a:p>
            <a:r>
              <a:rPr lang="nl-NL" smtClean="0"/>
              <a:t>e.g. </a:t>
            </a:r>
            <a:endParaRPr lang="en-US"/>
          </a:p>
        </p:txBody>
      </p:sp>
      <p:sp>
        <p:nvSpPr>
          <p:cNvPr id="4" name="Content Placeholder 2"/>
          <p:cNvSpPr txBox="1">
            <a:spLocks/>
          </p:cNvSpPr>
          <p:nvPr/>
        </p:nvSpPr>
        <p:spPr>
          <a:xfrm>
            <a:off x="2027208" y="1825625"/>
            <a:ext cx="932659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mtClean="0"/>
              <a:t>Consent </a:t>
            </a:r>
          </a:p>
          <a:p>
            <a:pPr lvl="1"/>
            <a:endParaRPr lang="nl-NL"/>
          </a:p>
          <a:p>
            <a:pPr lvl="1"/>
            <a:r>
              <a:rPr lang="nl-NL" smtClean="0"/>
              <a:t>creates agency and empowers the user</a:t>
            </a:r>
          </a:p>
          <a:p>
            <a:pPr lvl="1"/>
            <a:endParaRPr lang="nl-NL"/>
          </a:p>
          <a:p>
            <a:pPr lvl="1"/>
            <a:r>
              <a:rPr lang="nl-NL"/>
              <a:t>a</a:t>
            </a:r>
            <a:r>
              <a:rPr lang="nl-NL" smtClean="0"/>
              <a:t>cknowledges that we are rational</a:t>
            </a:r>
          </a:p>
          <a:p>
            <a:pPr lvl="1"/>
            <a:endParaRPr lang="nl-NL"/>
          </a:p>
          <a:p>
            <a:pPr lvl="1"/>
            <a:r>
              <a:rPr lang="nl-NL"/>
              <a:t>c</a:t>
            </a:r>
            <a:r>
              <a:rPr lang="nl-NL" smtClean="0"/>
              <a:t>reates understanding of what will happen next</a:t>
            </a:r>
          </a:p>
          <a:p>
            <a:pPr lvl="1"/>
            <a:endParaRPr lang="nl-NL"/>
          </a:p>
          <a:p>
            <a:pPr lvl="1"/>
            <a:r>
              <a:rPr lang="nl-NL"/>
              <a:t>i</a:t>
            </a:r>
            <a:r>
              <a:rPr lang="nl-NL" smtClean="0"/>
              <a:t>s legally robust</a:t>
            </a:r>
          </a:p>
          <a:p>
            <a:endParaRPr lang="en-US"/>
          </a:p>
        </p:txBody>
      </p:sp>
      <p:pic>
        <p:nvPicPr>
          <p:cNvPr id="2050" name="Picture 2" descr="Image result for weinstein consensual mem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89994" y="1571051"/>
            <a:ext cx="8100811" cy="48604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524154" y="792485"/>
            <a:ext cx="3441711" cy="646331"/>
          </a:xfrm>
          <a:prstGeom prst="rect">
            <a:avLst/>
          </a:prstGeom>
        </p:spPr>
        <p:txBody>
          <a:bodyPr wrap="none">
            <a:spAutoFit/>
          </a:bodyPr>
          <a:lstStyle/>
          <a:p>
            <a:r>
              <a:rPr lang="nl-NL" sz="3600" smtClean="0"/>
              <a:t>Consent is great! </a:t>
            </a:r>
            <a:endParaRPr lang="en-US" sz="3600"/>
          </a:p>
        </p:txBody>
      </p:sp>
    </p:spTree>
    <p:extLst>
      <p:ext uri="{BB962C8B-B14F-4D97-AF65-F5344CB8AC3E}">
        <p14:creationId xmlns:p14="http://schemas.microsoft.com/office/powerpoint/2010/main" val="255798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		Tensions </a:t>
            </a:r>
            <a:endParaRPr lang="en-US"/>
          </a:p>
        </p:txBody>
      </p:sp>
      <p:sp>
        <p:nvSpPr>
          <p:cNvPr id="3" name="Content Placeholder 2"/>
          <p:cNvSpPr>
            <a:spLocks noGrp="1"/>
          </p:cNvSpPr>
          <p:nvPr>
            <p:ph idx="1"/>
          </p:nvPr>
        </p:nvSpPr>
        <p:spPr>
          <a:xfrm>
            <a:off x="2053389" y="1825625"/>
            <a:ext cx="9300411" cy="4351338"/>
          </a:xfrm>
        </p:spPr>
        <p:txBody>
          <a:bodyPr>
            <a:normAutofit/>
          </a:bodyPr>
          <a:lstStyle/>
          <a:p>
            <a:pPr marL="0" indent="0">
              <a:buNone/>
            </a:pPr>
            <a:r>
              <a:rPr lang="nl-NL" smtClean="0"/>
              <a:t>trust as feature vs. trust as bug</a:t>
            </a:r>
          </a:p>
          <a:p>
            <a:pPr marL="0" indent="0">
              <a:buNone/>
            </a:pPr>
            <a:endParaRPr lang="nl-NL" smtClean="0"/>
          </a:p>
          <a:p>
            <a:pPr marL="0" indent="0">
              <a:buNone/>
            </a:pPr>
            <a:r>
              <a:rPr lang="nl-NL"/>
              <a:t>M</a:t>
            </a:r>
            <a:r>
              <a:rPr lang="nl-NL" smtClean="0"/>
              <a:t>yData and AI: ‘</a:t>
            </a:r>
            <a:r>
              <a:rPr lang="en-US" smtClean="0"/>
              <a:t>Mydata </a:t>
            </a:r>
            <a:r>
              <a:rPr lang="en-US"/>
              <a:t>is dead - welcome ”ethical AI </a:t>
            </a:r>
            <a:r>
              <a:rPr lang="en-US"/>
              <a:t>middleman</a:t>
            </a:r>
            <a:r>
              <a:rPr lang="en-US" smtClean="0"/>
              <a:t>”’</a:t>
            </a:r>
            <a:endParaRPr lang="nl-NL" smtClean="0"/>
          </a:p>
          <a:p>
            <a:pPr marL="0" indent="0">
              <a:buNone/>
            </a:pPr>
            <a:endParaRPr lang="nl-NL" smtClean="0"/>
          </a:p>
          <a:p>
            <a:pPr marL="0" indent="0">
              <a:buNone/>
            </a:pPr>
            <a:r>
              <a:rPr lang="nl-NL" smtClean="0"/>
              <a:t>pro-human uses of data and environmental sustainability</a:t>
            </a:r>
          </a:p>
          <a:p>
            <a:pPr marL="0" indent="0">
              <a:buNone/>
            </a:pPr>
            <a:endParaRPr lang="nl-NL"/>
          </a:p>
          <a:p>
            <a:pPr marL="0" indent="0">
              <a:buNone/>
            </a:pPr>
            <a:r>
              <a:rPr lang="nl-NL"/>
              <a:t>u</a:t>
            </a:r>
            <a:r>
              <a:rPr lang="nl-NL" smtClean="0"/>
              <a:t>nity and diversity: flat world of mydata, vs. superdiverse reality including passive data subjects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41" y="702009"/>
            <a:ext cx="1732548" cy="1521755"/>
          </a:xfrm>
          <a:prstGeom prst="rect">
            <a:avLst/>
          </a:prstGeom>
        </p:spPr>
      </p:pic>
    </p:spTree>
    <p:extLst>
      <p:ext uri="{BB962C8B-B14F-4D97-AF65-F5344CB8AC3E}">
        <p14:creationId xmlns:p14="http://schemas.microsoft.com/office/powerpoint/2010/main" val="410573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		what we need to learn next</a:t>
            </a:r>
            <a:endParaRPr lang="en-US"/>
          </a:p>
        </p:txBody>
      </p:sp>
      <p:sp>
        <p:nvSpPr>
          <p:cNvPr id="3" name="Content Placeholder 2"/>
          <p:cNvSpPr>
            <a:spLocks noGrp="1"/>
          </p:cNvSpPr>
          <p:nvPr>
            <p:ph idx="1"/>
          </p:nvPr>
        </p:nvSpPr>
        <p:spPr>
          <a:xfrm>
            <a:off x="2246898" y="1825625"/>
            <a:ext cx="9106902" cy="4351338"/>
          </a:xfrm>
        </p:spPr>
        <p:txBody>
          <a:bodyPr>
            <a:normAutofit fontScale="70000" lnSpcReduction="20000"/>
          </a:bodyPr>
          <a:lstStyle/>
          <a:p>
            <a:pPr marL="0" indent="0">
              <a:buNone/>
            </a:pPr>
            <a:r>
              <a:rPr lang="nl-NL" smtClean="0"/>
              <a:t>governance and law: what’s the place of trust(s), cooperatives and other new data governance models? How can we know – what kind of discussion needs to take place?</a:t>
            </a:r>
          </a:p>
          <a:p>
            <a:pPr marL="0" indent="0">
              <a:buNone/>
            </a:pPr>
            <a:endParaRPr lang="nl-NL"/>
          </a:p>
          <a:p>
            <a:pPr marL="0" indent="0">
              <a:buNone/>
            </a:pPr>
            <a:r>
              <a:rPr lang="nl-NL"/>
              <a:t>i</a:t>
            </a:r>
            <a:r>
              <a:rPr lang="nl-NL" smtClean="0"/>
              <a:t>f data isn’t property, what is it? </a:t>
            </a:r>
            <a:r>
              <a:rPr lang="nl-NL"/>
              <a:t>(labour, general intellect, raw material, right, duty, commons…)</a:t>
            </a:r>
          </a:p>
          <a:p>
            <a:pPr marL="0" indent="0">
              <a:buNone/>
            </a:pPr>
            <a:endParaRPr lang="nl-NL" smtClean="0"/>
          </a:p>
          <a:p>
            <a:pPr marL="0" indent="0">
              <a:buNone/>
            </a:pPr>
            <a:r>
              <a:rPr lang="nl-NL"/>
              <a:t>h</a:t>
            </a:r>
            <a:r>
              <a:rPr lang="nl-NL" smtClean="0"/>
              <a:t>ow to make sure data feeds into (medical, social) systems that tell the truth about us and build a world we want (data can tell any story)</a:t>
            </a:r>
          </a:p>
          <a:p>
            <a:pPr marL="0" indent="0">
              <a:buNone/>
            </a:pPr>
            <a:endParaRPr lang="nl-NL"/>
          </a:p>
          <a:p>
            <a:pPr marL="0" indent="0">
              <a:buNone/>
            </a:pPr>
            <a:r>
              <a:rPr lang="nl-NL"/>
              <a:t>d</a:t>
            </a:r>
            <a:r>
              <a:rPr lang="nl-NL" smtClean="0"/>
              <a:t>o we have a position on guarding against exploitation? Discussions of data prostitution</a:t>
            </a:r>
          </a:p>
          <a:p>
            <a:pPr marL="0" indent="0">
              <a:buNone/>
            </a:pPr>
            <a:endParaRPr lang="nl-NL"/>
          </a:p>
          <a:p>
            <a:pPr marL="0" indent="0">
              <a:buNone/>
            </a:pPr>
            <a:r>
              <a:rPr lang="nl-NL" smtClean="0"/>
              <a:t>history. </a:t>
            </a:r>
            <a:r>
              <a:rPr lang="en-US"/>
              <a:t>tools, precedents, markets, resource allocation, </a:t>
            </a:r>
            <a:r>
              <a:rPr lang="en-US"/>
              <a:t>resource </a:t>
            </a:r>
            <a:r>
              <a:rPr lang="en-US" smtClean="0"/>
              <a:t>definitions… </a:t>
            </a:r>
            <a:r>
              <a:rPr lang="nl-NL" smtClean="0"/>
              <a:t>‘you may not be interested in politics but politics is interested in you’</a:t>
            </a:r>
            <a:endParaRPr lang="nl-NL"/>
          </a:p>
          <a:p>
            <a:endParaRPr lang="nl-NL" smtClean="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316" y="365125"/>
            <a:ext cx="1745582" cy="1745582"/>
          </a:xfrm>
          <a:prstGeom prst="rect">
            <a:avLst/>
          </a:prstGeom>
        </p:spPr>
      </p:pic>
    </p:spTree>
    <p:extLst>
      <p:ext uri="{BB962C8B-B14F-4D97-AF65-F5344CB8AC3E}">
        <p14:creationId xmlns:p14="http://schemas.microsoft.com/office/powerpoint/2010/main" val="228902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			Next steps</a:t>
            </a:r>
            <a:endParaRPr lang="en-US"/>
          </a:p>
        </p:txBody>
      </p:sp>
      <p:sp>
        <p:nvSpPr>
          <p:cNvPr id="3" name="Content Placeholder 2"/>
          <p:cNvSpPr>
            <a:spLocks noGrp="1"/>
          </p:cNvSpPr>
          <p:nvPr>
            <p:ph idx="1"/>
          </p:nvPr>
        </p:nvSpPr>
        <p:spPr>
          <a:xfrm>
            <a:off x="2085473" y="2298781"/>
            <a:ext cx="8867274" cy="4351338"/>
          </a:xfrm>
        </p:spPr>
        <p:txBody>
          <a:bodyPr>
            <a:normAutofit fontScale="92500" lnSpcReduction="10000"/>
          </a:bodyPr>
          <a:lstStyle/>
          <a:p>
            <a:pPr marL="0" indent="0">
              <a:buNone/>
            </a:pPr>
            <a:r>
              <a:rPr lang="nl-NL"/>
              <a:t>t</a:t>
            </a:r>
            <a:r>
              <a:rPr lang="nl-NL" smtClean="0"/>
              <a:t>ime to learn from other places – how will MyData become global? </a:t>
            </a:r>
          </a:p>
          <a:p>
            <a:pPr marL="0" indent="0">
              <a:buNone/>
            </a:pPr>
            <a:endParaRPr lang="nl-NL" smtClean="0"/>
          </a:p>
          <a:p>
            <a:pPr marL="0" indent="0">
              <a:buNone/>
            </a:pPr>
            <a:r>
              <a:rPr lang="nl-NL"/>
              <a:t>w</a:t>
            </a:r>
            <a:r>
              <a:rPr lang="nl-NL" smtClean="0"/>
              <a:t>ho are MyData’s allies, who can teach lessons about history and what not to do? </a:t>
            </a:r>
          </a:p>
          <a:p>
            <a:pPr marL="0" indent="0">
              <a:buNone/>
            </a:pPr>
            <a:endParaRPr lang="nl-NL" smtClean="0"/>
          </a:p>
          <a:p>
            <a:pPr marL="0" indent="0">
              <a:buNone/>
            </a:pPr>
            <a:r>
              <a:rPr lang="nl-NL" smtClean="0"/>
              <a:t>what traction can MyData have on obtained/captured data? On inference?</a:t>
            </a:r>
          </a:p>
          <a:p>
            <a:pPr marL="0" indent="0">
              <a:buNone/>
            </a:pPr>
            <a:endParaRPr lang="nl-NL"/>
          </a:p>
          <a:p>
            <a:pPr marL="0" indent="0">
              <a:buNone/>
            </a:pPr>
            <a:r>
              <a:rPr lang="nl-NL"/>
              <a:t>s</a:t>
            </a:r>
            <a:r>
              <a:rPr lang="nl-NL" smtClean="0"/>
              <a:t>hape convenings so social experts learn tech and vice versa</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54" t="27503"/>
          <a:stretch/>
        </p:blipFill>
        <p:spPr>
          <a:xfrm>
            <a:off x="84847" y="252830"/>
            <a:ext cx="2594185" cy="1895305"/>
          </a:xfrm>
          <a:prstGeom prst="rect">
            <a:avLst/>
          </a:prstGeom>
        </p:spPr>
      </p:pic>
    </p:spTree>
    <p:extLst>
      <p:ext uri="{BB962C8B-B14F-4D97-AF65-F5344CB8AC3E}">
        <p14:creationId xmlns:p14="http://schemas.microsoft.com/office/powerpoint/2010/main" val="264175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					The edges</a:t>
            </a:r>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6183" t="36859" r="19591" b="19109"/>
          <a:stretch/>
        </p:blipFill>
        <p:spPr>
          <a:xfrm>
            <a:off x="4564442" y="4539913"/>
            <a:ext cx="1048252" cy="657727"/>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6183" t="36859" r="19591" b="19109"/>
          <a:stretch/>
        </p:blipFill>
        <p:spPr>
          <a:xfrm>
            <a:off x="1834910" y="1134369"/>
            <a:ext cx="1048252" cy="657727"/>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6183" t="36859" r="19591" b="19109"/>
          <a:stretch/>
        </p:blipFill>
        <p:spPr>
          <a:xfrm>
            <a:off x="874518" y="5413864"/>
            <a:ext cx="1048252" cy="657727"/>
          </a:xfrm>
          <a:prstGeom prst="rect">
            <a:avLst/>
          </a:prstGeom>
        </p:spPr>
      </p:pic>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26183" t="36859" r="19591" b="19109"/>
          <a:stretch/>
        </p:blipFill>
        <p:spPr>
          <a:xfrm>
            <a:off x="5700790" y="2506645"/>
            <a:ext cx="1048252" cy="657727"/>
          </a:xfrm>
          <a:prstGeom prst="rect">
            <a:avLst/>
          </a:prstGeom>
        </p:spPr>
      </p:pic>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6183" t="36859" r="19591" b="19109"/>
          <a:stretch/>
        </p:blipFill>
        <p:spPr>
          <a:xfrm>
            <a:off x="10315432" y="5534523"/>
            <a:ext cx="1048252" cy="657727"/>
          </a:xfrm>
          <a:prstGeom prst="rect">
            <a:avLst/>
          </a:prstGeom>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6183" t="36859" r="19591" b="19109"/>
          <a:stretch/>
        </p:blipFill>
        <p:spPr>
          <a:xfrm>
            <a:off x="8860329" y="1927825"/>
            <a:ext cx="1048252" cy="657727"/>
          </a:xfrm>
          <a:prstGeom prst="rect">
            <a:avLst/>
          </a:prstGeom>
        </p:spPr>
      </p:pic>
      <p:sp>
        <p:nvSpPr>
          <p:cNvPr id="11" name="TextBox 10"/>
          <p:cNvSpPr txBox="1"/>
          <p:nvPr/>
        </p:nvSpPr>
        <p:spPr>
          <a:xfrm>
            <a:off x="1295053" y="1831011"/>
            <a:ext cx="2459759" cy="1200329"/>
          </a:xfrm>
          <a:prstGeom prst="rect">
            <a:avLst/>
          </a:prstGeom>
          <a:noFill/>
        </p:spPr>
        <p:txBody>
          <a:bodyPr wrap="square" rtlCol="0">
            <a:spAutoFit/>
          </a:bodyPr>
          <a:lstStyle/>
          <a:p>
            <a:r>
              <a:rPr lang="nl-NL" sz="3600" smtClean="0"/>
              <a:t>Sustainable computing</a:t>
            </a:r>
            <a:endParaRPr lang="en-US" sz="3600"/>
          </a:p>
        </p:txBody>
      </p:sp>
      <p:sp>
        <p:nvSpPr>
          <p:cNvPr id="12" name="TextBox 11"/>
          <p:cNvSpPr txBox="1"/>
          <p:nvPr/>
        </p:nvSpPr>
        <p:spPr>
          <a:xfrm>
            <a:off x="9908581" y="1811347"/>
            <a:ext cx="1851216" cy="1200329"/>
          </a:xfrm>
          <a:prstGeom prst="rect">
            <a:avLst/>
          </a:prstGeom>
          <a:noFill/>
        </p:spPr>
        <p:txBody>
          <a:bodyPr wrap="square" rtlCol="0">
            <a:spAutoFit/>
          </a:bodyPr>
          <a:lstStyle/>
          <a:p>
            <a:r>
              <a:rPr lang="nl-NL" sz="3600" smtClean="0"/>
              <a:t>Edge places</a:t>
            </a:r>
            <a:endParaRPr lang="en-US" sz="3600"/>
          </a:p>
        </p:txBody>
      </p:sp>
      <p:sp>
        <p:nvSpPr>
          <p:cNvPr id="13" name="TextBox 12"/>
          <p:cNvSpPr txBox="1"/>
          <p:nvPr/>
        </p:nvSpPr>
        <p:spPr>
          <a:xfrm>
            <a:off x="3844042" y="5265747"/>
            <a:ext cx="2830855" cy="646331"/>
          </a:xfrm>
          <a:prstGeom prst="rect">
            <a:avLst/>
          </a:prstGeom>
          <a:noFill/>
        </p:spPr>
        <p:txBody>
          <a:bodyPr wrap="square" rtlCol="0">
            <a:spAutoFit/>
          </a:bodyPr>
          <a:lstStyle/>
          <a:p>
            <a:r>
              <a:rPr lang="nl-NL" sz="3600" smtClean="0"/>
              <a:t>superdiversity</a:t>
            </a:r>
            <a:endParaRPr lang="en-US" sz="3600"/>
          </a:p>
        </p:txBody>
      </p:sp>
      <p:sp>
        <p:nvSpPr>
          <p:cNvPr id="14" name="TextBox 13"/>
          <p:cNvSpPr txBox="1"/>
          <p:nvPr/>
        </p:nvSpPr>
        <p:spPr>
          <a:xfrm>
            <a:off x="509184" y="5983358"/>
            <a:ext cx="2194685" cy="646331"/>
          </a:xfrm>
          <a:prstGeom prst="rect">
            <a:avLst/>
          </a:prstGeom>
          <a:noFill/>
        </p:spPr>
        <p:txBody>
          <a:bodyPr wrap="square" rtlCol="0">
            <a:spAutoFit/>
          </a:bodyPr>
          <a:lstStyle/>
          <a:p>
            <a:r>
              <a:rPr lang="nl-NL" sz="3600" smtClean="0"/>
              <a:t>politicians</a:t>
            </a:r>
            <a:endParaRPr lang="en-US" sz="3600"/>
          </a:p>
        </p:txBody>
      </p:sp>
      <p:sp>
        <p:nvSpPr>
          <p:cNvPr id="15" name="TextBox 14"/>
          <p:cNvSpPr txBox="1"/>
          <p:nvPr/>
        </p:nvSpPr>
        <p:spPr>
          <a:xfrm>
            <a:off x="5928556" y="3197595"/>
            <a:ext cx="833086" cy="646331"/>
          </a:xfrm>
          <a:prstGeom prst="rect">
            <a:avLst/>
          </a:prstGeom>
          <a:noFill/>
        </p:spPr>
        <p:txBody>
          <a:bodyPr wrap="square" rtlCol="0">
            <a:spAutoFit/>
          </a:bodyPr>
          <a:lstStyle/>
          <a:p>
            <a:r>
              <a:rPr lang="nl-NL" sz="3600" smtClean="0"/>
              <a:t>AI</a:t>
            </a:r>
            <a:endParaRPr lang="en-US" sz="3600"/>
          </a:p>
        </p:txBody>
      </p:sp>
      <p:sp>
        <p:nvSpPr>
          <p:cNvPr id="16" name="TextBox 15"/>
          <p:cNvSpPr txBox="1"/>
          <p:nvPr/>
        </p:nvSpPr>
        <p:spPr>
          <a:xfrm>
            <a:off x="9120295" y="5413864"/>
            <a:ext cx="1684422" cy="1200329"/>
          </a:xfrm>
          <a:prstGeom prst="rect">
            <a:avLst/>
          </a:prstGeom>
          <a:noFill/>
        </p:spPr>
        <p:txBody>
          <a:bodyPr wrap="square" rtlCol="0">
            <a:spAutoFit/>
          </a:bodyPr>
          <a:lstStyle/>
          <a:p>
            <a:r>
              <a:rPr lang="nl-NL" sz="3600" smtClean="0"/>
              <a:t>Edge people</a:t>
            </a:r>
            <a:endParaRPr lang="en-US" sz="3600"/>
          </a:p>
        </p:txBody>
      </p:sp>
    </p:spTree>
    <p:extLst>
      <p:ext uri="{BB962C8B-B14F-4D97-AF65-F5344CB8AC3E}">
        <p14:creationId xmlns:p14="http://schemas.microsoft.com/office/powerpoint/2010/main" val="326168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2515" y="288422"/>
            <a:ext cx="8577385" cy="6285615"/>
          </a:xfrm>
          <a:prstGeom prst="rect">
            <a:avLst/>
          </a:prstGeom>
        </p:spPr>
      </p:pic>
    </p:spTree>
    <p:extLst>
      <p:ext uri="{BB962C8B-B14F-4D97-AF65-F5344CB8AC3E}">
        <p14:creationId xmlns:p14="http://schemas.microsoft.com/office/powerpoint/2010/main" val="3945688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6944" y="1620252"/>
            <a:ext cx="11326827" cy="3737853"/>
          </a:xfrm>
        </p:spPr>
      </p:pic>
    </p:spTree>
    <p:extLst>
      <p:ext uri="{BB962C8B-B14F-4D97-AF65-F5344CB8AC3E}">
        <p14:creationId xmlns:p14="http://schemas.microsoft.com/office/powerpoint/2010/main" val="22819521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7305" y="500062"/>
            <a:ext cx="3123669" cy="1325563"/>
          </a:xfrm>
        </p:spPr>
        <p:txBody>
          <a:bodyPr/>
          <a:lstStyle/>
          <a:p>
            <a:r>
              <a:rPr lang="nl-NL" smtClean="0"/>
              <a:t>Thank you!</a:t>
            </a:r>
            <a:endParaRPr lang="en-US"/>
          </a:p>
        </p:txBody>
      </p:sp>
      <p:sp>
        <p:nvSpPr>
          <p:cNvPr id="3" name="Content Placeholder 2"/>
          <p:cNvSpPr>
            <a:spLocks noGrp="1"/>
          </p:cNvSpPr>
          <p:nvPr>
            <p:ph idx="1"/>
          </p:nvPr>
        </p:nvSpPr>
        <p:spPr/>
        <p:txBody>
          <a:bodyPr>
            <a:normAutofit fontScale="85000" lnSpcReduction="20000"/>
          </a:bodyPr>
          <a:lstStyle/>
          <a:p>
            <a:pPr marL="0" indent="0">
              <a:buNone/>
            </a:pPr>
            <a:endParaRPr lang="nl-NL" smtClean="0"/>
          </a:p>
          <a:p>
            <a:pPr marL="0" indent="0">
              <a:buNone/>
            </a:pPr>
            <a:endParaRPr lang="nl-NL"/>
          </a:p>
          <a:p>
            <a:pPr marL="0" indent="0">
              <a:buNone/>
            </a:pPr>
            <a:endParaRPr lang="nl-NL" smtClean="0"/>
          </a:p>
          <a:p>
            <a:pPr marL="0" indent="0">
              <a:buNone/>
            </a:pPr>
            <a:endParaRPr lang="nl-NL"/>
          </a:p>
          <a:p>
            <a:pPr marL="0" indent="0">
              <a:buNone/>
            </a:pPr>
            <a:endParaRPr lang="nl-NL" sz="1800" smtClean="0"/>
          </a:p>
          <a:p>
            <a:pPr marL="0" indent="0">
              <a:buNone/>
            </a:pPr>
            <a:endParaRPr lang="nl-NL" sz="1800" smtClean="0"/>
          </a:p>
          <a:p>
            <a:pPr marL="0" indent="0">
              <a:buNone/>
            </a:pPr>
            <a:endParaRPr lang="nl-NL" sz="1800" smtClean="0"/>
          </a:p>
          <a:p>
            <a:pPr marL="0" indent="0">
              <a:buNone/>
            </a:pPr>
            <a:r>
              <a:rPr lang="nl-NL" sz="2400" smtClean="0"/>
              <a:t>Especially to the collaborators:</a:t>
            </a:r>
          </a:p>
          <a:p>
            <a:pPr marL="0" indent="0">
              <a:buNone/>
            </a:pPr>
            <a:r>
              <a:rPr lang="nl-NL" sz="2400"/>
              <a:t>Minna, Daniel</a:t>
            </a:r>
            <a:r>
              <a:rPr lang="nl-NL" sz="2400"/>
              <a:t>, </a:t>
            </a:r>
            <a:r>
              <a:rPr lang="nl-NL" sz="2400" smtClean="0"/>
              <a:t> Tuukka, Shaz</a:t>
            </a:r>
            <a:r>
              <a:rPr lang="nl-NL" sz="2400"/>
              <a:t>, Sean, the OurData track, Heidi, Marlies, Matti, Yki, Will, Richard, Pernille, Sarah, Manon</a:t>
            </a:r>
            <a:r>
              <a:rPr lang="nl-NL" sz="2400"/>
              <a:t>, </a:t>
            </a:r>
            <a:r>
              <a:rPr lang="nl-NL" sz="2400" smtClean="0"/>
              <a:t>Marie-José, Anna, Jesse, Esko…</a:t>
            </a:r>
            <a:endParaRPr lang="nl-NL" sz="2400"/>
          </a:p>
          <a:p>
            <a:pPr marL="0" indent="0">
              <a:buNone/>
            </a:pPr>
            <a:endParaRPr lang="nl-NL" sz="1800"/>
          </a:p>
          <a:p>
            <a:pPr marL="0" indent="0">
              <a:buNone/>
            </a:pPr>
            <a:r>
              <a:rPr lang="nl-NL" sz="1800" smtClean="0"/>
              <a:t>Images</a:t>
            </a:r>
            <a:r>
              <a:rPr lang="nl-NL" sz="1800"/>
              <a:t>: </a:t>
            </a:r>
            <a:r>
              <a:rPr lang="nl-NL" sz="1800"/>
              <a:t>redshift, </a:t>
            </a:r>
            <a:r>
              <a:rPr lang="nl-NL" sz="1800" smtClean="0"/>
              <a:t>noupe.com, holger lippmann, Breughel</a:t>
            </a:r>
            <a:r>
              <a:rPr lang="nl-NL" sz="1800"/>
              <a:t>, </a:t>
            </a:r>
            <a:r>
              <a:rPr lang="nl-NL" sz="1800"/>
              <a:t>Maximilien </a:t>
            </a:r>
            <a:r>
              <a:rPr lang="nl-NL" sz="1800" smtClean="0"/>
              <a:t>Luce, alphacoders, </a:t>
            </a:r>
            <a:r>
              <a:rPr lang="en-US" sz="1800"/>
              <a:t>Bibliothèque </a:t>
            </a:r>
            <a:r>
              <a:rPr lang="en-US" sz="1800" smtClean="0"/>
              <a:t>Nationale </a:t>
            </a:r>
            <a:r>
              <a:rPr lang="en-US" sz="1800"/>
              <a:t>de </a:t>
            </a:r>
            <a:r>
              <a:rPr lang="en-US" sz="1800"/>
              <a:t>France, national review, shareblu</a:t>
            </a:r>
            <a:r>
              <a:rPr lang="en-US" sz="1800"/>
              <a:t>, </a:t>
            </a:r>
            <a:r>
              <a:rPr lang="en-US" sz="1800" smtClean="0"/>
              <a:t>i.ytimg.com, pcdoctorwestchester.com, datacenterfrontier, freepik.com, Wikimedia commons, chc,uk, pexels, pinterest</a:t>
            </a:r>
            <a:endParaRPr lang="en-US" sz="1800"/>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1869" y="1568283"/>
            <a:ext cx="3419105" cy="2277979"/>
          </a:xfrm>
          <a:prstGeom prst="rect">
            <a:avLst/>
          </a:prstGeom>
        </p:spPr>
      </p:pic>
    </p:spTree>
    <p:extLst>
      <p:ext uri="{BB962C8B-B14F-4D97-AF65-F5344CB8AC3E}">
        <p14:creationId xmlns:p14="http://schemas.microsoft.com/office/powerpoint/2010/main" val="35449970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Which MyData?</a:t>
            </a:r>
            <a:endParaRPr lang="en-US"/>
          </a:p>
        </p:txBody>
      </p:sp>
      <p:sp>
        <p:nvSpPr>
          <p:cNvPr id="3" name="Content Placeholder 2"/>
          <p:cNvSpPr>
            <a:spLocks noGrp="1"/>
          </p:cNvSpPr>
          <p:nvPr>
            <p:ph idx="1"/>
          </p:nvPr>
        </p:nvSpPr>
        <p:spPr/>
        <p:txBody>
          <a:bodyPr/>
          <a:lstStyle/>
          <a:p>
            <a:pPr marL="0" indent="0">
              <a:buNone/>
            </a:pPr>
            <a:endParaRPr lang="nl-NL" smtClean="0"/>
          </a:p>
          <a:p>
            <a:pPr marL="0" indent="0">
              <a:buNone/>
            </a:pPr>
            <a:endParaRPr lang="nl-NL"/>
          </a:p>
          <a:p>
            <a:pPr marL="0" indent="0">
              <a:buNone/>
            </a:pPr>
            <a:r>
              <a:rPr lang="nl-NL" sz="3200" smtClean="0"/>
              <a:t>actions</a:t>
            </a:r>
          </a:p>
          <a:p>
            <a:pPr marL="0" indent="0">
              <a:buNone/>
            </a:pPr>
            <a:endParaRPr lang="nl-NL"/>
          </a:p>
          <a:p>
            <a:pPr marL="914400" lvl="2" indent="0">
              <a:buNone/>
            </a:pPr>
            <a:r>
              <a:rPr lang="nl-NL" sz="2800" smtClean="0"/>
              <a:t>innovations</a:t>
            </a:r>
            <a:endParaRPr lang="nl-NL" sz="2400" smtClean="0"/>
          </a:p>
          <a:p>
            <a:pPr lvl="2"/>
            <a:endParaRPr lang="nl-NL" smtClean="0"/>
          </a:p>
          <a:p>
            <a:pPr marL="1828800" lvl="4" indent="0">
              <a:buNone/>
            </a:pPr>
            <a:r>
              <a:rPr lang="nl-NL" sz="2000" smtClean="0"/>
              <a:t>atoms</a:t>
            </a:r>
          </a:p>
          <a:p>
            <a:pPr lvl="4"/>
            <a:endParaRPr lang="nl-NL"/>
          </a:p>
          <a:p>
            <a:pPr marL="2743200" lvl="6" indent="0">
              <a:buNone/>
            </a:pPr>
            <a:r>
              <a:rPr lang="nl-NL"/>
              <a:t>c</a:t>
            </a:r>
            <a:r>
              <a:rPr lang="nl-NL" smtClean="0"/>
              <a:t>omponents? </a:t>
            </a:r>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4466" y="4192438"/>
            <a:ext cx="2400010" cy="2100757"/>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6502" y="2617892"/>
            <a:ext cx="2344594" cy="2100757"/>
          </a:xfrm>
          <a:prstGeom prst="rect">
            <a:avLst/>
          </a:prstGeom>
        </p:spPr>
      </p:pic>
      <p:pic>
        <p:nvPicPr>
          <p:cNvPr id="7" name="Picture 6"/>
          <p:cNvPicPr>
            <a:picLocks noChangeAspect="1"/>
          </p:cNvPicPr>
          <p:nvPr/>
        </p:nvPicPr>
        <p:blipFill rotWithShape="1">
          <a:blip r:embed="rId4" cstate="print">
            <a:biLevel thresh="75000"/>
            <a:extLst>
              <a:ext uri="{BEBA8EAE-BF5A-486C-A8C5-ECC9F3942E4B}">
                <a14:imgProps xmlns:a14="http://schemas.microsoft.com/office/drawing/2010/main">
                  <a14:imgLayer r:embed="rId5">
                    <a14:imgEffect>
                      <a14:colorTemperature colorTemp="11500"/>
                    </a14:imgEffect>
                    <a14:imgEffect>
                      <a14:saturation sat="400000"/>
                    </a14:imgEffect>
                    <a14:imgEffect>
                      <a14:brightnessContrast bright="10000"/>
                    </a14:imgEffect>
                  </a14:imgLayer>
                </a14:imgProps>
              </a:ext>
              <a:ext uri="{28A0092B-C50C-407E-A947-70E740481C1C}">
                <a14:useLocalDpi xmlns:a14="http://schemas.microsoft.com/office/drawing/2010/main" val="0"/>
              </a:ext>
            </a:extLst>
          </a:blip>
          <a:srcRect t="33844" r="16621"/>
          <a:stretch/>
        </p:blipFill>
        <p:spPr>
          <a:xfrm>
            <a:off x="8971566" y="931726"/>
            <a:ext cx="2181764" cy="2077305"/>
          </a:xfrm>
          <a:prstGeom prst="rect">
            <a:avLst/>
          </a:prstGeom>
          <a:scene3d>
            <a:camera prst="orthographicFront">
              <a:rot lat="0" lon="10800000" rev="0"/>
            </a:camera>
            <a:lightRig rig="threePt" dir="t"/>
          </a:scene3d>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248893"/>
            <a:ext cx="2100757" cy="2100757"/>
          </a:xfrm>
          <a:prstGeom prst="rect">
            <a:avLst/>
          </a:prstGeom>
        </p:spPr>
      </p:pic>
    </p:spTree>
    <p:extLst>
      <p:ext uri="{BB962C8B-B14F-4D97-AF65-F5344CB8AC3E}">
        <p14:creationId xmlns:p14="http://schemas.microsoft.com/office/powerpoint/2010/main" val="285669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35834" y="112913"/>
            <a:ext cx="8203721" cy="6612483"/>
          </a:xfrm>
        </p:spPr>
      </p:pic>
    </p:spTree>
    <p:extLst>
      <p:ext uri="{BB962C8B-B14F-4D97-AF65-F5344CB8AC3E}">
        <p14:creationId xmlns:p14="http://schemas.microsoft.com/office/powerpoint/2010/main" val="20813664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19387" t="12579" r="3136" b="12704"/>
          <a:stretch/>
        </p:blipFill>
        <p:spPr>
          <a:xfrm>
            <a:off x="353683" y="276497"/>
            <a:ext cx="11528284" cy="6253699"/>
          </a:xfrm>
          <a:prstGeom prst="rect">
            <a:avLst/>
          </a:prstGeom>
        </p:spPr>
      </p:pic>
    </p:spTree>
    <p:extLst>
      <p:ext uri="{BB962C8B-B14F-4D97-AF65-F5344CB8AC3E}">
        <p14:creationId xmlns:p14="http://schemas.microsoft.com/office/powerpoint/2010/main" val="31977960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336" y="396815"/>
            <a:ext cx="12014152" cy="6288657"/>
          </a:xfrm>
        </p:spPr>
      </p:pic>
      <p:sp>
        <p:nvSpPr>
          <p:cNvPr id="5" name="TextBox 4"/>
          <p:cNvSpPr txBox="1"/>
          <p:nvPr/>
        </p:nvSpPr>
        <p:spPr>
          <a:xfrm>
            <a:off x="655608" y="336430"/>
            <a:ext cx="10161917" cy="1015663"/>
          </a:xfrm>
          <a:prstGeom prst="rect">
            <a:avLst/>
          </a:prstGeom>
          <a:noFill/>
        </p:spPr>
        <p:txBody>
          <a:bodyPr wrap="square" rtlCol="0">
            <a:spAutoFit/>
          </a:bodyPr>
          <a:lstStyle/>
          <a:p>
            <a:r>
              <a:rPr lang="nl-NL" sz="6000" smtClean="0"/>
              <a:t>…or a wave</a:t>
            </a:r>
            <a:endParaRPr lang="en-US" sz="6000"/>
          </a:p>
        </p:txBody>
      </p:sp>
      <p:sp>
        <p:nvSpPr>
          <p:cNvPr id="6" name="TextBox 5"/>
          <p:cNvSpPr txBox="1"/>
          <p:nvPr/>
        </p:nvSpPr>
        <p:spPr>
          <a:xfrm>
            <a:off x="2639683" y="1768415"/>
            <a:ext cx="2587925" cy="461665"/>
          </a:xfrm>
          <a:prstGeom prst="rect">
            <a:avLst/>
          </a:prstGeom>
          <a:noFill/>
        </p:spPr>
        <p:txBody>
          <a:bodyPr wrap="square" rtlCol="0">
            <a:spAutoFit/>
          </a:bodyPr>
          <a:lstStyle/>
          <a:p>
            <a:r>
              <a:rPr lang="nl-NL" sz="2400" smtClean="0"/>
              <a:t>network</a:t>
            </a:r>
            <a:endParaRPr lang="en-US" sz="2400"/>
          </a:p>
        </p:txBody>
      </p:sp>
      <p:sp>
        <p:nvSpPr>
          <p:cNvPr id="7" name="TextBox 6"/>
          <p:cNvSpPr txBox="1"/>
          <p:nvPr/>
        </p:nvSpPr>
        <p:spPr>
          <a:xfrm>
            <a:off x="4034287" y="2455653"/>
            <a:ext cx="2587925" cy="369332"/>
          </a:xfrm>
          <a:prstGeom prst="rect">
            <a:avLst/>
          </a:prstGeom>
          <a:noFill/>
        </p:spPr>
        <p:txBody>
          <a:bodyPr wrap="square" rtlCol="0">
            <a:spAutoFit/>
          </a:bodyPr>
          <a:lstStyle/>
          <a:p>
            <a:r>
              <a:rPr lang="nl-NL" smtClean="0"/>
              <a:t>field?</a:t>
            </a:r>
            <a:endParaRPr lang="en-US"/>
          </a:p>
        </p:txBody>
      </p:sp>
    </p:spTree>
    <p:extLst>
      <p:ext uri="{BB962C8B-B14F-4D97-AF65-F5344CB8AC3E}">
        <p14:creationId xmlns:p14="http://schemas.microsoft.com/office/powerpoint/2010/main" val="149533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MyData is a system</a:t>
            </a:r>
            <a:endParaRPr lang="en-US"/>
          </a:p>
        </p:txBody>
      </p:sp>
      <p:sp>
        <p:nvSpPr>
          <p:cNvPr id="3" name="Content Placeholder 2"/>
          <p:cNvSpPr>
            <a:spLocks noGrp="1"/>
          </p:cNvSpPr>
          <p:nvPr>
            <p:ph idx="1"/>
          </p:nvPr>
        </p:nvSpPr>
        <p:spPr>
          <a:xfrm>
            <a:off x="838200" y="1825625"/>
            <a:ext cx="10515600" cy="4713198"/>
          </a:xfrm>
        </p:spPr>
        <p:txBody>
          <a:bodyPr>
            <a:normAutofit/>
          </a:bodyPr>
          <a:lstStyle/>
          <a:p>
            <a:r>
              <a:rPr lang="nl-NL" smtClean="0"/>
              <a:t>Data is a set of entanglements and relationships – many of the most important kinds of data are outside individual control</a:t>
            </a:r>
          </a:p>
          <a:p>
            <a:r>
              <a:rPr lang="nl-NL" smtClean="0"/>
              <a:t>It connects networks of innovation around a set of interactions</a:t>
            </a:r>
          </a:p>
          <a:p>
            <a:endParaRPr lang="nl-NL" smtClean="0"/>
          </a:p>
          <a:p>
            <a:pPr marL="457200" lvl="1" indent="0">
              <a:buNone/>
            </a:pPr>
            <a:r>
              <a:rPr lang="nl-NL" smtClean="0"/>
              <a:t>						the commons</a:t>
            </a:r>
          </a:p>
          <a:p>
            <a:pPr marL="457200" lvl="1" indent="0">
              <a:buNone/>
            </a:pPr>
            <a:r>
              <a:rPr lang="nl-NL" smtClean="0"/>
              <a:t>		government</a:t>
            </a:r>
            <a:endParaRPr lang="nl-NL"/>
          </a:p>
          <a:p>
            <a:pPr marL="457200" lvl="1" indent="0">
              <a:buNone/>
            </a:pPr>
            <a:r>
              <a:rPr lang="nl-NL" smtClean="0"/>
              <a:t>				MyData/OurData</a:t>
            </a:r>
          </a:p>
          <a:p>
            <a:pPr marL="457200" lvl="1" indent="0">
              <a:buNone/>
            </a:pPr>
            <a:r>
              <a:rPr lang="nl-NL"/>
              <a:t>	</a:t>
            </a:r>
            <a:r>
              <a:rPr lang="nl-NL" smtClean="0"/>
              <a:t>						security</a:t>
            </a:r>
          </a:p>
          <a:p>
            <a:pPr marL="0" indent="0">
              <a:buNone/>
            </a:pPr>
            <a:r>
              <a:rPr lang="nl-NL" smtClean="0"/>
              <a:t>			</a:t>
            </a:r>
            <a:r>
              <a:rPr lang="nl-NL" sz="2400" smtClean="0"/>
              <a:t>commercial</a:t>
            </a:r>
          </a:p>
          <a:p>
            <a:pPr marL="0" indent="0">
              <a:buNone/>
            </a:pPr>
            <a:r>
              <a:rPr lang="nl-NL" sz="2400"/>
              <a:t>	</a:t>
            </a:r>
            <a:r>
              <a:rPr lang="nl-NL" sz="2400" smtClean="0"/>
              <a:t>					research</a:t>
            </a:r>
            <a:endParaRPr lang="en-US"/>
          </a:p>
        </p:txBody>
      </p:sp>
      <p:sp>
        <p:nvSpPr>
          <p:cNvPr id="6" name="Oval 5"/>
          <p:cNvSpPr/>
          <p:nvPr/>
        </p:nvSpPr>
        <p:spPr>
          <a:xfrm>
            <a:off x="4459857" y="4330460"/>
            <a:ext cx="2380890" cy="690114"/>
          </a:xfrm>
          <a:prstGeom prst="ellipse">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299659" y="3917935"/>
            <a:ext cx="2380890" cy="690114"/>
          </a:xfrm>
          <a:prstGeom prst="ellipse">
            <a:avLst/>
          </a:prstGeom>
          <a:no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096000" y="3505409"/>
            <a:ext cx="2380890" cy="690114"/>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792583" y="4715997"/>
            <a:ext cx="2380890" cy="690114"/>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269412" y="5226619"/>
            <a:ext cx="2380890" cy="690114"/>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785449" y="5676083"/>
            <a:ext cx="2380890" cy="69011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urved Connector 12"/>
          <p:cNvCxnSpPr/>
          <p:nvPr/>
        </p:nvCxnSpPr>
        <p:spPr>
          <a:xfrm>
            <a:off x="5256362" y="5918277"/>
            <a:ext cx="687238" cy="361615"/>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flipV="1">
            <a:off x="5713561" y="5102911"/>
            <a:ext cx="980537" cy="344570"/>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Curved Connector 14"/>
          <p:cNvCxnSpPr/>
          <p:nvPr/>
        </p:nvCxnSpPr>
        <p:spPr>
          <a:xfrm>
            <a:off x="7224983" y="4280245"/>
            <a:ext cx="597379" cy="395272"/>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Curved Connector 15"/>
          <p:cNvCxnSpPr/>
          <p:nvPr/>
        </p:nvCxnSpPr>
        <p:spPr>
          <a:xfrm>
            <a:off x="3269412" y="4687156"/>
            <a:ext cx="632604" cy="520474"/>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urved Connector 16"/>
          <p:cNvCxnSpPr/>
          <p:nvPr/>
        </p:nvCxnSpPr>
        <p:spPr>
          <a:xfrm flipV="1">
            <a:off x="5643113" y="3917935"/>
            <a:ext cx="419101" cy="289964"/>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Curved Connector 17"/>
          <p:cNvCxnSpPr/>
          <p:nvPr/>
        </p:nvCxnSpPr>
        <p:spPr>
          <a:xfrm flipV="1">
            <a:off x="4579188" y="3689333"/>
            <a:ext cx="1483026" cy="227830"/>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p:cNvCxnSpPr/>
          <p:nvPr/>
        </p:nvCxnSpPr>
        <p:spPr>
          <a:xfrm>
            <a:off x="6726626" y="4446025"/>
            <a:ext cx="572759" cy="229492"/>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p:cNvCxnSpPr/>
          <p:nvPr/>
        </p:nvCxnSpPr>
        <p:spPr>
          <a:xfrm>
            <a:off x="4680549" y="4071529"/>
            <a:ext cx="670884" cy="159184"/>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p:cNvCxnSpPr/>
          <p:nvPr/>
        </p:nvCxnSpPr>
        <p:spPr>
          <a:xfrm rot="5400000" flipH="1" flipV="1">
            <a:off x="4189254" y="4920615"/>
            <a:ext cx="342800" cy="129758"/>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p:cNvCxnSpPr/>
          <p:nvPr/>
        </p:nvCxnSpPr>
        <p:spPr>
          <a:xfrm>
            <a:off x="3864635" y="4657057"/>
            <a:ext cx="529265" cy="104052"/>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a:off x="5904330" y="5162405"/>
            <a:ext cx="632604" cy="520474"/>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Curved Connector 36"/>
          <p:cNvCxnSpPr/>
          <p:nvPr/>
        </p:nvCxnSpPr>
        <p:spPr>
          <a:xfrm rot="5400000" flipH="1" flipV="1">
            <a:off x="6116933" y="4689488"/>
            <a:ext cx="1373360" cy="455810"/>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p:cNvCxnSpPr/>
          <p:nvPr/>
        </p:nvCxnSpPr>
        <p:spPr>
          <a:xfrm>
            <a:off x="3165894" y="4673409"/>
            <a:ext cx="4059089" cy="770238"/>
          </a:xfrm>
          <a:prstGeom prst="curvedConnector3">
            <a:avLst>
              <a:gd name="adj1" fmla="val 38312"/>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919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e.g.</a:t>
            </a:r>
            <a:endParaRPr lang="en-US"/>
          </a:p>
        </p:txBody>
      </p:sp>
      <p:sp>
        <p:nvSpPr>
          <p:cNvPr id="3" name="Content Placeholder 2"/>
          <p:cNvSpPr>
            <a:spLocks noGrp="1"/>
          </p:cNvSpPr>
          <p:nvPr>
            <p:ph idx="1"/>
          </p:nvPr>
        </p:nvSpPr>
        <p:spPr/>
        <p:txBody>
          <a:bodyPr/>
          <a:lstStyle/>
          <a:p>
            <a:pPr marL="0" indent="0">
              <a:buNone/>
            </a:pPr>
            <a:r>
              <a:rPr lang="nl-NL" smtClean="0"/>
              <a:t>Portability is </a:t>
            </a:r>
          </a:p>
          <a:p>
            <a:pPr marL="0" indent="0">
              <a:buNone/>
            </a:pPr>
            <a:r>
              <a:rPr lang="nl-NL"/>
              <a:t>	</a:t>
            </a:r>
            <a:endParaRPr lang="nl-NL" smtClean="0"/>
          </a:p>
          <a:p>
            <a:pPr marL="0" indent="0">
              <a:buNone/>
            </a:pPr>
            <a:r>
              <a:rPr lang="nl-NL"/>
              <a:t>	</a:t>
            </a:r>
            <a:r>
              <a:rPr lang="nl-NL" smtClean="0"/>
              <a:t>a point: </a:t>
            </a:r>
            <a:r>
              <a:rPr lang="en-US"/>
              <a:t>an </a:t>
            </a:r>
            <a:r>
              <a:rPr lang="en-US"/>
              <a:t>apparatus </a:t>
            </a:r>
            <a:r>
              <a:rPr lang="en-US" smtClean="0"/>
              <a:t>for the transfer of data to a new provider</a:t>
            </a:r>
          </a:p>
          <a:p>
            <a:pPr marL="0" indent="0">
              <a:buNone/>
            </a:pPr>
            <a:endParaRPr lang="en-US"/>
          </a:p>
          <a:p>
            <a:pPr marL="0" indent="0">
              <a:buNone/>
            </a:pPr>
            <a:r>
              <a:rPr lang="en-US" smtClean="0"/>
              <a:t>	a process: a </a:t>
            </a:r>
            <a:r>
              <a:rPr lang="en-US"/>
              <a:t>continuous ability to access and reuse </a:t>
            </a:r>
            <a:r>
              <a:rPr lang="en-US"/>
              <a:t>one’s </a:t>
            </a:r>
            <a:r>
              <a:rPr lang="en-US" smtClean="0"/>
              <a:t>data</a:t>
            </a:r>
            <a:r>
              <a:rPr lang="nl-NL" smtClean="0"/>
              <a:t> </a:t>
            </a: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4423" t="38976" r="20802" b="18701"/>
          <a:stretch/>
        </p:blipFill>
        <p:spPr>
          <a:xfrm>
            <a:off x="10284667" y="5226505"/>
            <a:ext cx="1069133" cy="638355"/>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237903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Ion</Template>
  <TotalTime>3108</TotalTime>
  <Words>746</Words>
  <Application>Microsoft Office PowerPoint</Application>
  <PresentationFormat>Widescreen</PresentationFormat>
  <Paragraphs>174</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MyData 2018 </vt:lpstr>
      <vt:lpstr>PowerPoint Presentation</vt:lpstr>
      <vt:lpstr>PowerPoint Presentation</vt:lpstr>
      <vt:lpstr>Which MyData?</vt:lpstr>
      <vt:lpstr>PowerPoint Presentation</vt:lpstr>
      <vt:lpstr>PowerPoint Presentation</vt:lpstr>
      <vt:lpstr>PowerPoint Presentation</vt:lpstr>
      <vt:lpstr>MyData is a system</vt:lpstr>
      <vt:lpstr>e.g.</vt:lpstr>
      <vt:lpstr>e.g.</vt:lpstr>
      <vt:lpstr>Aims?</vt:lpstr>
      <vt:lpstr>Revolution…</vt:lpstr>
      <vt:lpstr>PowerPoint Presentation</vt:lpstr>
      <vt:lpstr>MyData as resistance?</vt:lpstr>
      <vt:lpstr>So, reform?</vt:lpstr>
      <vt:lpstr>PowerPoint Presentation</vt:lpstr>
      <vt:lpstr>What is the MyData that can create reform? </vt:lpstr>
      <vt:lpstr>Questions from this year</vt:lpstr>
      <vt:lpstr>Who will do it?</vt:lpstr>
      <vt:lpstr>Where will it be?</vt:lpstr>
      <vt:lpstr>How will it be done?</vt:lpstr>
      <vt:lpstr>PowerPoint Presentation</vt:lpstr>
      <vt:lpstr>   Consensus </vt:lpstr>
      <vt:lpstr>  Frictions</vt:lpstr>
      <vt:lpstr>e.g. </vt:lpstr>
      <vt:lpstr>  Tensions </vt:lpstr>
      <vt:lpstr>  what we need to learn next</vt:lpstr>
      <vt:lpstr>   Next steps</vt:lpstr>
      <vt:lpstr>     The edges</vt:lpstr>
      <vt:lpstr>PowerPoint Presentation</vt:lpstr>
      <vt:lpstr>Thank you!</vt:lpstr>
    </vt:vector>
  </TitlesOfParts>
  <Company>Tilburg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Closing plenary</dc:title>
  <dc:creator>Linnet Taylor</dc:creator>
  <cp:lastModifiedBy>Linnet Taylor</cp:lastModifiedBy>
  <cp:revision>113</cp:revision>
  <dcterms:created xsi:type="dcterms:W3CDTF">2018-08-29T07:58:52Z</dcterms:created>
  <dcterms:modified xsi:type="dcterms:W3CDTF">2018-08-31T11:47:46Z</dcterms:modified>
</cp:coreProperties>
</file>