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91" r:id="rId5"/>
    <p:sldMasterId id="2147483711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9" r:id="rId8"/>
    <p:sldId id="289" r:id="rId9"/>
    <p:sldId id="257" r:id="rId10"/>
    <p:sldId id="259" r:id="rId11"/>
    <p:sldId id="258" r:id="rId12"/>
    <p:sldId id="290" r:id="rId13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264" autoAdjust="0"/>
  </p:normalViewPr>
  <p:slideViewPr>
    <p:cSldViewPr>
      <p:cViewPr varScale="1">
        <p:scale>
          <a:sx n="96" d="100"/>
          <a:sy n="96" d="100"/>
        </p:scale>
        <p:origin x="1625" y="9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609F-39CB-44EF-97AA-300799B6B1A2}" type="datetimeFigureOut">
              <a:rPr lang="fi-FI" smtClean="0"/>
              <a:t>26.8.2018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087F3-334D-4CB2-996C-9862B204D7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869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AC0EA-A2B8-4E52-BE07-72FCE99B6BB5}" type="datetimeFigureOut">
              <a:rPr lang="fi-FI" smtClean="0"/>
              <a:t>26.8.2018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C396-9B0F-4D22-ACBA-4C0490BA0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908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C396-9B0F-4D22-ACBA-4C0490BA022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89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pPr marL="0" lvl="0" indent="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Units of the NLF</a:t>
            </a:r>
          </a:p>
          <a:p>
            <a:pPr marL="285750" lvl="0" indent="-28575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Library Network Services</a:t>
            </a:r>
          </a:p>
          <a:p>
            <a:pPr marL="285750" indent="-28575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Research Library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Tasks: Ensuring availability of information &amp; promoting the</a:t>
            </a:r>
            <a:r>
              <a:rPr lang="fi-FI" baseline="0" dirty="0"/>
              <a:t> preservation and use of Finland’s cultural heritage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97355-F5A5-4B43-876F-71C3E2E8EFB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02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Newspapers: 3M pages, 1.9M in free web use: ~60%</a:t>
            </a:r>
          </a:p>
          <a:p>
            <a:r>
              <a:rPr lang="en-US" dirty="0"/>
              <a:t>Journals : ~6M pages, 1M in free web use : ~20%</a:t>
            </a:r>
          </a:p>
          <a:p>
            <a:r>
              <a:rPr lang="en-US" dirty="0"/>
              <a:t>Ephemera :  129.473 pages : free web use : 100%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23A1-8540-4E4A-A7DD-C4C8142C5C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4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002060"/>
                </a:solidFill>
              </a:defRPr>
            </a:lvl1pPr>
          </a:lstStyle>
          <a:p>
            <a:r>
              <a:rPr lang="en-US" dirty="0" err="1"/>
              <a:t>Aloitusdia</a:t>
            </a:r>
            <a:r>
              <a:rPr lang="en-US" dirty="0"/>
              <a:t>: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752600"/>
          </a:xfrm>
        </p:spPr>
        <p:txBody>
          <a:bodyPr anchor="b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title</a:t>
            </a:r>
            <a:r>
              <a:rPr lang="fi-FI" dirty="0"/>
              <a:t>, </a:t>
            </a:r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56592"/>
          </a:xfrm>
        </p:spPr>
        <p:txBody>
          <a:bodyPr anchor="b">
            <a:noAutofit/>
          </a:bodyPr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50405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1440160" cy="2232248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195737" y="0"/>
            <a:ext cx="6948264" cy="58203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90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84888" y="1"/>
            <a:ext cx="3059112" cy="58230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6340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1124744"/>
            <a:ext cx="5543550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76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3826768" cy="13681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56100" y="0"/>
            <a:ext cx="4787900" cy="58054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3850" y="4221163"/>
            <a:ext cx="3816350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5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7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3438" cy="27809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780927"/>
            <a:ext cx="4644008" cy="304737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 flipH="1">
            <a:off x="4644008" y="0"/>
            <a:ext cx="4499992" cy="27809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643438" y="2780928"/>
            <a:ext cx="4500562" cy="30477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1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p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7864" y="1268759"/>
            <a:ext cx="5327823" cy="45515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7544" y="1268760"/>
            <a:ext cx="2736156" cy="446370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29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6340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5867400" y="0"/>
            <a:ext cx="3276600" cy="2852936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5867400" y="2852936"/>
            <a:ext cx="3276600" cy="2970014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8313" y="1196751"/>
            <a:ext cx="5327650" cy="45357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63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002060"/>
                </a:solidFill>
              </a:defRPr>
            </a:lvl1pPr>
          </a:lstStyle>
          <a:p>
            <a:r>
              <a:rPr lang="en-US" dirty="0" err="1"/>
              <a:t>Lopetusdia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your contact information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002060"/>
                </a:solidFill>
              </a:defRPr>
            </a:lvl1pPr>
          </a:lstStyle>
          <a:p>
            <a:r>
              <a:rPr lang="en-US" dirty="0" err="1"/>
              <a:t>Aloitusdia</a:t>
            </a:r>
            <a:r>
              <a:rPr lang="en-US" dirty="0"/>
              <a:t>: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752600"/>
          </a:xfrm>
        </p:spPr>
        <p:txBody>
          <a:bodyPr anchor="b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title</a:t>
            </a:r>
            <a:r>
              <a:rPr lang="fi-FI" dirty="0"/>
              <a:t>, </a:t>
            </a:r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460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460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834107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834107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981075"/>
            <a:ext cx="8207375" cy="57626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1628800"/>
            <a:ext cx="8207375" cy="4103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76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 with 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4563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834107"/>
          </a:xfrm>
        </p:spPr>
        <p:txBody>
          <a:bodyPr anchor="ctr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4563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7544" y="1340768"/>
            <a:ext cx="4041775" cy="834107"/>
          </a:xfrm>
        </p:spPr>
        <p:txBody>
          <a:bodyPr anchor="ctr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333375"/>
            <a:ext cx="4032250" cy="8636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fi-FI" sz="3200" b="1" dirty="0" err="1"/>
              <a:t>Click</a:t>
            </a:r>
            <a:r>
              <a:rPr lang="fi-FI" sz="3200" b="1" dirty="0"/>
              <a:t> to </a:t>
            </a:r>
            <a:r>
              <a:rPr lang="fi-FI" sz="3200" b="1" dirty="0" err="1"/>
              <a:t>add</a:t>
            </a:r>
            <a:r>
              <a:rPr lang="fi-FI" sz="3200" b="1" dirty="0"/>
              <a:t> </a:t>
            </a:r>
            <a:r>
              <a:rPr lang="fi-FI" sz="3200" b="1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3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512168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473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56592"/>
          </a:xfrm>
        </p:spPr>
        <p:txBody>
          <a:bodyPr anchor="b">
            <a:noAutofit/>
          </a:bodyPr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50405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460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460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1440160" cy="2232248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195737" y="0"/>
            <a:ext cx="6948264" cy="582035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1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84888" y="1"/>
            <a:ext cx="3059112" cy="582304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6340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1124744"/>
            <a:ext cx="55435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97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3826768" cy="13681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56100" y="0"/>
            <a:ext cx="4787900" cy="58054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3850" y="4221163"/>
            <a:ext cx="3816350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2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52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3438" cy="278092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780927"/>
            <a:ext cx="4644008" cy="304737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 flipH="1">
            <a:off x="4644008" y="0"/>
            <a:ext cx="4499992" cy="278092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643438" y="2780928"/>
            <a:ext cx="4500562" cy="304775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6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p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7864" y="1268759"/>
            <a:ext cx="5327823" cy="45515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7544" y="1268760"/>
            <a:ext cx="2736156" cy="446370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49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6340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5867400" y="0"/>
            <a:ext cx="3276600" cy="2852936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fi-FI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5867400" y="2852936"/>
            <a:ext cx="3276600" cy="2970014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8313" y="1196751"/>
            <a:ext cx="5327650" cy="4535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98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002060"/>
                </a:solidFill>
              </a:defRPr>
            </a:lvl1pPr>
          </a:lstStyle>
          <a:p>
            <a:r>
              <a:rPr lang="en-US" dirty="0" err="1"/>
              <a:t>Lopetusdia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your contact information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002060"/>
                </a:solidFill>
              </a:defRPr>
            </a:lvl1pPr>
          </a:lstStyle>
          <a:p>
            <a:r>
              <a:rPr lang="en-US" dirty="0" err="1"/>
              <a:t>Aloitusdia</a:t>
            </a:r>
            <a:r>
              <a:rPr lang="en-US" dirty="0"/>
              <a:t>: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752600"/>
          </a:xfrm>
        </p:spPr>
        <p:txBody>
          <a:bodyPr anchor="b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title</a:t>
            </a:r>
            <a:r>
              <a:rPr lang="fi-FI" dirty="0"/>
              <a:t>, </a:t>
            </a:r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834107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834107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0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460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460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834107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834107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981075"/>
            <a:ext cx="8207375" cy="57626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1628800"/>
            <a:ext cx="8207375" cy="4103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23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 with 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4563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834107"/>
          </a:xfrm>
        </p:spPr>
        <p:txBody>
          <a:bodyPr anchor="ctr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4563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7544" y="1340768"/>
            <a:ext cx="4041775" cy="834107"/>
          </a:xfrm>
        </p:spPr>
        <p:txBody>
          <a:bodyPr anchor="ctr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333375"/>
            <a:ext cx="4032250" cy="8636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fi-FI" sz="3200" b="1" dirty="0" err="1"/>
              <a:t>Click</a:t>
            </a:r>
            <a:r>
              <a:rPr lang="fi-FI" sz="3200" b="1" dirty="0"/>
              <a:t> to </a:t>
            </a:r>
            <a:r>
              <a:rPr lang="fi-FI" sz="3200" b="1" dirty="0" err="1"/>
              <a:t>add</a:t>
            </a:r>
            <a:r>
              <a:rPr lang="fi-FI" sz="3200" b="1" dirty="0"/>
              <a:t> </a:t>
            </a:r>
            <a:r>
              <a:rPr lang="fi-FI" sz="3200" b="1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61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512168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473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56592"/>
          </a:xfrm>
        </p:spPr>
        <p:txBody>
          <a:bodyPr anchor="b">
            <a:noAutofit/>
          </a:bodyPr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50405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1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1440160" cy="2232248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195737" y="0"/>
            <a:ext cx="6948264" cy="58203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8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981075"/>
            <a:ext cx="8207375" cy="57626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1628800"/>
            <a:ext cx="8207375" cy="4103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80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84888" y="1"/>
            <a:ext cx="3059112" cy="58230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6340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1124744"/>
            <a:ext cx="554355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51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3826768" cy="13681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56100" y="0"/>
            <a:ext cx="4787900" cy="58054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3850" y="4221163"/>
            <a:ext cx="3816350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4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3438" cy="27809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780927"/>
            <a:ext cx="4644008" cy="304737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 flipH="1">
            <a:off x="4644008" y="0"/>
            <a:ext cx="4499992" cy="27809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643438" y="2780928"/>
            <a:ext cx="4500562" cy="30477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5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p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7864" y="1268759"/>
            <a:ext cx="5327823" cy="45515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7544" y="1268760"/>
            <a:ext cx="2736156" cy="446370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82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6340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5867400" y="0"/>
            <a:ext cx="3276600" cy="2852936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5867400" y="2852936"/>
            <a:ext cx="3276600" cy="2970014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8313" y="1196751"/>
            <a:ext cx="5327650" cy="4535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52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002060"/>
                </a:solidFill>
              </a:defRPr>
            </a:lvl1pPr>
          </a:lstStyle>
          <a:p>
            <a:r>
              <a:rPr lang="en-US" dirty="0" err="1"/>
              <a:t>Lopetusdia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your contact information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 with 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4563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834107"/>
          </a:xfrm>
        </p:spPr>
        <p:txBody>
          <a:bodyPr anchor="ctr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4563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7544" y="1340768"/>
            <a:ext cx="4041775" cy="834107"/>
          </a:xfrm>
        </p:spPr>
        <p:txBody>
          <a:bodyPr anchor="ctr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333375"/>
            <a:ext cx="4032250" cy="8636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fi-FI" sz="3200" b="1" dirty="0" err="1"/>
              <a:t>Click</a:t>
            </a:r>
            <a:r>
              <a:rPr lang="fi-FI" sz="3200" b="1" dirty="0"/>
              <a:t> to </a:t>
            </a:r>
            <a:r>
              <a:rPr lang="fi-FI" sz="3200" b="1" dirty="0" err="1"/>
              <a:t>add</a:t>
            </a:r>
            <a:r>
              <a:rPr lang="fi-FI" sz="3200" b="1" dirty="0"/>
              <a:t> </a:t>
            </a:r>
            <a:r>
              <a:rPr lang="fi-FI" sz="3200" b="1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1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512168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473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94644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453336"/>
            <a:ext cx="482453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823042"/>
            <a:ext cx="9153836" cy="576072"/>
            <a:chOff x="0" y="5733256"/>
            <a:chExt cx="9144000" cy="57607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33256"/>
              <a:ext cx="9144000" cy="5760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689862" y="5852015"/>
              <a:ext cx="5256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>
                  <a:solidFill>
                    <a:srgbClr val="FFFFFF"/>
                  </a:solidFill>
                  <a:latin typeface="Adobe Garamond Pro" pitchFamily="18" charset="0"/>
                </a:rPr>
                <a:t>THE NATIONAL LIBRARY OF FINLAND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05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94644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453336"/>
            <a:ext cx="482453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823042"/>
            <a:ext cx="9153836" cy="576072"/>
            <a:chOff x="0" y="5733256"/>
            <a:chExt cx="9144000" cy="57607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33256"/>
              <a:ext cx="9144000" cy="5760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689862" y="5852015"/>
              <a:ext cx="5256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>
                  <a:solidFill>
                    <a:srgbClr val="FFFFFF"/>
                  </a:solidFill>
                  <a:latin typeface="Adobe Garamond Pro" pitchFamily="18" charset="0"/>
                </a:rPr>
                <a:t>THE NATIONAL LIBRARY OF FINLAND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88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94644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049E-9043-4FEA-A56C-8F1A80982448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26.8.2018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453336"/>
            <a:ext cx="482453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823042"/>
            <a:ext cx="9153836" cy="576072"/>
            <a:chOff x="0" y="5733256"/>
            <a:chExt cx="9144000" cy="57607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33256"/>
              <a:ext cx="9144000" cy="5760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689862" y="5852015"/>
              <a:ext cx="5256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>
                  <a:solidFill>
                    <a:srgbClr val="FFFFFF"/>
                  </a:solidFill>
                  <a:latin typeface="Adobe Garamond Pro" pitchFamily="18" charset="0"/>
                </a:rPr>
                <a:t>THE NATIONAL LIBRARY OF FINLAND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26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inlex.fi/fi/laki/alkup/2007/200714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.kansalliskirjasto.fi/sanomalehti/binding/1301372?page=1&amp;term=Nimenmuuto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 GDPR regulation and data portability of crowdsourcing users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Tuula Pääkkönen</a:t>
            </a:r>
          </a:p>
          <a:p>
            <a:r>
              <a:rPr lang="fi-FI"/>
              <a:t>Information Systems Specialist</a:t>
            </a:r>
          </a:p>
          <a:p>
            <a:r>
              <a:rPr lang="fi-FI"/>
              <a:t>National Library of Finland, DH-Projects</a:t>
            </a:r>
          </a:p>
          <a:p>
            <a:r>
              <a:rPr lang="fi-FI"/>
              <a:t>MyData 2018 conference, 29-31.8.2018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487050A-3B87-461A-BA3E-CF8D3961F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483595"/>
            <a:ext cx="838200" cy="2952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DA65BD-8B36-4EAC-A14B-797918E19D28}"/>
              </a:ext>
            </a:extLst>
          </p:cNvPr>
          <p:cNvSpPr txBox="1"/>
          <p:nvPr/>
        </p:nvSpPr>
        <p:spPr>
          <a:xfrm rot="19708100">
            <a:off x="7590012" y="4900518"/>
            <a:ext cx="173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Lightning talk!  </a:t>
            </a:r>
            <a:endParaRPr lang="en-GB"/>
          </a:p>
        </p:txBody>
      </p:sp>
      <p:pic>
        <p:nvPicPr>
          <p:cNvPr id="17" name="Graphic 16" descr="Coffee">
            <a:extLst>
              <a:ext uri="{FF2B5EF4-FFF2-40B4-BE49-F238E27FC236}">
                <a16:creationId xmlns:a16="http://schemas.microsoft.com/office/drawing/2014/main" id="{2029654E-E799-4094-8A2E-DF8E668B4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0209" y="5085184"/>
            <a:ext cx="529208" cy="5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114800" cy="4320480"/>
          </a:xfrm>
        </p:spPr>
        <p:txBody>
          <a:bodyPr>
            <a:normAutofit/>
          </a:bodyPr>
          <a:lstStyle/>
          <a:p>
            <a:pPr marL="285750" lvl="0" indent="-28575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Founded 1640 (as part of Turku Academy Library)</a:t>
            </a:r>
          </a:p>
          <a:p>
            <a:pPr marL="285750" lvl="0" indent="-28575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marL="285750" lvl="0" indent="-28575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Nowadays: Independent Institute under University of Helsinki</a:t>
            </a:r>
          </a:p>
          <a:p>
            <a:pPr marL="0" lvl="0" indent="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marL="0" lvl="0" indent="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marL="285750" lvl="0" indent="-28575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http://kansalliskirjasto.fi </a:t>
            </a:r>
          </a:p>
          <a:p>
            <a:pPr marL="285750" lvl="0" indent="-28575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@natlibfi </a:t>
            </a:r>
          </a:p>
          <a:p>
            <a:pPr marL="285750" lvl="0" indent="-28575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marL="0" lvl="0" indent="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2972" y="-1352"/>
            <a:ext cx="4266339" cy="591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8501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The National Library of Finland</a:t>
            </a:r>
          </a:p>
        </p:txBody>
      </p:sp>
    </p:spTree>
    <p:extLst>
      <p:ext uri="{BB962C8B-B14F-4D97-AF65-F5344CB8AC3E}">
        <p14:creationId xmlns:p14="http://schemas.microsoft.com/office/powerpoint/2010/main" val="12215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34082"/>
          </a:xfrm>
        </p:spPr>
        <p:txBody>
          <a:bodyPr>
            <a:normAutofit/>
          </a:bodyPr>
          <a:lstStyle/>
          <a:p>
            <a:r>
              <a:rPr lang="en-US"/>
              <a:t>Digi.nationallibrary.fi -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224" y="1196752"/>
            <a:ext cx="3449756" cy="46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196752"/>
            <a:ext cx="3350202" cy="46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08" y="4149080"/>
            <a:ext cx="3351600" cy="1656184"/>
          </a:xfrm>
          <a:prstGeom prst="rect">
            <a:avLst/>
          </a:prstGeom>
          <a:solidFill>
            <a:srgbClr val="92D05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Nearly 7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 pages,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</a:t>
            </a:r>
            <a:r>
              <a:rPr lang="en-US" sz="2800" noProof="0">
                <a:solidFill>
                  <a:srgbClr val="000000"/>
                </a:solidFill>
                <a:latin typeface="Arial"/>
              </a:rPr>
              <a:t>60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available via public internet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6022" y="3331874"/>
            <a:ext cx="3448800" cy="2448272"/>
          </a:xfrm>
          <a:prstGeom prst="rect">
            <a:avLst/>
          </a:prstGeom>
          <a:solidFill>
            <a:srgbClr val="92D05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Nearly 7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 pages,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49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available via public internet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96752"/>
            <a:ext cx="2084400" cy="30963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76256" y="2492896"/>
            <a:ext cx="2116144" cy="331236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130.000 pages, 100%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83671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Newspapers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1915" y="83671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283" y="83671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Ephemera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05264"/>
            <a:ext cx="914400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43D0-5D15-4C22-AA87-C201652C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Crowdsourcing with digitized newspapers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2B4CB-359F-4449-8ACD-A238FF90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B59BA-0B93-4BB5-8BC7-FFF3087C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5" y="836712"/>
            <a:ext cx="8470776" cy="483252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6BB844-565A-430F-A3B6-A2343BD9BCFC}"/>
              </a:ext>
            </a:extLst>
          </p:cNvPr>
          <p:cNvSpPr/>
          <p:nvPr/>
        </p:nvSpPr>
        <p:spPr>
          <a:xfrm>
            <a:off x="2267744" y="3229796"/>
            <a:ext cx="3888432" cy="22154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/>
              <a:t>Digitized papers from 1771- onwards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Users can login &amp; create </a:t>
            </a:r>
            <a:r>
              <a:rPr lang="en-GB"/>
              <a:t>a clipping of an interesting article, illustration, ad &amp; collect these to own scrapbook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0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E656-BF4F-4F03-BD55-CC7F95C3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Situation now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9BBFD-A9D4-4DB6-94EA-36F1D89F5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There are few thousand users, who have created an account</a:t>
            </a:r>
          </a:p>
          <a:p>
            <a:pPr lvl="1"/>
            <a:r>
              <a:rPr lang="fi-FI"/>
              <a:t>100.000 clippings</a:t>
            </a:r>
          </a:p>
          <a:p>
            <a:pPr lvl="1"/>
            <a:r>
              <a:rPr lang="fi-FI"/>
              <a:t>The most active ones have done 1000s , most &lt; 10.</a:t>
            </a:r>
          </a:p>
          <a:p>
            <a:pPr lvl="1"/>
            <a:endParaRPr lang="fi-FI"/>
          </a:p>
          <a:p>
            <a:r>
              <a:rPr lang="fi-FI"/>
              <a:t>Login: social media or digi-specific account</a:t>
            </a:r>
          </a:p>
          <a:p>
            <a:r>
              <a:rPr lang="fi-FI"/>
              <a:t>Haka-authorization, which universities in Finland use.</a:t>
            </a:r>
          </a:p>
          <a:p>
            <a:endParaRPr lang="fi-FI"/>
          </a:p>
          <a:p>
            <a:r>
              <a:rPr lang="fi-FI"/>
              <a:t>Rights to clippings are same as to the actual material.</a:t>
            </a:r>
          </a:p>
          <a:p>
            <a:pPr lvl="1"/>
            <a:r>
              <a:rPr lang="fi-FI"/>
              <a:t>E.g. for year 2018 until year 1929, clippings can be made &amp; viewed.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8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D8B9-CA08-4607-A60E-80FF3424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Data portability &amp; GDPR?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FD37-7CCE-486A-8B3A-DB0EB295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Data portability – how far , how much? </a:t>
            </a:r>
          </a:p>
          <a:p>
            <a:pPr lvl="1"/>
            <a:r>
              <a:rPr lang="fi-FI"/>
              <a:t>E.g. You can export metadata of the created clippings</a:t>
            </a:r>
          </a:p>
          <a:p>
            <a:endParaRPr lang="fi-FI"/>
          </a:p>
          <a:p>
            <a:r>
              <a:rPr lang="fi-FI"/>
              <a:t>Things to consider (copyright regulations, library specifics)</a:t>
            </a:r>
          </a:p>
          <a:p>
            <a:pPr lvl="1"/>
            <a:r>
              <a:rPr lang="en-GB">
                <a:hlinkClick r:id="rId2"/>
              </a:rPr>
              <a:t>Act on the deposit and conservation of cultural materials»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2A0CCB-9933-415B-B143-7E6726073F0D}"/>
              </a:ext>
            </a:extLst>
          </p:cNvPr>
          <p:cNvGrpSpPr/>
          <p:nvPr/>
        </p:nvGrpSpPr>
        <p:grpSpPr>
          <a:xfrm>
            <a:off x="0" y="3933056"/>
            <a:ext cx="8367109" cy="2731233"/>
            <a:chOff x="20299" y="3002023"/>
            <a:chExt cx="8367109" cy="27312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65D0F6-6F3D-4E5D-AC22-08F630B2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4807808"/>
              <a:ext cx="8063880" cy="92544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34C821-65C1-4D8C-8ED7-74F65D6AE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99" y="3002023"/>
              <a:ext cx="7308304" cy="1586299"/>
            </a:xfrm>
            <a:prstGeom prst="rect">
              <a:avLst/>
            </a:prstGeom>
          </p:spPr>
        </p:pic>
      </p:grpSp>
      <p:sp>
        <p:nvSpPr>
          <p:cNvPr id="6" name="Arrow: Down 5">
            <a:extLst>
              <a:ext uri="{FF2B5EF4-FFF2-40B4-BE49-F238E27FC236}">
                <a16:creationId xmlns:a16="http://schemas.microsoft.com/office/drawing/2014/main" id="{E12BA535-7F65-472E-A134-EA985D399766}"/>
              </a:ext>
            </a:extLst>
          </p:cNvPr>
          <p:cNvSpPr/>
          <p:nvPr/>
        </p:nvSpPr>
        <p:spPr>
          <a:xfrm rot="10800000">
            <a:off x="4788024" y="4328039"/>
            <a:ext cx="72008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18F2A1-827C-45B3-8349-2FD192A89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Thank you!</a:t>
            </a:r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22B9E78-3E4A-4B8C-800B-F181032DD6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1A308-27F7-41A2-A771-133BF821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628800"/>
            <a:ext cx="2501521" cy="3234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C81BDC-69EF-47CE-BA44-73FCA8FC3FBB}"/>
              </a:ext>
            </a:extLst>
          </p:cNvPr>
          <p:cNvSpPr txBox="1"/>
          <p:nvPr/>
        </p:nvSpPr>
        <p:spPr>
          <a:xfrm>
            <a:off x="5724128" y="4862909"/>
            <a:ext cx="331236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/>
              <a:t>Notifications of name changes </a:t>
            </a:r>
          </a:p>
          <a:p>
            <a:r>
              <a:rPr lang="fi-FI"/>
              <a:t>In the Official Journal.</a:t>
            </a:r>
          </a:p>
          <a:p>
            <a:r>
              <a:rPr lang="en-GB">
                <a:hlinkClick r:id="rId3"/>
              </a:rPr>
              <a:t>https://digi.kansalliskirjasto.fi/sanomalehti/binding/1301372?page=1&amp;term=Nimenmuutos</a:t>
            </a:r>
            <a:r>
              <a:rPr lang="en-GB"/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K_perus_englanti">
  <a:themeElements>
    <a:clrScheme name="KK vanha">
      <a:dk1>
        <a:srgbClr val="000000"/>
      </a:dk1>
      <a:lt1>
        <a:srgbClr val="FFFFFF"/>
      </a:lt1>
      <a:dk2>
        <a:srgbClr val="00386B"/>
      </a:dk2>
      <a:lt2>
        <a:srgbClr val="CCCCCC"/>
      </a:lt2>
      <a:accent1>
        <a:srgbClr val="00386B"/>
      </a:accent1>
      <a:accent2>
        <a:srgbClr val="FFCC33"/>
      </a:accent2>
      <a:accent3>
        <a:srgbClr val="5C9ED2"/>
      </a:accent3>
      <a:accent4>
        <a:srgbClr val="9361D6"/>
      </a:accent4>
      <a:accent5>
        <a:srgbClr val="A68011"/>
      </a:accent5>
      <a:accent6>
        <a:srgbClr val="3366D2"/>
      </a:accent6>
      <a:hlink>
        <a:srgbClr val="009999"/>
      </a:hlink>
      <a:folHlink>
        <a:srgbClr val="B2B2D1"/>
      </a:folHlink>
    </a:clrScheme>
    <a:fontScheme name="Kansalliskirjasto_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_en_templ.potx" id="{E4747EAF-0E3C-4E3A-AA2B-50DE9284EE05}" vid="{49432248-5A96-4EC5-B875-CD4A7201D8FB}"/>
    </a:ext>
  </a:extLst>
</a:theme>
</file>

<file path=ppt/theme/theme2.xml><?xml version="1.0" encoding="utf-8"?>
<a:theme xmlns:a="http://schemas.openxmlformats.org/drawingml/2006/main" name="kk_templ_basic">
  <a:themeElements>
    <a:clrScheme name="KK vanha">
      <a:dk1>
        <a:srgbClr val="000000"/>
      </a:dk1>
      <a:lt1>
        <a:srgbClr val="FFFFFF"/>
      </a:lt1>
      <a:dk2>
        <a:srgbClr val="00386B"/>
      </a:dk2>
      <a:lt2>
        <a:srgbClr val="CCCCCC"/>
      </a:lt2>
      <a:accent1>
        <a:srgbClr val="00386B"/>
      </a:accent1>
      <a:accent2>
        <a:srgbClr val="FFCC33"/>
      </a:accent2>
      <a:accent3>
        <a:srgbClr val="5C9ED2"/>
      </a:accent3>
      <a:accent4>
        <a:srgbClr val="9361D6"/>
      </a:accent4>
      <a:accent5>
        <a:srgbClr val="A68011"/>
      </a:accent5>
      <a:accent6>
        <a:srgbClr val="3366D2"/>
      </a:accent6>
      <a:hlink>
        <a:srgbClr val="009999"/>
      </a:hlink>
      <a:folHlink>
        <a:srgbClr val="B2B2D1"/>
      </a:folHlink>
    </a:clrScheme>
    <a:fontScheme name="Kansalliskirjasto_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K_perus_englanti">
  <a:themeElements>
    <a:clrScheme name="KK vanha">
      <a:dk1>
        <a:srgbClr val="000000"/>
      </a:dk1>
      <a:lt1>
        <a:srgbClr val="FFFFFF"/>
      </a:lt1>
      <a:dk2>
        <a:srgbClr val="00386B"/>
      </a:dk2>
      <a:lt2>
        <a:srgbClr val="CCCCCC"/>
      </a:lt2>
      <a:accent1>
        <a:srgbClr val="00386B"/>
      </a:accent1>
      <a:accent2>
        <a:srgbClr val="FFCC33"/>
      </a:accent2>
      <a:accent3>
        <a:srgbClr val="5C9ED2"/>
      </a:accent3>
      <a:accent4>
        <a:srgbClr val="9361D6"/>
      </a:accent4>
      <a:accent5>
        <a:srgbClr val="A68011"/>
      </a:accent5>
      <a:accent6>
        <a:srgbClr val="3366D2"/>
      </a:accent6>
      <a:hlink>
        <a:srgbClr val="009999"/>
      </a:hlink>
      <a:folHlink>
        <a:srgbClr val="B2B2D1"/>
      </a:folHlink>
    </a:clrScheme>
    <a:fontScheme name="Kansalliskirjasto_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F269D9135FAE64EA9C9422F632F4A93" ma:contentTypeVersion="0" ma:contentTypeDescription="Luo uusi asiakirja." ma:contentTypeScope="" ma:versionID="fd9d695042b6d1baf8c52fffde76c425">
  <xsd:schema xmlns:xsd="http://www.w3.org/2001/XMLSchema" xmlns:p="http://schemas.microsoft.com/office/2006/metadata/properties" targetNamespace="http://schemas.microsoft.com/office/2006/metadata/properties" ma:root="true" ma:fieldsID="22c9da951e987266d296bc1d7d0455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FD5B0DD-2FDB-4871-978E-8EB9071FB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3905D22-4C70-415D-873B-32F11DFDD3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0456CB-A142-4A92-A714-6FC5D696845B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kk_en_templ</Template>
  <TotalTime>70</TotalTime>
  <Words>337</Words>
  <Application>Microsoft Office PowerPoint</Application>
  <PresentationFormat>On-screen Show (4:3)</PresentationFormat>
  <Paragraphs>60</Paragraphs>
  <Slides>7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Adobe Garamond Pro</vt:lpstr>
      <vt:lpstr>Arial</vt:lpstr>
      <vt:lpstr>Calibri</vt:lpstr>
      <vt:lpstr>DejaVu Sans</vt:lpstr>
      <vt:lpstr>Wingdings</vt:lpstr>
      <vt:lpstr>KK_perus_englanti</vt:lpstr>
      <vt:lpstr>kk_templ_basic</vt:lpstr>
      <vt:lpstr>1_KK_perus_englanti</vt:lpstr>
      <vt:lpstr> GDPR regulation and data portability of crowdsourcing users</vt:lpstr>
      <vt:lpstr>The National Library of Finland</vt:lpstr>
      <vt:lpstr>Digi.nationallibrary.fi - Materials</vt:lpstr>
      <vt:lpstr>Crowdsourcing with digitized newspapers</vt:lpstr>
      <vt:lpstr>Situation now</vt:lpstr>
      <vt:lpstr>Data portability &amp; GDPR?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 regulation and data portability of crowdsourcing users</dc:title>
  <dc:creator>Pääkkönen, Tuula A</dc:creator>
  <cp:lastModifiedBy>Tuula Pääkkönen</cp:lastModifiedBy>
  <cp:revision>16</cp:revision>
  <cp:lastPrinted>2018-08-24T14:15:32Z</cp:lastPrinted>
  <dcterms:created xsi:type="dcterms:W3CDTF">2018-04-28T06:19:23Z</dcterms:created>
  <dcterms:modified xsi:type="dcterms:W3CDTF">2018-08-26T16:58:59Z</dcterms:modified>
</cp:coreProperties>
</file>