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60" r:id="rId3"/>
    <p:sldId id="257" r:id="rId4"/>
    <p:sldId id="258" r:id="rId5"/>
    <p:sldId id="436" r:id="rId6"/>
    <p:sldId id="261" r:id="rId7"/>
    <p:sldId id="259"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9B9B"/>
    <a:srgbClr val="9B739B"/>
    <a:srgbClr val="33AABB"/>
    <a:srgbClr val="4A4A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101"/>
    <p:restoredTop sz="86397"/>
  </p:normalViewPr>
  <p:slideViewPr>
    <p:cSldViewPr snapToGrid="0" snapToObjects="1">
      <p:cViewPr varScale="1">
        <p:scale>
          <a:sx n="93" d="100"/>
          <a:sy n="93" d="100"/>
        </p:scale>
        <p:origin x="224" y="27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7577B9-8434-B947-9876-19568435D0AB}" type="datetimeFigureOut">
              <a:rPr lang="en-CA" smtClean="0"/>
              <a:t>2018-08-27</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0E76FC-668B-6842-9674-AA34A1E46FFF}" type="slidenum">
              <a:rPr lang="en-CA" smtClean="0"/>
              <a:t>‹#›</a:t>
            </a:fld>
            <a:endParaRPr lang="en-CA"/>
          </a:p>
        </p:txBody>
      </p:sp>
    </p:spTree>
    <p:extLst>
      <p:ext uri="{BB962C8B-B14F-4D97-AF65-F5344CB8AC3E}">
        <p14:creationId xmlns:p14="http://schemas.microsoft.com/office/powerpoint/2010/main" val="2606833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60E76FC-668B-6842-9674-AA34A1E46FFF}" type="slidenum">
              <a:rPr lang="en-CA" smtClean="0"/>
              <a:t>1</a:t>
            </a:fld>
            <a:endParaRPr lang="en-CA"/>
          </a:p>
        </p:txBody>
      </p:sp>
    </p:spTree>
    <p:extLst>
      <p:ext uri="{BB962C8B-B14F-4D97-AF65-F5344CB8AC3E}">
        <p14:creationId xmlns:p14="http://schemas.microsoft.com/office/powerpoint/2010/main" val="1576394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60E76FC-668B-6842-9674-AA34A1E46FFF}" type="slidenum">
              <a:rPr lang="en-CA" smtClean="0"/>
              <a:t>2</a:t>
            </a:fld>
            <a:endParaRPr lang="en-CA"/>
          </a:p>
        </p:txBody>
      </p:sp>
    </p:spTree>
    <p:extLst>
      <p:ext uri="{BB962C8B-B14F-4D97-AF65-F5344CB8AC3E}">
        <p14:creationId xmlns:p14="http://schemas.microsoft.com/office/powerpoint/2010/main" val="858048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60E76FC-668B-6842-9674-AA34A1E46FFF}" type="slidenum">
              <a:rPr lang="en-CA" smtClean="0"/>
              <a:t>3</a:t>
            </a:fld>
            <a:endParaRPr lang="en-CA"/>
          </a:p>
        </p:txBody>
      </p:sp>
    </p:spTree>
    <p:extLst>
      <p:ext uri="{BB962C8B-B14F-4D97-AF65-F5344CB8AC3E}">
        <p14:creationId xmlns:p14="http://schemas.microsoft.com/office/powerpoint/2010/main" val="1038519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60E76FC-668B-6842-9674-AA34A1E46FFF}" type="slidenum">
              <a:rPr lang="en-CA" smtClean="0"/>
              <a:t>4</a:t>
            </a:fld>
            <a:endParaRPr lang="en-CA"/>
          </a:p>
        </p:txBody>
      </p:sp>
    </p:spTree>
    <p:extLst>
      <p:ext uri="{BB962C8B-B14F-4D97-AF65-F5344CB8AC3E}">
        <p14:creationId xmlns:p14="http://schemas.microsoft.com/office/powerpoint/2010/main" val="3159095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E2E8FD-96C4-8D47-8AB3-FC4F81909AAF}" type="slidenum">
              <a:rPr lang="en-US" smtClean="0"/>
              <a:t>5</a:t>
            </a:fld>
            <a:endParaRPr lang="en-US"/>
          </a:p>
        </p:txBody>
      </p:sp>
    </p:spTree>
    <p:extLst>
      <p:ext uri="{BB962C8B-B14F-4D97-AF65-F5344CB8AC3E}">
        <p14:creationId xmlns:p14="http://schemas.microsoft.com/office/powerpoint/2010/main" val="3677477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60E76FC-668B-6842-9674-AA34A1E46FFF}" type="slidenum">
              <a:rPr lang="en-CA" smtClean="0"/>
              <a:t>6</a:t>
            </a:fld>
            <a:endParaRPr lang="en-CA"/>
          </a:p>
        </p:txBody>
      </p:sp>
    </p:spTree>
    <p:extLst>
      <p:ext uri="{BB962C8B-B14F-4D97-AF65-F5344CB8AC3E}">
        <p14:creationId xmlns:p14="http://schemas.microsoft.com/office/powerpoint/2010/main" val="4175222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60E76FC-668B-6842-9674-AA34A1E46FFF}" type="slidenum">
              <a:rPr lang="en-CA" smtClean="0"/>
              <a:t>7</a:t>
            </a:fld>
            <a:endParaRPr lang="en-CA"/>
          </a:p>
        </p:txBody>
      </p:sp>
    </p:spTree>
    <p:extLst>
      <p:ext uri="{BB962C8B-B14F-4D97-AF65-F5344CB8AC3E}">
        <p14:creationId xmlns:p14="http://schemas.microsoft.com/office/powerpoint/2010/main" val="686516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FC1F41A-4A1B-C54E-95C3-5E95B09906A6}" type="datetimeFigureOut">
              <a:rPr lang="en-CA" smtClean="0"/>
              <a:t>2018-08-27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F81EA99-A500-9144-BFBE-30F34879335F}" type="slidenum">
              <a:rPr lang="en-CA" smtClean="0"/>
              <a:t>‹#›</a:t>
            </a:fld>
            <a:endParaRPr lang="en-CA"/>
          </a:p>
        </p:txBody>
      </p:sp>
    </p:spTree>
    <p:extLst>
      <p:ext uri="{BB962C8B-B14F-4D97-AF65-F5344CB8AC3E}">
        <p14:creationId xmlns:p14="http://schemas.microsoft.com/office/powerpoint/2010/main" val="974137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FC1F41A-4A1B-C54E-95C3-5E95B09906A6}" type="datetimeFigureOut">
              <a:rPr lang="en-CA" smtClean="0"/>
              <a:t>2018-08-27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F81EA99-A500-9144-BFBE-30F34879335F}" type="slidenum">
              <a:rPr lang="en-CA" smtClean="0"/>
              <a:t>‹#›</a:t>
            </a:fld>
            <a:endParaRPr lang="en-CA"/>
          </a:p>
        </p:txBody>
      </p:sp>
    </p:spTree>
    <p:extLst>
      <p:ext uri="{BB962C8B-B14F-4D97-AF65-F5344CB8AC3E}">
        <p14:creationId xmlns:p14="http://schemas.microsoft.com/office/powerpoint/2010/main" val="1980547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FC1F41A-4A1B-C54E-95C3-5E95B09906A6}" type="datetimeFigureOut">
              <a:rPr lang="en-CA" smtClean="0"/>
              <a:t>2018-08-27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F81EA99-A500-9144-BFBE-30F34879335F}" type="slidenum">
              <a:rPr lang="en-CA" smtClean="0"/>
              <a:t>‹#›</a:t>
            </a:fld>
            <a:endParaRPr lang="en-CA"/>
          </a:p>
        </p:txBody>
      </p:sp>
    </p:spTree>
    <p:extLst>
      <p:ext uri="{BB962C8B-B14F-4D97-AF65-F5344CB8AC3E}">
        <p14:creationId xmlns:p14="http://schemas.microsoft.com/office/powerpoint/2010/main" val="1071741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nchor="ct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FC1F41A-4A1B-C54E-95C3-5E95B09906A6}" type="datetimeFigureOut">
              <a:rPr lang="en-CA" smtClean="0"/>
              <a:t>2018-08-27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F81EA99-A500-9144-BFBE-30F34879335F}" type="slidenum">
              <a:rPr lang="en-CA" smtClean="0"/>
              <a:t>‹#›</a:t>
            </a:fld>
            <a:endParaRPr lang="en-CA"/>
          </a:p>
        </p:txBody>
      </p:sp>
    </p:spTree>
    <p:extLst>
      <p:ext uri="{BB962C8B-B14F-4D97-AF65-F5344CB8AC3E}">
        <p14:creationId xmlns:p14="http://schemas.microsoft.com/office/powerpoint/2010/main" val="2062516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FC1F41A-4A1B-C54E-95C3-5E95B09906A6}" type="datetimeFigureOut">
              <a:rPr lang="en-CA" smtClean="0"/>
              <a:t>2018-08-27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F81EA99-A500-9144-BFBE-30F34879335F}" type="slidenum">
              <a:rPr lang="en-CA" smtClean="0"/>
              <a:t>‹#›</a:t>
            </a:fld>
            <a:endParaRPr lang="en-CA"/>
          </a:p>
        </p:txBody>
      </p:sp>
    </p:spTree>
    <p:extLst>
      <p:ext uri="{BB962C8B-B14F-4D97-AF65-F5344CB8AC3E}">
        <p14:creationId xmlns:p14="http://schemas.microsoft.com/office/powerpoint/2010/main" val="32104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FC1F41A-4A1B-C54E-95C3-5E95B09906A6}" type="datetimeFigureOut">
              <a:rPr lang="en-CA" smtClean="0"/>
              <a:t>2018-08-27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F81EA99-A500-9144-BFBE-30F34879335F}" type="slidenum">
              <a:rPr lang="en-CA" smtClean="0"/>
              <a:t>‹#›</a:t>
            </a:fld>
            <a:endParaRPr lang="en-CA"/>
          </a:p>
        </p:txBody>
      </p:sp>
    </p:spTree>
    <p:extLst>
      <p:ext uri="{BB962C8B-B14F-4D97-AF65-F5344CB8AC3E}">
        <p14:creationId xmlns:p14="http://schemas.microsoft.com/office/powerpoint/2010/main" val="56909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DFC1F41A-4A1B-C54E-95C3-5E95B09906A6}" type="datetimeFigureOut">
              <a:rPr lang="en-CA" smtClean="0"/>
              <a:t>2018-08-27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3F81EA99-A500-9144-BFBE-30F34879335F}" type="slidenum">
              <a:rPr lang="en-CA" smtClean="0"/>
              <a:t>‹#›</a:t>
            </a:fld>
            <a:endParaRPr lang="en-CA"/>
          </a:p>
        </p:txBody>
      </p:sp>
    </p:spTree>
    <p:extLst>
      <p:ext uri="{BB962C8B-B14F-4D97-AF65-F5344CB8AC3E}">
        <p14:creationId xmlns:p14="http://schemas.microsoft.com/office/powerpoint/2010/main" val="2049859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DFC1F41A-4A1B-C54E-95C3-5E95B09906A6}" type="datetimeFigureOut">
              <a:rPr lang="en-CA" smtClean="0"/>
              <a:t>2018-08-27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F81EA99-A500-9144-BFBE-30F34879335F}" type="slidenum">
              <a:rPr lang="en-CA" smtClean="0"/>
              <a:t>‹#›</a:t>
            </a:fld>
            <a:endParaRPr lang="en-CA"/>
          </a:p>
        </p:txBody>
      </p:sp>
    </p:spTree>
    <p:extLst>
      <p:ext uri="{BB962C8B-B14F-4D97-AF65-F5344CB8AC3E}">
        <p14:creationId xmlns:p14="http://schemas.microsoft.com/office/powerpoint/2010/main" val="2049295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DFC1F41A-4A1B-C54E-95C3-5E95B09906A6}" type="datetimeFigureOut">
              <a:rPr lang="en-CA" smtClean="0"/>
              <a:t>2018-08-27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3F81EA99-A500-9144-BFBE-30F34879335F}" type="slidenum">
              <a:rPr lang="en-CA" smtClean="0"/>
              <a:t>‹#›</a:t>
            </a:fld>
            <a:endParaRPr lang="en-CA"/>
          </a:p>
        </p:txBody>
      </p:sp>
    </p:spTree>
    <p:extLst>
      <p:ext uri="{BB962C8B-B14F-4D97-AF65-F5344CB8AC3E}">
        <p14:creationId xmlns:p14="http://schemas.microsoft.com/office/powerpoint/2010/main" val="1171006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FC1F41A-4A1B-C54E-95C3-5E95B09906A6}" type="datetimeFigureOut">
              <a:rPr lang="en-CA" smtClean="0"/>
              <a:t>2018-08-27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F81EA99-A500-9144-BFBE-30F34879335F}" type="slidenum">
              <a:rPr lang="en-CA" smtClean="0"/>
              <a:t>‹#›</a:t>
            </a:fld>
            <a:endParaRPr lang="en-CA"/>
          </a:p>
        </p:txBody>
      </p:sp>
    </p:spTree>
    <p:extLst>
      <p:ext uri="{BB962C8B-B14F-4D97-AF65-F5344CB8AC3E}">
        <p14:creationId xmlns:p14="http://schemas.microsoft.com/office/powerpoint/2010/main" val="1572692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FC1F41A-4A1B-C54E-95C3-5E95B09906A6}" type="datetimeFigureOut">
              <a:rPr lang="en-CA" smtClean="0"/>
              <a:t>2018-08-27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F81EA99-A500-9144-BFBE-30F34879335F}" type="slidenum">
              <a:rPr lang="en-CA" smtClean="0"/>
              <a:t>‹#›</a:t>
            </a:fld>
            <a:endParaRPr lang="en-CA"/>
          </a:p>
        </p:txBody>
      </p:sp>
    </p:spTree>
    <p:extLst>
      <p:ext uri="{BB962C8B-B14F-4D97-AF65-F5344CB8AC3E}">
        <p14:creationId xmlns:p14="http://schemas.microsoft.com/office/powerpoint/2010/main" val="1018086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aseline="0">
                <a:solidFill>
                  <a:srgbClr val="9B9B9B"/>
                </a:solidFill>
                <a:latin typeface="Core Sans G 55 Medium" charset="-127"/>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aseline="0">
                <a:solidFill>
                  <a:srgbClr val="9B9B9B"/>
                </a:solidFill>
                <a:latin typeface="Core Sans G 55 Medium" charset="-127"/>
              </a:defRPr>
            </a:lvl1pPr>
          </a:lstStyle>
          <a:p>
            <a:fld id="{3F81EA99-A500-9144-BFBE-30F34879335F}" type="slidenum">
              <a:rPr lang="en-CA" smtClean="0"/>
              <a:pPr/>
              <a:t>‹#›</a:t>
            </a:fld>
            <a:endParaRPr lang="en-CA"/>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89548" y="6108751"/>
            <a:ext cx="1720642" cy="860321"/>
          </a:xfrm>
          <a:prstGeom prst="rect">
            <a:avLst/>
          </a:prstGeom>
        </p:spPr>
      </p:pic>
    </p:spTree>
    <p:extLst>
      <p:ext uri="{BB962C8B-B14F-4D97-AF65-F5344CB8AC3E}">
        <p14:creationId xmlns:p14="http://schemas.microsoft.com/office/powerpoint/2010/main" val="4277147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baseline="0">
          <a:solidFill>
            <a:srgbClr val="33AABB"/>
          </a:solidFill>
          <a:latin typeface="Core Sans G 55 Medium" charset="-127"/>
          <a:ea typeface="+mj-ea"/>
          <a:cs typeface="+mj-cs"/>
        </a:defRPr>
      </a:lvl1pPr>
    </p:titleStyle>
    <p:bodyStyle>
      <a:lvl1pPr marL="228600" indent="-228600" algn="l" defTabSz="914400" rtl="0" eaLnBrk="1" latinLnBrk="0" hangingPunct="1">
        <a:lnSpc>
          <a:spcPct val="110000"/>
        </a:lnSpc>
        <a:spcBef>
          <a:spcPts val="1000"/>
        </a:spcBef>
        <a:buFont typeface="Arial"/>
        <a:buChar char="•"/>
        <a:defRPr sz="2800" b="1" i="0" kern="1200" baseline="0">
          <a:solidFill>
            <a:srgbClr val="4A4A4A"/>
          </a:solidFill>
          <a:latin typeface="Core Sans G 25 ExtraLight" charset="-127"/>
          <a:ea typeface="+mn-ea"/>
          <a:cs typeface="+mn-cs"/>
        </a:defRPr>
      </a:lvl1pPr>
      <a:lvl2pPr marL="685800" indent="-228600" algn="l" defTabSz="914400" rtl="0" eaLnBrk="1" latinLnBrk="0" hangingPunct="1">
        <a:lnSpc>
          <a:spcPct val="110000"/>
        </a:lnSpc>
        <a:spcBef>
          <a:spcPts val="500"/>
        </a:spcBef>
        <a:buFont typeface="Arial"/>
        <a:buChar char="•"/>
        <a:defRPr sz="2400" b="1" i="0" kern="1200" baseline="0">
          <a:solidFill>
            <a:srgbClr val="4A4A4A"/>
          </a:solidFill>
          <a:latin typeface="Core Sans G 25 ExtraLight" charset="-127"/>
          <a:ea typeface="+mn-ea"/>
          <a:cs typeface="+mn-cs"/>
        </a:defRPr>
      </a:lvl2pPr>
      <a:lvl3pPr marL="1143000" indent="-228600" algn="l" defTabSz="914400" rtl="0" eaLnBrk="1" latinLnBrk="0" hangingPunct="1">
        <a:lnSpc>
          <a:spcPct val="110000"/>
        </a:lnSpc>
        <a:spcBef>
          <a:spcPts val="500"/>
        </a:spcBef>
        <a:buFont typeface="Arial"/>
        <a:buChar char="•"/>
        <a:defRPr sz="2000" b="1" i="0" kern="1200" baseline="0">
          <a:solidFill>
            <a:srgbClr val="4A4A4A"/>
          </a:solidFill>
          <a:latin typeface="Core Sans G 25 ExtraLight" charset="-127"/>
          <a:ea typeface="+mn-ea"/>
          <a:cs typeface="+mn-cs"/>
        </a:defRPr>
      </a:lvl3pPr>
      <a:lvl4pPr marL="1600200" indent="-228600" algn="l" defTabSz="914400" rtl="0" eaLnBrk="1" latinLnBrk="0" hangingPunct="1">
        <a:lnSpc>
          <a:spcPct val="110000"/>
        </a:lnSpc>
        <a:spcBef>
          <a:spcPts val="500"/>
        </a:spcBef>
        <a:buFont typeface="Arial"/>
        <a:buChar char="•"/>
        <a:defRPr sz="1800" b="1" i="0" kern="1200" baseline="0">
          <a:solidFill>
            <a:srgbClr val="4A4A4A"/>
          </a:solidFill>
          <a:latin typeface="Core Sans G 25 ExtraLight" charset="-127"/>
          <a:ea typeface="+mn-ea"/>
          <a:cs typeface="+mn-cs"/>
        </a:defRPr>
      </a:lvl4pPr>
      <a:lvl5pPr marL="2057400" indent="-228600" algn="l" defTabSz="914400" rtl="0" eaLnBrk="1" latinLnBrk="0" hangingPunct="1">
        <a:lnSpc>
          <a:spcPct val="110000"/>
        </a:lnSpc>
        <a:spcBef>
          <a:spcPts val="500"/>
        </a:spcBef>
        <a:buFont typeface="Arial"/>
        <a:buChar char="•"/>
        <a:defRPr sz="1800" b="1" i="0" kern="1200" baseline="0">
          <a:solidFill>
            <a:srgbClr val="4A4A4A"/>
          </a:solidFill>
          <a:latin typeface="Core Sans G 25 ExtraLight" charset="-12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notesSlide" Target="../notesSlides/notesSlide5.xml"/><Relationship Id="rId16" Type="http://schemas.openxmlformats.org/officeDocument/2006/relationships/image" Target="../media/image21.svg"/><Relationship Id="rId1" Type="http://schemas.openxmlformats.org/officeDocument/2006/relationships/slideLayout" Target="../slideLayouts/slideLayout1.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slides/_rels/slide6.xml.rels><?xml version="1.0" encoding="UTF-8" standalone="yes"?>
<Relationships xmlns="http://schemas.openxmlformats.org/package/2006/relationships"><Relationship Id="rId3" Type="http://schemas.openxmlformats.org/officeDocument/2006/relationships/hyperlink" Target="https://protocol.jlinc.org/"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hyperlink" Target="https://sisa.jlinc.org/html/v1/" TargetMode="External"/><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Permissioned</a:t>
            </a:r>
            <a:r>
              <a:rPr lang="en-CA" baseline="0" dirty="0"/>
              <a:t> Data</a:t>
            </a:r>
            <a:endParaRPr lang="en-CA" dirty="0"/>
          </a:p>
        </p:txBody>
      </p:sp>
      <p:sp>
        <p:nvSpPr>
          <p:cNvPr id="3" name="Subtitle 2"/>
          <p:cNvSpPr>
            <a:spLocks noGrp="1"/>
          </p:cNvSpPr>
          <p:nvPr>
            <p:ph type="subTitle" idx="1"/>
          </p:nvPr>
        </p:nvSpPr>
        <p:spPr/>
        <p:txBody>
          <a:bodyPr/>
          <a:lstStyle/>
          <a:p>
            <a:r>
              <a:rPr lang="en-CA" dirty="0"/>
              <a:t>An Introduction to the JLINC Protocol</a:t>
            </a:r>
          </a:p>
          <a:p>
            <a:r>
              <a:rPr lang="en-CA" dirty="0" err="1"/>
              <a:t>MyData</a:t>
            </a:r>
            <a:r>
              <a:rPr lang="en-CA" baseline="0" dirty="0"/>
              <a:t> 2018</a:t>
            </a:r>
          </a:p>
        </p:txBody>
      </p:sp>
    </p:spTree>
    <p:extLst>
      <p:ext uri="{BB962C8B-B14F-4D97-AF65-F5344CB8AC3E}">
        <p14:creationId xmlns:p14="http://schemas.microsoft.com/office/powerpoint/2010/main" val="1807000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C1B44-D8AC-8141-9068-53E3B92F5660}"/>
              </a:ext>
            </a:extLst>
          </p:cNvPr>
          <p:cNvSpPr>
            <a:spLocks noGrp="1"/>
          </p:cNvSpPr>
          <p:nvPr>
            <p:ph type="title"/>
          </p:nvPr>
        </p:nvSpPr>
        <p:spPr/>
        <p:txBody>
          <a:bodyPr/>
          <a:lstStyle/>
          <a:p>
            <a:r>
              <a:rPr lang="en-CA" dirty="0"/>
              <a:t>Notice &amp; Consent doesn’t scale</a:t>
            </a:r>
          </a:p>
        </p:txBody>
      </p:sp>
      <p:sp>
        <p:nvSpPr>
          <p:cNvPr id="4" name="Content Placeholder 3">
            <a:extLst>
              <a:ext uri="{FF2B5EF4-FFF2-40B4-BE49-F238E27FC236}">
                <a16:creationId xmlns:a16="http://schemas.microsoft.com/office/drawing/2014/main" id="{264AC7D9-ABA3-7541-B802-3EC9C2F4279F}"/>
              </a:ext>
            </a:extLst>
          </p:cNvPr>
          <p:cNvSpPr>
            <a:spLocks noGrp="1"/>
          </p:cNvSpPr>
          <p:nvPr>
            <p:ph sz="half" idx="1"/>
          </p:nvPr>
        </p:nvSpPr>
        <p:spPr/>
        <p:txBody>
          <a:bodyPr>
            <a:normAutofit fontScale="92500" lnSpcReduction="20000"/>
          </a:bodyPr>
          <a:lstStyle/>
          <a:p>
            <a:pPr marL="0" indent="0">
              <a:lnSpc>
                <a:spcPct val="130000"/>
              </a:lnSpc>
              <a:buNone/>
            </a:pPr>
            <a:r>
              <a:rPr lang="en-CA" sz="1800" dirty="0"/>
              <a:t>The control we get from modern privacy regulations is like a distributed denial of service (DDoS) attack on our brains. From the second you boot up any device, you’re gifted with “control” over information in the form of privacy policies, terms of use, and pop-up banners—for each and every website or app you visit or use. Eventually your eyes gloss over and that control does you little good. Your critical faculties just crash, and you give up.</a:t>
            </a:r>
          </a:p>
          <a:p>
            <a:pPr marL="0" indent="0">
              <a:lnSpc>
                <a:spcPct val="130000"/>
              </a:lnSpc>
              <a:buNone/>
            </a:pPr>
            <a:endParaRPr lang="en-CA" sz="800" dirty="0"/>
          </a:p>
          <a:p>
            <a:pPr marL="0" indent="0">
              <a:lnSpc>
                <a:spcPct val="130000"/>
              </a:lnSpc>
              <a:buNone/>
            </a:pPr>
            <a:r>
              <a:rPr lang="en-CA" sz="1800" dirty="0" err="1"/>
              <a:t>Hartzog</a:t>
            </a:r>
            <a:r>
              <a:rPr lang="en-CA" sz="1800" dirty="0"/>
              <a:t>, Woodrow. Privacy’s Blueprint: The Battle to Control the Design of New Technologies (p. 65). Harvard University Press</a:t>
            </a:r>
          </a:p>
        </p:txBody>
      </p:sp>
      <p:pic>
        <p:nvPicPr>
          <p:cNvPr id="13" name="Content Placeholder 12">
            <a:extLst>
              <a:ext uri="{FF2B5EF4-FFF2-40B4-BE49-F238E27FC236}">
                <a16:creationId xmlns:a16="http://schemas.microsoft.com/office/drawing/2014/main" id="{07C73854-EBDE-C449-9CD5-0F3C82BA9FC5}"/>
              </a:ext>
            </a:extLst>
          </p:cNvPr>
          <p:cNvPicPr>
            <a:picLocks noGrp="1" noChangeAspect="1"/>
          </p:cNvPicPr>
          <p:nvPr>
            <p:ph sz="half" idx="2"/>
          </p:nvPr>
        </p:nvPicPr>
        <p:blipFill>
          <a:blip r:embed="rId3"/>
          <a:stretch>
            <a:fillRect/>
          </a:stretch>
        </p:blipFill>
        <p:spPr>
          <a:xfrm>
            <a:off x="6858000" y="2096294"/>
            <a:ext cx="3810000" cy="3810000"/>
          </a:xfrm>
        </p:spPr>
      </p:pic>
      <p:sp>
        <p:nvSpPr>
          <p:cNvPr id="14" name="TextBox 13">
            <a:extLst>
              <a:ext uri="{FF2B5EF4-FFF2-40B4-BE49-F238E27FC236}">
                <a16:creationId xmlns:a16="http://schemas.microsoft.com/office/drawing/2014/main" id="{ADA355B2-1262-CA43-B643-B49D682290BD}"/>
              </a:ext>
            </a:extLst>
          </p:cNvPr>
          <p:cNvSpPr txBox="1"/>
          <p:nvPr/>
        </p:nvSpPr>
        <p:spPr>
          <a:xfrm>
            <a:off x="6858000" y="1690688"/>
            <a:ext cx="3810000" cy="369332"/>
          </a:xfrm>
          <a:prstGeom prst="rect">
            <a:avLst/>
          </a:prstGeom>
          <a:noFill/>
        </p:spPr>
        <p:txBody>
          <a:bodyPr wrap="square" rtlCol="0">
            <a:spAutoFit/>
          </a:bodyPr>
          <a:lstStyle/>
          <a:p>
            <a:r>
              <a:rPr lang="en-CA" dirty="0">
                <a:latin typeface="Core Sans G 45" panose="020B0503030302020202" pitchFamily="34" charset="77"/>
              </a:rPr>
              <a:t>Consent…</a:t>
            </a:r>
          </a:p>
        </p:txBody>
      </p:sp>
    </p:spTree>
    <p:extLst>
      <p:ext uri="{BB962C8B-B14F-4D97-AF65-F5344CB8AC3E}">
        <p14:creationId xmlns:p14="http://schemas.microsoft.com/office/powerpoint/2010/main" val="3295733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1CD84-2223-4340-B08B-D20A99C7538C}"/>
              </a:ext>
            </a:extLst>
          </p:cNvPr>
          <p:cNvSpPr>
            <a:spLocks noGrp="1"/>
          </p:cNvSpPr>
          <p:nvPr>
            <p:ph type="title"/>
          </p:nvPr>
        </p:nvSpPr>
        <p:spPr/>
        <p:txBody>
          <a:bodyPr/>
          <a:lstStyle/>
          <a:p>
            <a:r>
              <a:rPr lang="en-CA" dirty="0"/>
              <a:t>Permissioned Data can scale</a:t>
            </a:r>
          </a:p>
        </p:txBody>
      </p:sp>
      <p:pic>
        <p:nvPicPr>
          <p:cNvPr id="7" name="Content Placeholder 6">
            <a:extLst>
              <a:ext uri="{FF2B5EF4-FFF2-40B4-BE49-F238E27FC236}">
                <a16:creationId xmlns:a16="http://schemas.microsoft.com/office/drawing/2014/main" id="{BA1F5783-5299-EE4D-AD61-959119F661C3}"/>
              </a:ext>
            </a:extLst>
          </p:cNvPr>
          <p:cNvPicPr>
            <a:picLocks noGrp="1" noChangeAspect="1"/>
          </p:cNvPicPr>
          <p:nvPr>
            <p:ph sz="half" idx="1"/>
          </p:nvPr>
        </p:nvPicPr>
        <p:blipFill>
          <a:blip r:embed="rId3"/>
          <a:stretch>
            <a:fillRect/>
          </a:stretch>
        </p:blipFill>
        <p:spPr>
          <a:xfrm>
            <a:off x="1022350" y="2610644"/>
            <a:ext cx="4813300" cy="2781300"/>
          </a:xfrm>
        </p:spPr>
      </p:pic>
      <p:sp>
        <p:nvSpPr>
          <p:cNvPr id="5" name="Content Placeholder 4">
            <a:extLst>
              <a:ext uri="{FF2B5EF4-FFF2-40B4-BE49-F238E27FC236}">
                <a16:creationId xmlns:a16="http://schemas.microsoft.com/office/drawing/2014/main" id="{A587638F-57E7-A54F-B520-0EC3CF9FB25E}"/>
              </a:ext>
            </a:extLst>
          </p:cNvPr>
          <p:cNvSpPr>
            <a:spLocks noGrp="1"/>
          </p:cNvSpPr>
          <p:nvPr>
            <p:ph sz="half" idx="2"/>
          </p:nvPr>
        </p:nvSpPr>
        <p:spPr/>
        <p:txBody>
          <a:bodyPr anchor="ctr">
            <a:normAutofit lnSpcReduction="10000"/>
          </a:bodyPr>
          <a:lstStyle/>
          <a:p>
            <a:pPr marL="0" indent="0">
              <a:buNone/>
            </a:pPr>
            <a:r>
              <a:rPr lang="en-CA" dirty="0"/>
              <a:t>Alice and Bob share data using permissions set by Alice NOT terms and conditions set by Bob.</a:t>
            </a:r>
          </a:p>
          <a:p>
            <a:pPr marL="0" indent="0">
              <a:buNone/>
            </a:pPr>
            <a:r>
              <a:rPr lang="en-CA" dirty="0"/>
              <a:t>Permissions are cryptographically signed and recorded in JSON-LD. This is a technical implementation of meaningful consent.</a:t>
            </a:r>
          </a:p>
        </p:txBody>
      </p:sp>
    </p:spTree>
    <p:extLst>
      <p:ext uri="{BB962C8B-B14F-4D97-AF65-F5344CB8AC3E}">
        <p14:creationId xmlns:p14="http://schemas.microsoft.com/office/powerpoint/2010/main" val="2060498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CB6E5-1BC7-2A4C-A3F6-F4A2BFED059A}"/>
              </a:ext>
            </a:extLst>
          </p:cNvPr>
          <p:cNvSpPr>
            <a:spLocks noGrp="1"/>
          </p:cNvSpPr>
          <p:nvPr>
            <p:ph type="title"/>
          </p:nvPr>
        </p:nvSpPr>
        <p:spPr/>
        <p:txBody>
          <a:bodyPr/>
          <a:lstStyle/>
          <a:p>
            <a:r>
              <a:rPr lang="en-CA"/>
              <a:t>The Implementation</a:t>
            </a:r>
            <a:endParaRPr lang="en-CA" dirty="0"/>
          </a:p>
        </p:txBody>
      </p:sp>
      <p:sp>
        <p:nvSpPr>
          <p:cNvPr id="10" name="Text Placeholder 9">
            <a:extLst>
              <a:ext uri="{FF2B5EF4-FFF2-40B4-BE49-F238E27FC236}">
                <a16:creationId xmlns:a16="http://schemas.microsoft.com/office/drawing/2014/main" id="{29345D38-C0C7-1848-AEFB-C0F0B99DECFD}"/>
              </a:ext>
            </a:extLst>
          </p:cNvPr>
          <p:cNvSpPr>
            <a:spLocks noGrp="1"/>
          </p:cNvSpPr>
          <p:nvPr>
            <p:ph type="body" idx="1"/>
          </p:nvPr>
        </p:nvSpPr>
        <p:spPr>
          <a:xfrm>
            <a:off x="839789" y="1681163"/>
            <a:ext cx="2191926" cy="823912"/>
          </a:xfrm>
        </p:spPr>
        <p:txBody>
          <a:bodyPr>
            <a:normAutofit lnSpcReduction="10000"/>
          </a:bodyPr>
          <a:lstStyle/>
          <a:p>
            <a:pPr algn="ctr"/>
            <a:r>
              <a:rPr lang="en-CA" dirty="0"/>
              <a:t>Alice sets permissions</a:t>
            </a:r>
          </a:p>
        </p:txBody>
      </p:sp>
      <p:pic>
        <p:nvPicPr>
          <p:cNvPr id="9" name="Content Placeholder 4">
            <a:extLst>
              <a:ext uri="{FF2B5EF4-FFF2-40B4-BE49-F238E27FC236}">
                <a16:creationId xmlns:a16="http://schemas.microsoft.com/office/drawing/2014/main" id="{A3D0E622-8BEC-D24B-AECB-4B2D3EEA72FA}"/>
              </a:ext>
            </a:extLst>
          </p:cNvPr>
          <p:cNvPicPr>
            <a:picLocks noGrp="1" noChangeAspect="1"/>
          </p:cNvPicPr>
          <p:nvPr>
            <p:ph sz="half" idx="2"/>
          </p:nvPr>
        </p:nvPicPr>
        <p:blipFill>
          <a:blip r:embed="rId3"/>
          <a:stretch>
            <a:fillRect/>
          </a:stretch>
        </p:blipFill>
        <p:spPr>
          <a:xfrm>
            <a:off x="839788" y="2505075"/>
            <a:ext cx="2191926" cy="3684588"/>
          </a:xfrm>
        </p:spPr>
      </p:pic>
      <p:sp>
        <p:nvSpPr>
          <p:cNvPr id="18" name="Text Placeholder 17">
            <a:extLst>
              <a:ext uri="{FF2B5EF4-FFF2-40B4-BE49-F238E27FC236}">
                <a16:creationId xmlns:a16="http://schemas.microsoft.com/office/drawing/2014/main" id="{7CB716E3-75C2-9D48-A779-6578FCB69A08}"/>
              </a:ext>
            </a:extLst>
          </p:cNvPr>
          <p:cNvSpPr>
            <a:spLocks noGrp="1"/>
          </p:cNvSpPr>
          <p:nvPr>
            <p:ph type="body" sz="quarter" idx="3"/>
          </p:nvPr>
        </p:nvSpPr>
        <p:spPr>
          <a:xfrm>
            <a:off x="6957234" y="1681163"/>
            <a:ext cx="3613119" cy="823912"/>
          </a:xfrm>
        </p:spPr>
        <p:txBody>
          <a:bodyPr>
            <a:normAutofit lnSpcReduction="10000"/>
          </a:bodyPr>
          <a:lstStyle/>
          <a:p>
            <a:r>
              <a:rPr lang="en-CA" dirty="0"/>
              <a:t>JLINC applies them in Bob’s system</a:t>
            </a:r>
          </a:p>
        </p:txBody>
      </p:sp>
      <p:pic>
        <p:nvPicPr>
          <p:cNvPr id="21" name="Content Placeholder 20">
            <a:extLst>
              <a:ext uri="{FF2B5EF4-FFF2-40B4-BE49-F238E27FC236}">
                <a16:creationId xmlns:a16="http://schemas.microsoft.com/office/drawing/2014/main" id="{1474BF7D-371D-FF4F-8141-76C358BD719F}"/>
              </a:ext>
            </a:extLst>
          </p:cNvPr>
          <p:cNvPicPr>
            <a:picLocks noGrp="1" noChangeAspect="1"/>
          </p:cNvPicPr>
          <p:nvPr>
            <p:ph sz="quarter" idx="4"/>
          </p:nvPr>
        </p:nvPicPr>
        <p:blipFill>
          <a:blip r:embed="rId4"/>
          <a:stretch>
            <a:fillRect/>
          </a:stretch>
        </p:blipFill>
        <p:spPr>
          <a:xfrm>
            <a:off x="6957234" y="2505075"/>
            <a:ext cx="3613119" cy="3684588"/>
          </a:xfrm>
        </p:spPr>
      </p:pic>
      <p:pic>
        <p:nvPicPr>
          <p:cNvPr id="23" name="Picture 22">
            <a:extLst>
              <a:ext uri="{FF2B5EF4-FFF2-40B4-BE49-F238E27FC236}">
                <a16:creationId xmlns:a16="http://schemas.microsoft.com/office/drawing/2014/main" id="{5FA7FB58-0A5D-9C4D-A95A-0F54E6085D0B}"/>
              </a:ext>
            </a:extLst>
          </p:cNvPr>
          <p:cNvPicPr>
            <a:picLocks noChangeAspect="1"/>
          </p:cNvPicPr>
          <p:nvPr/>
        </p:nvPicPr>
        <p:blipFill>
          <a:blip r:embed="rId5"/>
          <a:stretch>
            <a:fillRect/>
          </a:stretch>
        </p:blipFill>
        <p:spPr>
          <a:xfrm>
            <a:off x="4232474" y="4499842"/>
            <a:ext cx="762000" cy="850900"/>
          </a:xfrm>
          <a:prstGeom prst="rect">
            <a:avLst/>
          </a:prstGeom>
        </p:spPr>
      </p:pic>
      <p:pic>
        <p:nvPicPr>
          <p:cNvPr id="25" name="Picture 24">
            <a:extLst>
              <a:ext uri="{FF2B5EF4-FFF2-40B4-BE49-F238E27FC236}">
                <a16:creationId xmlns:a16="http://schemas.microsoft.com/office/drawing/2014/main" id="{1AB00B7C-6D84-1941-BCA8-A34ECB9A66F5}"/>
              </a:ext>
            </a:extLst>
          </p:cNvPr>
          <p:cNvPicPr>
            <a:picLocks noChangeAspect="1"/>
          </p:cNvPicPr>
          <p:nvPr/>
        </p:nvPicPr>
        <p:blipFill>
          <a:blip r:embed="rId6"/>
          <a:stretch>
            <a:fillRect/>
          </a:stretch>
        </p:blipFill>
        <p:spPr>
          <a:xfrm>
            <a:off x="3610174" y="2782166"/>
            <a:ext cx="2006600" cy="1371600"/>
          </a:xfrm>
          <a:prstGeom prst="rect">
            <a:avLst/>
          </a:prstGeom>
        </p:spPr>
      </p:pic>
    </p:spTree>
    <p:extLst>
      <p:ext uri="{BB962C8B-B14F-4D97-AF65-F5344CB8AC3E}">
        <p14:creationId xmlns:p14="http://schemas.microsoft.com/office/powerpoint/2010/main" val="890664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Graphic 83">
            <a:extLst>
              <a:ext uri="{FF2B5EF4-FFF2-40B4-BE49-F238E27FC236}">
                <a16:creationId xmlns:a16="http://schemas.microsoft.com/office/drawing/2014/main" id="{2D9FD907-ABE2-344D-8AB5-AD35115B848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01374" y="631642"/>
            <a:ext cx="4490626" cy="4490626"/>
          </a:xfrm>
          <a:prstGeom prst="rect">
            <a:avLst/>
          </a:prstGeom>
        </p:spPr>
      </p:pic>
      <p:pic>
        <p:nvPicPr>
          <p:cNvPr id="85" name="Graphic 84">
            <a:extLst>
              <a:ext uri="{FF2B5EF4-FFF2-40B4-BE49-F238E27FC236}">
                <a16:creationId xmlns:a16="http://schemas.microsoft.com/office/drawing/2014/main" id="{52944728-1C5B-DA4A-9C61-F4CF9F1457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523" y="643528"/>
            <a:ext cx="4490626" cy="4490626"/>
          </a:xfrm>
          <a:prstGeom prst="rect">
            <a:avLst/>
          </a:prstGeom>
        </p:spPr>
      </p:pic>
      <p:sp>
        <p:nvSpPr>
          <p:cNvPr id="5" name="TextBox 4">
            <a:extLst>
              <a:ext uri="{FF2B5EF4-FFF2-40B4-BE49-F238E27FC236}">
                <a16:creationId xmlns:a16="http://schemas.microsoft.com/office/drawing/2014/main" id="{AE0D0EB1-AB0F-AF4A-9624-F00A6634FAE6}"/>
              </a:ext>
            </a:extLst>
          </p:cNvPr>
          <p:cNvSpPr txBox="1"/>
          <p:nvPr/>
        </p:nvSpPr>
        <p:spPr>
          <a:xfrm>
            <a:off x="1" y="318942"/>
            <a:ext cx="12191999" cy="584775"/>
          </a:xfrm>
          <a:prstGeom prst="rect">
            <a:avLst/>
          </a:prstGeom>
          <a:noFill/>
        </p:spPr>
        <p:txBody>
          <a:bodyPr wrap="square" rtlCol="0">
            <a:spAutoFit/>
          </a:bodyPr>
          <a:lstStyle/>
          <a:p>
            <a:pPr algn="ctr"/>
            <a:r>
              <a:rPr lang="en-US" sz="3200" b="1" dirty="0"/>
              <a:t>Technology &amp; Data Exchange</a:t>
            </a:r>
          </a:p>
        </p:txBody>
      </p:sp>
      <p:sp>
        <p:nvSpPr>
          <p:cNvPr id="6" name="TextBox 5">
            <a:extLst>
              <a:ext uri="{FF2B5EF4-FFF2-40B4-BE49-F238E27FC236}">
                <a16:creationId xmlns:a16="http://schemas.microsoft.com/office/drawing/2014/main" id="{ECF44067-D074-1B49-A09B-65E381217509}"/>
              </a:ext>
            </a:extLst>
          </p:cNvPr>
          <p:cNvSpPr txBox="1"/>
          <p:nvPr/>
        </p:nvSpPr>
        <p:spPr>
          <a:xfrm>
            <a:off x="0" y="1042205"/>
            <a:ext cx="12191999" cy="461665"/>
          </a:xfrm>
          <a:prstGeom prst="rect">
            <a:avLst/>
          </a:prstGeom>
          <a:noFill/>
        </p:spPr>
        <p:txBody>
          <a:bodyPr wrap="square" rtlCol="0">
            <a:spAutoFit/>
          </a:bodyPr>
          <a:lstStyle/>
          <a:p>
            <a:pPr algn="ctr"/>
            <a:r>
              <a:rPr lang="en-US" sz="2400" dirty="0"/>
              <a:t>The JLINC</a:t>
            </a:r>
            <a:r>
              <a:rPr lang="en-US" sz="2400" dirty="0">
                <a:solidFill>
                  <a:srgbClr val="4BABB6"/>
                </a:solidFill>
              </a:rPr>
              <a:t> </a:t>
            </a:r>
            <a:r>
              <a:rPr lang="en-US" sz="2400" b="1" dirty="0">
                <a:solidFill>
                  <a:srgbClr val="4BABB6"/>
                </a:solidFill>
              </a:rPr>
              <a:t>Internet protocol </a:t>
            </a:r>
            <a:r>
              <a:rPr lang="en-US" sz="2400" dirty="0"/>
              <a:t>connects separate services for the </a:t>
            </a:r>
            <a:r>
              <a:rPr lang="en-US" sz="2400" b="1" dirty="0">
                <a:solidFill>
                  <a:srgbClr val="C77351"/>
                </a:solidFill>
              </a:rPr>
              <a:t>User</a:t>
            </a:r>
            <a:r>
              <a:rPr lang="en-US" sz="2400" dirty="0"/>
              <a:t> and the </a:t>
            </a:r>
            <a:r>
              <a:rPr lang="en-US" sz="2400" b="1" dirty="0">
                <a:solidFill>
                  <a:srgbClr val="5D6771"/>
                </a:solidFill>
              </a:rPr>
              <a:t>Business</a:t>
            </a:r>
          </a:p>
        </p:txBody>
      </p:sp>
      <p:sp>
        <p:nvSpPr>
          <p:cNvPr id="16" name="Slide Number Placeholder 5">
            <a:extLst>
              <a:ext uri="{FF2B5EF4-FFF2-40B4-BE49-F238E27FC236}">
                <a16:creationId xmlns:a16="http://schemas.microsoft.com/office/drawing/2014/main" id="{163E99D4-7F3C-6848-9EF5-845F8C8250F6}"/>
              </a:ext>
            </a:extLst>
          </p:cNvPr>
          <p:cNvSpPr txBox="1">
            <a:spLocks/>
          </p:cNvSpPr>
          <p:nvPr/>
        </p:nvSpPr>
        <p:spPr>
          <a:xfrm>
            <a:off x="309344" y="6337417"/>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3741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37BED18-397E-48E5-AB04-F2134FDAC15F}" type="slidenum">
              <a:rPr lang="en-GB" smtClean="0"/>
              <a:pPr/>
              <a:t>5</a:t>
            </a:fld>
            <a:endParaRPr lang="en-GB" dirty="0"/>
          </a:p>
        </p:txBody>
      </p:sp>
      <p:pic>
        <p:nvPicPr>
          <p:cNvPr id="14" name="Graphic 13">
            <a:extLst>
              <a:ext uri="{FF2B5EF4-FFF2-40B4-BE49-F238E27FC236}">
                <a16:creationId xmlns:a16="http://schemas.microsoft.com/office/drawing/2014/main" id="{B0BF1823-B6C2-D94D-AA70-204F9C3E155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4848" y="2144348"/>
            <a:ext cx="3372294" cy="2023377"/>
          </a:xfrm>
          <a:prstGeom prst="rect">
            <a:avLst/>
          </a:prstGeom>
        </p:spPr>
      </p:pic>
      <p:sp>
        <p:nvSpPr>
          <p:cNvPr id="26" name="TextBox 25">
            <a:extLst>
              <a:ext uri="{FF2B5EF4-FFF2-40B4-BE49-F238E27FC236}">
                <a16:creationId xmlns:a16="http://schemas.microsoft.com/office/drawing/2014/main" id="{D353CF65-A5A4-584E-9A88-C57C9B30800B}"/>
              </a:ext>
            </a:extLst>
          </p:cNvPr>
          <p:cNvSpPr txBox="1"/>
          <p:nvPr/>
        </p:nvSpPr>
        <p:spPr>
          <a:xfrm>
            <a:off x="4958464" y="2584106"/>
            <a:ext cx="2314000" cy="369332"/>
          </a:xfrm>
          <a:prstGeom prst="rect">
            <a:avLst/>
          </a:prstGeom>
          <a:noFill/>
        </p:spPr>
        <p:txBody>
          <a:bodyPr wrap="square" rtlCol="0">
            <a:spAutoFit/>
          </a:bodyPr>
          <a:lstStyle/>
          <a:p>
            <a:pPr algn="ctr"/>
            <a:r>
              <a:rPr lang="en-US" dirty="0"/>
              <a:t>Sign SISA</a:t>
            </a:r>
          </a:p>
        </p:txBody>
      </p:sp>
      <p:sp>
        <p:nvSpPr>
          <p:cNvPr id="27" name="TextBox 26">
            <a:extLst>
              <a:ext uri="{FF2B5EF4-FFF2-40B4-BE49-F238E27FC236}">
                <a16:creationId xmlns:a16="http://schemas.microsoft.com/office/drawing/2014/main" id="{63718C64-D99C-5045-A19F-D98478DB90A5}"/>
              </a:ext>
            </a:extLst>
          </p:cNvPr>
          <p:cNvSpPr txBox="1"/>
          <p:nvPr/>
        </p:nvSpPr>
        <p:spPr>
          <a:xfrm>
            <a:off x="5000951" y="3164162"/>
            <a:ext cx="2185607" cy="369332"/>
          </a:xfrm>
          <a:prstGeom prst="rect">
            <a:avLst/>
          </a:prstGeom>
          <a:noFill/>
        </p:spPr>
        <p:txBody>
          <a:bodyPr wrap="square" rtlCol="0">
            <a:spAutoFit/>
          </a:bodyPr>
          <a:lstStyle/>
          <a:p>
            <a:pPr algn="ctr"/>
            <a:r>
              <a:rPr lang="en-US" dirty="0"/>
              <a:t>Sign SISA</a:t>
            </a:r>
          </a:p>
        </p:txBody>
      </p:sp>
      <p:sp>
        <p:nvSpPr>
          <p:cNvPr id="28" name="TextBox 27">
            <a:extLst>
              <a:ext uri="{FF2B5EF4-FFF2-40B4-BE49-F238E27FC236}">
                <a16:creationId xmlns:a16="http://schemas.microsoft.com/office/drawing/2014/main" id="{10E94A7F-9752-C24E-AFD3-2501B71AD224}"/>
              </a:ext>
            </a:extLst>
          </p:cNvPr>
          <p:cNvSpPr txBox="1"/>
          <p:nvPr/>
        </p:nvSpPr>
        <p:spPr>
          <a:xfrm>
            <a:off x="3700053" y="2008932"/>
            <a:ext cx="4838499" cy="369332"/>
          </a:xfrm>
          <a:prstGeom prst="rect">
            <a:avLst/>
          </a:prstGeom>
          <a:noFill/>
        </p:spPr>
        <p:txBody>
          <a:bodyPr wrap="square" rtlCol="0">
            <a:spAutoFit/>
          </a:bodyPr>
          <a:lstStyle/>
          <a:p>
            <a:pPr algn="ctr"/>
            <a:r>
              <a:rPr lang="en-US" b="1" dirty="0"/>
              <a:t>   Standard Terms = SISA   </a:t>
            </a:r>
          </a:p>
        </p:txBody>
      </p:sp>
      <p:pic>
        <p:nvPicPr>
          <p:cNvPr id="32" name="Graphic 31">
            <a:extLst>
              <a:ext uri="{FF2B5EF4-FFF2-40B4-BE49-F238E27FC236}">
                <a16:creationId xmlns:a16="http://schemas.microsoft.com/office/drawing/2014/main" id="{4FAA2D76-BC36-0F47-9A9A-B7A01E2B8A2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88179" y="2514669"/>
            <a:ext cx="458883" cy="489993"/>
          </a:xfrm>
          <a:prstGeom prst="rect">
            <a:avLst/>
          </a:prstGeom>
        </p:spPr>
      </p:pic>
      <p:pic>
        <p:nvPicPr>
          <p:cNvPr id="33" name="Graphic 32">
            <a:extLst>
              <a:ext uri="{FF2B5EF4-FFF2-40B4-BE49-F238E27FC236}">
                <a16:creationId xmlns:a16="http://schemas.microsoft.com/office/drawing/2014/main" id="{8C67D4DA-CAAD-9E4D-B104-936CBC8BB71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072495" y="3108920"/>
            <a:ext cx="454346" cy="477063"/>
          </a:xfrm>
          <a:prstGeom prst="rect">
            <a:avLst/>
          </a:prstGeom>
        </p:spPr>
      </p:pic>
      <p:grpSp>
        <p:nvGrpSpPr>
          <p:cNvPr id="74" name="Group 73">
            <a:extLst>
              <a:ext uri="{FF2B5EF4-FFF2-40B4-BE49-F238E27FC236}">
                <a16:creationId xmlns:a16="http://schemas.microsoft.com/office/drawing/2014/main" id="{E5CEB843-6147-BB4C-A90C-C8C84A9692CE}"/>
              </a:ext>
            </a:extLst>
          </p:cNvPr>
          <p:cNvGrpSpPr/>
          <p:nvPr/>
        </p:nvGrpSpPr>
        <p:grpSpPr>
          <a:xfrm>
            <a:off x="5021041" y="4038949"/>
            <a:ext cx="2313642" cy="1388185"/>
            <a:chOff x="4939178" y="5090094"/>
            <a:chExt cx="2313642" cy="1388185"/>
          </a:xfrm>
        </p:grpSpPr>
        <p:pic>
          <p:nvPicPr>
            <p:cNvPr id="54" name="Graphic 53">
              <a:extLst>
                <a:ext uri="{FF2B5EF4-FFF2-40B4-BE49-F238E27FC236}">
                  <a16:creationId xmlns:a16="http://schemas.microsoft.com/office/drawing/2014/main" id="{9938B70D-54B3-B042-8A93-F1D56A487F3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39178" y="5090094"/>
              <a:ext cx="2313642" cy="1388185"/>
            </a:xfrm>
            <a:prstGeom prst="rect">
              <a:avLst/>
            </a:prstGeom>
          </p:spPr>
        </p:pic>
        <p:sp>
          <p:nvSpPr>
            <p:cNvPr id="35" name="Rectangle 34">
              <a:extLst>
                <a:ext uri="{FF2B5EF4-FFF2-40B4-BE49-F238E27FC236}">
                  <a16:creationId xmlns:a16="http://schemas.microsoft.com/office/drawing/2014/main" id="{8C5FF6B3-04A7-0A4B-9694-DD3589B34800}"/>
                </a:ext>
              </a:extLst>
            </p:cNvPr>
            <p:cNvSpPr/>
            <p:nvPr/>
          </p:nvSpPr>
          <p:spPr>
            <a:xfrm>
              <a:off x="5404174" y="5925202"/>
              <a:ext cx="1425327" cy="369332"/>
            </a:xfrm>
            <a:prstGeom prst="rect">
              <a:avLst/>
            </a:prstGeom>
          </p:spPr>
          <p:txBody>
            <a:bodyPr wrap="none">
              <a:spAutoFit/>
            </a:bodyPr>
            <a:lstStyle/>
            <a:p>
              <a:pPr algn="ctr"/>
              <a:r>
                <a:rPr lang="en-US" b="1" dirty="0">
                  <a:solidFill>
                    <a:schemeClr val="tx1">
                      <a:lumMod val="65000"/>
                      <a:lumOff val="35000"/>
                    </a:schemeClr>
                  </a:solidFill>
                </a:rPr>
                <a:t>Audit Server</a:t>
              </a:r>
            </a:p>
          </p:txBody>
        </p:sp>
        <p:pic>
          <p:nvPicPr>
            <p:cNvPr id="36" name="Graphic 35">
              <a:extLst>
                <a:ext uri="{FF2B5EF4-FFF2-40B4-BE49-F238E27FC236}">
                  <a16:creationId xmlns:a16="http://schemas.microsoft.com/office/drawing/2014/main" id="{B75FE969-C008-DB4F-8BE6-2E72EEDB8AF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887395" y="5385686"/>
              <a:ext cx="458884" cy="481828"/>
            </a:xfrm>
            <a:prstGeom prst="rect">
              <a:avLst/>
            </a:prstGeom>
          </p:spPr>
        </p:pic>
      </p:grpSp>
      <p:sp>
        <p:nvSpPr>
          <p:cNvPr id="49" name="TextBox 48">
            <a:extLst>
              <a:ext uri="{FF2B5EF4-FFF2-40B4-BE49-F238E27FC236}">
                <a16:creationId xmlns:a16="http://schemas.microsoft.com/office/drawing/2014/main" id="{5E62DEAD-E947-D24F-B4DB-52F277390F06}"/>
              </a:ext>
            </a:extLst>
          </p:cNvPr>
          <p:cNvSpPr txBox="1"/>
          <p:nvPr/>
        </p:nvSpPr>
        <p:spPr>
          <a:xfrm>
            <a:off x="471680" y="2997450"/>
            <a:ext cx="3372294" cy="461665"/>
          </a:xfrm>
          <a:prstGeom prst="rect">
            <a:avLst/>
          </a:prstGeom>
          <a:noFill/>
        </p:spPr>
        <p:txBody>
          <a:bodyPr wrap="square" rtlCol="0">
            <a:spAutoFit/>
          </a:bodyPr>
          <a:lstStyle/>
          <a:p>
            <a:pPr algn="ctr"/>
            <a:r>
              <a:rPr lang="en-US" sz="2400" dirty="0">
                <a:solidFill>
                  <a:schemeClr val="tx1">
                    <a:lumMod val="75000"/>
                    <a:lumOff val="25000"/>
                  </a:schemeClr>
                </a:solidFill>
                <a:latin typeface="Roboto Medium" panose="02000000000000000000" pitchFamily="2" charset="0"/>
                <a:ea typeface="Roboto Medium" panose="02000000000000000000" pitchFamily="2" charset="0"/>
              </a:rPr>
              <a:t>User Service</a:t>
            </a:r>
          </a:p>
        </p:txBody>
      </p:sp>
      <p:pic>
        <p:nvPicPr>
          <p:cNvPr id="76" name="Graphic 75">
            <a:extLst>
              <a:ext uri="{FF2B5EF4-FFF2-40B4-BE49-F238E27FC236}">
                <a16:creationId xmlns:a16="http://schemas.microsoft.com/office/drawing/2014/main" id="{2C8D65A2-07F3-5D43-9BBE-59DE60E3F79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58096" y="2144349"/>
            <a:ext cx="3372294" cy="2023377"/>
          </a:xfrm>
          <a:prstGeom prst="rect">
            <a:avLst/>
          </a:prstGeom>
        </p:spPr>
      </p:pic>
      <p:sp>
        <p:nvSpPr>
          <p:cNvPr id="50" name="TextBox 49">
            <a:extLst>
              <a:ext uri="{FF2B5EF4-FFF2-40B4-BE49-F238E27FC236}">
                <a16:creationId xmlns:a16="http://schemas.microsoft.com/office/drawing/2014/main" id="{ACC3ABE7-56F5-354C-91B1-A63D00B4A71A}"/>
              </a:ext>
            </a:extLst>
          </p:cNvPr>
          <p:cNvSpPr txBox="1"/>
          <p:nvPr/>
        </p:nvSpPr>
        <p:spPr>
          <a:xfrm>
            <a:off x="8258096" y="2999931"/>
            <a:ext cx="3372294" cy="461665"/>
          </a:xfrm>
          <a:prstGeom prst="rect">
            <a:avLst/>
          </a:prstGeom>
          <a:noFill/>
        </p:spPr>
        <p:txBody>
          <a:bodyPr wrap="square" rtlCol="0">
            <a:spAutoFit/>
          </a:bodyPr>
          <a:lstStyle/>
          <a:p>
            <a:pPr algn="ctr"/>
            <a:r>
              <a:rPr lang="en-US" sz="2400" dirty="0">
                <a:solidFill>
                  <a:schemeClr val="tx1">
                    <a:lumMod val="75000"/>
                    <a:lumOff val="25000"/>
                  </a:schemeClr>
                </a:solidFill>
                <a:latin typeface="Roboto Medium" panose="02000000000000000000" pitchFamily="2" charset="0"/>
                <a:ea typeface="Roboto Medium" panose="02000000000000000000" pitchFamily="2" charset="0"/>
              </a:rPr>
              <a:t>Business Server</a:t>
            </a:r>
          </a:p>
        </p:txBody>
      </p:sp>
      <p:grpSp>
        <p:nvGrpSpPr>
          <p:cNvPr id="51" name="Group 50">
            <a:extLst>
              <a:ext uri="{FF2B5EF4-FFF2-40B4-BE49-F238E27FC236}">
                <a16:creationId xmlns:a16="http://schemas.microsoft.com/office/drawing/2014/main" id="{02721827-2E70-7744-B084-E9CB9CA89157}"/>
              </a:ext>
            </a:extLst>
          </p:cNvPr>
          <p:cNvGrpSpPr/>
          <p:nvPr/>
        </p:nvGrpSpPr>
        <p:grpSpPr>
          <a:xfrm>
            <a:off x="1326411" y="3466271"/>
            <a:ext cx="1654912" cy="584775"/>
            <a:chOff x="9176320" y="4323154"/>
            <a:chExt cx="1654912" cy="584775"/>
          </a:xfrm>
        </p:grpSpPr>
        <p:pic>
          <p:nvPicPr>
            <p:cNvPr id="52" name="Graphic 51">
              <a:extLst>
                <a:ext uri="{FF2B5EF4-FFF2-40B4-BE49-F238E27FC236}">
                  <a16:creationId xmlns:a16="http://schemas.microsoft.com/office/drawing/2014/main" id="{ACFF2924-A9FC-DC47-AD51-3950093CBFF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176320" y="4374628"/>
              <a:ext cx="458884" cy="481828"/>
            </a:xfrm>
            <a:prstGeom prst="rect">
              <a:avLst/>
            </a:prstGeom>
          </p:spPr>
        </p:pic>
        <p:sp>
          <p:nvSpPr>
            <p:cNvPr id="53" name="TextBox 52">
              <a:extLst>
                <a:ext uri="{FF2B5EF4-FFF2-40B4-BE49-F238E27FC236}">
                  <a16:creationId xmlns:a16="http://schemas.microsoft.com/office/drawing/2014/main" id="{403AA44B-DEC4-994D-8FD1-098F8E7D6A96}"/>
                </a:ext>
              </a:extLst>
            </p:cNvPr>
            <p:cNvSpPr txBox="1"/>
            <p:nvPr/>
          </p:nvSpPr>
          <p:spPr>
            <a:xfrm>
              <a:off x="9635204" y="4323154"/>
              <a:ext cx="1196028" cy="584775"/>
            </a:xfrm>
            <a:prstGeom prst="rect">
              <a:avLst/>
            </a:prstGeom>
            <a:noFill/>
          </p:spPr>
          <p:txBody>
            <a:bodyPr wrap="square" rtlCol="0">
              <a:spAutoFit/>
            </a:bodyPr>
            <a:lstStyle/>
            <a:p>
              <a:pPr algn="ctr"/>
              <a:r>
                <a:rPr lang="en-US" sz="1600" dirty="0"/>
                <a:t>Signed SISA</a:t>
              </a:r>
            </a:p>
            <a:p>
              <a:pPr algn="ctr"/>
              <a:r>
                <a:rPr lang="en-US" sz="1600" dirty="0"/>
                <a:t>record held</a:t>
              </a:r>
            </a:p>
          </p:txBody>
        </p:sp>
      </p:grpSp>
      <p:pic>
        <p:nvPicPr>
          <p:cNvPr id="55" name="Graphic 54">
            <a:extLst>
              <a:ext uri="{FF2B5EF4-FFF2-40B4-BE49-F238E27FC236}">
                <a16:creationId xmlns:a16="http://schemas.microsoft.com/office/drawing/2014/main" id="{CE3E5DB9-8E8E-2048-A1C8-80E994F8261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741344" y="4536319"/>
            <a:ext cx="825046" cy="1029708"/>
          </a:xfrm>
          <a:prstGeom prst="rect">
            <a:avLst/>
          </a:prstGeom>
        </p:spPr>
      </p:pic>
      <p:pic>
        <p:nvPicPr>
          <p:cNvPr id="56" name="Graphic 55">
            <a:extLst>
              <a:ext uri="{FF2B5EF4-FFF2-40B4-BE49-F238E27FC236}">
                <a16:creationId xmlns:a16="http://schemas.microsoft.com/office/drawing/2014/main" id="{FC7DC483-EC37-8C45-AAA5-DB3A806BFD3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578816" y="4541536"/>
            <a:ext cx="1133343" cy="1024491"/>
          </a:xfrm>
          <a:prstGeom prst="rect">
            <a:avLst/>
          </a:prstGeom>
        </p:spPr>
      </p:pic>
      <p:sp>
        <p:nvSpPr>
          <p:cNvPr id="57" name="Content Placeholder 2">
            <a:extLst>
              <a:ext uri="{FF2B5EF4-FFF2-40B4-BE49-F238E27FC236}">
                <a16:creationId xmlns:a16="http://schemas.microsoft.com/office/drawing/2014/main" id="{F43073F0-7B9E-364B-82E5-249E308AA5B9}"/>
              </a:ext>
            </a:extLst>
          </p:cNvPr>
          <p:cNvSpPr txBox="1">
            <a:spLocks/>
          </p:cNvSpPr>
          <p:nvPr/>
        </p:nvSpPr>
        <p:spPr>
          <a:xfrm>
            <a:off x="0" y="5624816"/>
            <a:ext cx="12191999" cy="5149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374153"/>
                </a:solidFill>
                <a:latin typeface="+mj-lt"/>
                <a:ea typeface="+mn-ea"/>
                <a:cs typeface="+mn-cs"/>
              </a:defRPr>
            </a:lvl1pPr>
            <a:lvl2pPr marL="685800" indent="-228600" algn="l" defTabSz="914400" rtl="0" eaLnBrk="1" latinLnBrk="0" hangingPunct="1">
              <a:lnSpc>
                <a:spcPct val="90000"/>
              </a:lnSpc>
              <a:spcBef>
                <a:spcPts val="500"/>
              </a:spcBef>
              <a:buClr>
                <a:srgbClr val="374153"/>
              </a:buClr>
              <a:buFont typeface="Calibri Light" panose="020F0302020204030204" pitchFamily="34" charset="0"/>
              <a:buChar char="‒"/>
              <a:defRPr sz="2000" kern="1200">
                <a:solidFill>
                  <a:srgbClr val="374153"/>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374153"/>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374153"/>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374153"/>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5000"/>
              </a:lnSpc>
              <a:buNone/>
            </a:pPr>
            <a:r>
              <a:rPr lang="en-US" sz="1400" dirty="0">
                <a:latin typeface="Helvetica Neue Medium" panose="02000503000000020004" pitchFamily="2" charset="0"/>
                <a:ea typeface="Helvetica Neue Medium" panose="02000503000000020004" pitchFamily="2" charset="0"/>
                <a:cs typeface="Helvetica Neue Medium" panose="02000503000000020004" pitchFamily="2" charset="0"/>
              </a:rPr>
              <a:t>Customer                                                                                                                                                     Business</a:t>
            </a:r>
          </a:p>
        </p:txBody>
      </p:sp>
      <p:cxnSp>
        <p:nvCxnSpPr>
          <p:cNvPr id="7" name="Straight Arrow Connector 6">
            <a:extLst>
              <a:ext uri="{FF2B5EF4-FFF2-40B4-BE49-F238E27FC236}">
                <a16:creationId xmlns:a16="http://schemas.microsoft.com/office/drawing/2014/main" id="{40D28A1F-9B81-3948-BEB7-6E7769D252DA}"/>
              </a:ext>
            </a:extLst>
          </p:cNvPr>
          <p:cNvCxnSpPr>
            <a:cxnSpLocks/>
            <a:endCxn id="54" idx="1"/>
          </p:cNvCxnSpPr>
          <p:nvPr/>
        </p:nvCxnSpPr>
        <p:spPr>
          <a:xfrm>
            <a:off x="3664109" y="4146459"/>
            <a:ext cx="1356932" cy="586583"/>
          </a:xfrm>
          <a:prstGeom prst="straightConnector1">
            <a:avLst/>
          </a:prstGeom>
          <a:ln>
            <a:solidFill>
              <a:srgbClr val="C57355"/>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251C2560-BCC6-7F47-994D-8DD0B664A5FA}"/>
              </a:ext>
            </a:extLst>
          </p:cNvPr>
          <p:cNvCxnSpPr>
            <a:cxnSpLocks/>
            <a:endCxn id="54" idx="3"/>
          </p:cNvCxnSpPr>
          <p:nvPr/>
        </p:nvCxnSpPr>
        <p:spPr>
          <a:xfrm flipH="1">
            <a:off x="7334683" y="4146459"/>
            <a:ext cx="1271158" cy="586583"/>
          </a:xfrm>
          <a:prstGeom prst="straightConnector1">
            <a:avLst/>
          </a:prstGeom>
          <a:ln>
            <a:solidFill>
              <a:srgbClr val="5D677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C11624E-851C-AA44-961C-47F4320B41E0}"/>
              </a:ext>
            </a:extLst>
          </p:cNvPr>
          <p:cNvCxnSpPr>
            <a:cxnSpLocks/>
          </p:cNvCxnSpPr>
          <p:nvPr/>
        </p:nvCxnSpPr>
        <p:spPr>
          <a:xfrm flipH="1" flipV="1">
            <a:off x="6611635" y="3357894"/>
            <a:ext cx="926054" cy="1"/>
          </a:xfrm>
          <a:prstGeom prst="straightConnector1">
            <a:avLst/>
          </a:prstGeom>
          <a:ln>
            <a:solidFill>
              <a:srgbClr val="C7735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F9870FB-5A95-F240-830D-545C7E0E4625}"/>
              </a:ext>
            </a:extLst>
          </p:cNvPr>
          <p:cNvCxnSpPr>
            <a:cxnSpLocks/>
          </p:cNvCxnSpPr>
          <p:nvPr/>
        </p:nvCxnSpPr>
        <p:spPr>
          <a:xfrm>
            <a:off x="4695130" y="2767355"/>
            <a:ext cx="853418" cy="0"/>
          </a:xfrm>
          <a:prstGeom prst="straightConnector1">
            <a:avLst/>
          </a:prstGeom>
          <a:ln>
            <a:solidFill>
              <a:srgbClr val="5D677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F9B3D41D-A424-6F44-BF37-C43DBCAEF2B4}"/>
              </a:ext>
            </a:extLst>
          </p:cNvPr>
          <p:cNvSpPr txBox="1"/>
          <p:nvPr/>
        </p:nvSpPr>
        <p:spPr>
          <a:xfrm>
            <a:off x="19464" y="5846366"/>
            <a:ext cx="12191999" cy="646331"/>
          </a:xfrm>
          <a:prstGeom prst="rect">
            <a:avLst/>
          </a:prstGeom>
          <a:noFill/>
        </p:spPr>
        <p:txBody>
          <a:bodyPr wrap="square" rtlCol="0">
            <a:spAutoFit/>
          </a:bodyPr>
          <a:lstStyle/>
          <a:p>
            <a:pPr algn="ctr"/>
            <a:r>
              <a:rPr lang="en-US" dirty="0"/>
              <a:t>An audit trail can be recorded on any database, log, ledger or blockchain.</a:t>
            </a:r>
          </a:p>
          <a:p>
            <a:pPr algn="ctr"/>
            <a:r>
              <a:rPr lang="en-US" dirty="0"/>
              <a:t>The system can generate a cryptographically signed consent receipt on demand</a:t>
            </a:r>
          </a:p>
        </p:txBody>
      </p:sp>
      <p:grpSp>
        <p:nvGrpSpPr>
          <p:cNvPr id="81" name="Group 80">
            <a:extLst>
              <a:ext uri="{FF2B5EF4-FFF2-40B4-BE49-F238E27FC236}">
                <a16:creationId xmlns:a16="http://schemas.microsoft.com/office/drawing/2014/main" id="{72B71FD0-26B3-C64A-87C2-1C8611158F73}"/>
              </a:ext>
            </a:extLst>
          </p:cNvPr>
          <p:cNvGrpSpPr/>
          <p:nvPr/>
        </p:nvGrpSpPr>
        <p:grpSpPr>
          <a:xfrm>
            <a:off x="9110642" y="3466271"/>
            <a:ext cx="1654912" cy="584775"/>
            <a:chOff x="9176320" y="4323154"/>
            <a:chExt cx="1654912" cy="584775"/>
          </a:xfrm>
        </p:grpSpPr>
        <p:pic>
          <p:nvPicPr>
            <p:cNvPr id="82" name="Graphic 81">
              <a:extLst>
                <a:ext uri="{FF2B5EF4-FFF2-40B4-BE49-F238E27FC236}">
                  <a16:creationId xmlns:a16="http://schemas.microsoft.com/office/drawing/2014/main" id="{73DE1FBC-11F4-6842-8037-3B0754C61B1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176320" y="4374628"/>
              <a:ext cx="458884" cy="481828"/>
            </a:xfrm>
            <a:prstGeom prst="rect">
              <a:avLst/>
            </a:prstGeom>
          </p:spPr>
        </p:pic>
        <p:sp>
          <p:nvSpPr>
            <p:cNvPr id="83" name="TextBox 82">
              <a:extLst>
                <a:ext uri="{FF2B5EF4-FFF2-40B4-BE49-F238E27FC236}">
                  <a16:creationId xmlns:a16="http://schemas.microsoft.com/office/drawing/2014/main" id="{87ECC30C-31DE-B54C-833B-8B4066617907}"/>
                </a:ext>
              </a:extLst>
            </p:cNvPr>
            <p:cNvSpPr txBox="1"/>
            <p:nvPr/>
          </p:nvSpPr>
          <p:spPr>
            <a:xfrm>
              <a:off x="9635204" y="4323154"/>
              <a:ext cx="1196028" cy="584775"/>
            </a:xfrm>
            <a:prstGeom prst="rect">
              <a:avLst/>
            </a:prstGeom>
            <a:noFill/>
          </p:spPr>
          <p:txBody>
            <a:bodyPr wrap="square" rtlCol="0">
              <a:spAutoFit/>
            </a:bodyPr>
            <a:lstStyle/>
            <a:p>
              <a:pPr algn="ctr"/>
              <a:r>
                <a:rPr lang="en-US" sz="1600" dirty="0"/>
                <a:t>Signed SISA</a:t>
              </a:r>
            </a:p>
            <a:p>
              <a:pPr algn="ctr"/>
              <a:r>
                <a:rPr lang="en-US" sz="1600" dirty="0"/>
                <a:t>record held</a:t>
              </a:r>
            </a:p>
          </p:txBody>
        </p:sp>
      </p:grpSp>
    </p:spTree>
    <p:extLst>
      <p:ext uri="{BB962C8B-B14F-4D97-AF65-F5344CB8AC3E}">
        <p14:creationId xmlns:p14="http://schemas.microsoft.com/office/powerpoint/2010/main" val="610643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32B2818-3EBF-7D49-AC7E-E5F01CE33144}"/>
              </a:ext>
            </a:extLst>
          </p:cNvPr>
          <p:cNvSpPr>
            <a:spLocks noGrp="1"/>
          </p:cNvSpPr>
          <p:nvPr>
            <p:ph type="title"/>
          </p:nvPr>
        </p:nvSpPr>
        <p:spPr/>
        <p:txBody>
          <a:bodyPr/>
          <a:lstStyle/>
          <a:p>
            <a:r>
              <a:rPr lang="en-CA" dirty="0"/>
              <a:t>The protocol will be an open standard</a:t>
            </a:r>
          </a:p>
        </p:txBody>
      </p:sp>
      <p:pic>
        <p:nvPicPr>
          <p:cNvPr id="7" name="Content Placeholder 6">
            <a:hlinkClick r:id="rId3"/>
            <a:extLst>
              <a:ext uri="{FF2B5EF4-FFF2-40B4-BE49-F238E27FC236}">
                <a16:creationId xmlns:a16="http://schemas.microsoft.com/office/drawing/2014/main" id="{47BA78DF-C377-F349-84DD-01E0F0EE0658}"/>
              </a:ext>
            </a:extLst>
          </p:cNvPr>
          <p:cNvPicPr>
            <a:picLocks noGrp="1" noChangeAspect="1"/>
          </p:cNvPicPr>
          <p:nvPr>
            <p:ph sz="half" idx="1"/>
          </p:nvPr>
        </p:nvPicPr>
        <p:blipFill>
          <a:blip r:embed="rId4"/>
          <a:stretch>
            <a:fillRect/>
          </a:stretch>
        </p:blipFill>
        <p:spPr>
          <a:xfrm>
            <a:off x="1356095" y="1825625"/>
            <a:ext cx="4145809" cy="4351338"/>
          </a:xfrm>
        </p:spPr>
        <p:style>
          <a:lnRef idx="2">
            <a:schemeClr val="dk1"/>
          </a:lnRef>
          <a:fillRef idx="1">
            <a:schemeClr val="lt1"/>
          </a:fillRef>
          <a:effectRef idx="0">
            <a:schemeClr val="dk1"/>
          </a:effectRef>
          <a:fontRef idx="minor">
            <a:schemeClr val="dk1"/>
          </a:fontRef>
        </p:style>
      </p:pic>
      <p:pic>
        <p:nvPicPr>
          <p:cNvPr id="13" name="Content Placeholder 12">
            <a:extLst>
              <a:ext uri="{FF2B5EF4-FFF2-40B4-BE49-F238E27FC236}">
                <a16:creationId xmlns:a16="http://schemas.microsoft.com/office/drawing/2014/main" id="{3B137CF4-7AC3-9A4D-BC2E-88C91E5B7329}"/>
              </a:ext>
            </a:extLst>
          </p:cNvPr>
          <p:cNvPicPr>
            <a:picLocks noGrp="1" noChangeAspect="1"/>
          </p:cNvPicPr>
          <p:nvPr>
            <p:ph sz="half" idx="2"/>
          </p:nvPr>
        </p:nvPicPr>
        <p:blipFill>
          <a:blip r:embed="rId5"/>
          <a:stretch>
            <a:fillRect/>
          </a:stretch>
        </p:blipFill>
        <p:spPr>
          <a:xfrm>
            <a:off x="6505167" y="1825625"/>
            <a:ext cx="4848633" cy="4351338"/>
          </a:xfrm>
          <a:prstGeom prst="rect">
            <a:avLst/>
          </a:prstGeom>
        </p:spPr>
        <p:style>
          <a:lnRef idx="2">
            <a:schemeClr val="dk1"/>
          </a:lnRef>
          <a:fillRef idx="1">
            <a:schemeClr val="lt1"/>
          </a:fillRef>
          <a:effectRef idx="0">
            <a:schemeClr val="dk1"/>
          </a:effectRef>
          <a:fontRef idx="minor">
            <a:schemeClr val="dk1"/>
          </a:fontRef>
        </p:style>
      </p:pic>
      <p:sp>
        <p:nvSpPr>
          <p:cNvPr id="14" name="TextBox 13">
            <a:extLst>
              <a:ext uri="{FF2B5EF4-FFF2-40B4-BE49-F238E27FC236}">
                <a16:creationId xmlns:a16="http://schemas.microsoft.com/office/drawing/2014/main" id="{9353C197-51E0-114D-A5B2-7A460093228A}"/>
              </a:ext>
            </a:extLst>
          </p:cNvPr>
          <p:cNvSpPr txBox="1"/>
          <p:nvPr/>
        </p:nvSpPr>
        <p:spPr>
          <a:xfrm>
            <a:off x="2438952" y="6244071"/>
            <a:ext cx="1980094" cy="276999"/>
          </a:xfrm>
          <a:prstGeom prst="rect">
            <a:avLst/>
          </a:prstGeom>
          <a:noFill/>
        </p:spPr>
        <p:txBody>
          <a:bodyPr wrap="none" rtlCol="0">
            <a:spAutoFit/>
          </a:bodyPr>
          <a:lstStyle/>
          <a:p>
            <a:r>
              <a:rPr lang="en-CA" sz="1200" dirty="0">
                <a:latin typeface="Core Sans G 45" panose="020B0503030302020202" pitchFamily="34" charset="77"/>
                <a:hlinkClick r:id="rId3"/>
              </a:rPr>
              <a:t>https://protocol.jlinc.org</a:t>
            </a:r>
            <a:endParaRPr lang="en-CA" sz="1200" dirty="0">
              <a:latin typeface="Core Sans G 45" panose="020B0503030302020202" pitchFamily="34" charset="77"/>
            </a:endParaRPr>
          </a:p>
        </p:txBody>
      </p:sp>
      <p:sp>
        <p:nvSpPr>
          <p:cNvPr id="15" name="TextBox 14">
            <a:extLst>
              <a:ext uri="{FF2B5EF4-FFF2-40B4-BE49-F238E27FC236}">
                <a16:creationId xmlns:a16="http://schemas.microsoft.com/office/drawing/2014/main" id="{BEC35220-86F3-A547-B23F-9603BDE1F895}"/>
              </a:ext>
            </a:extLst>
          </p:cNvPr>
          <p:cNvSpPr txBox="1"/>
          <p:nvPr/>
        </p:nvSpPr>
        <p:spPr>
          <a:xfrm>
            <a:off x="7757912" y="6244071"/>
            <a:ext cx="2343142" cy="276999"/>
          </a:xfrm>
          <a:prstGeom prst="rect">
            <a:avLst/>
          </a:prstGeom>
          <a:noFill/>
        </p:spPr>
        <p:txBody>
          <a:bodyPr wrap="none" rtlCol="0">
            <a:spAutoFit/>
          </a:bodyPr>
          <a:lstStyle/>
          <a:p>
            <a:r>
              <a:rPr lang="en-CA" sz="1200" dirty="0">
                <a:latin typeface="Core Sans G 45" panose="020B0503030302020202" pitchFamily="34" charset="77"/>
                <a:hlinkClick r:id="rId6"/>
              </a:rPr>
              <a:t>https://sisa.jlinc.org/html/v1/</a:t>
            </a:r>
            <a:r>
              <a:rPr lang="en-CA" sz="1200" dirty="0">
                <a:latin typeface="Core Sans G 45" panose="020B0503030302020202" pitchFamily="34" charset="77"/>
              </a:rPr>
              <a:t> </a:t>
            </a:r>
          </a:p>
        </p:txBody>
      </p:sp>
    </p:spTree>
    <p:extLst>
      <p:ext uri="{BB962C8B-B14F-4D97-AF65-F5344CB8AC3E}">
        <p14:creationId xmlns:p14="http://schemas.microsoft.com/office/powerpoint/2010/main" val="348094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31692-B59E-2B4F-B5DC-0ED4DFAFEC43}"/>
              </a:ext>
            </a:extLst>
          </p:cNvPr>
          <p:cNvSpPr>
            <a:spLocks noGrp="1"/>
          </p:cNvSpPr>
          <p:nvPr>
            <p:ph type="title"/>
          </p:nvPr>
        </p:nvSpPr>
        <p:spPr/>
        <p:txBody>
          <a:bodyPr/>
          <a:lstStyle/>
          <a:p>
            <a:r>
              <a:rPr lang="en-CA" dirty="0"/>
              <a:t>Questions?</a:t>
            </a:r>
          </a:p>
        </p:txBody>
      </p:sp>
      <p:sp>
        <p:nvSpPr>
          <p:cNvPr id="4" name="Content Placeholder 3">
            <a:extLst>
              <a:ext uri="{FF2B5EF4-FFF2-40B4-BE49-F238E27FC236}">
                <a16:creationId xmlns:a16="http://schemas.microsoft.com/office/drawing/2014/main" id="{EBC3FACF-02CF-8944-B539-A0FE420FEF04}"/>
              </a:ext>
            </a:extLst>
          </p:cNvPr>
          <p:cNvSpPr>
            <a:spLocks noGrp="1"/>
          </p:cNvSpPr>
          <p:nvPr>
            <p:ph type="body" idx="1"/>
          </p:nvPr>
        </p:nvSpPr>
        <p:spPr/>
        <p:txBody>
          <a:bodyPr/>
          <a:lstStyle/>
          <a:p>
            <a:pPr marL="0" indent="0">
              <a:buNone/>
            </a:pPr>
            <a:r>
              <a:rPr lang="en-CA" dirty="0"/>
              <a:t>JLINC is in active beta and would love </a:t>
            </a:r>
            <a:r>
              <a:rPr lang="en-CA" dirty="0" err="1"/>
              <a:t>MyData</a:t>
            </a:r>
            <a:r>
              <a:rPr lang="en-CA" dirty="0"/>
              <a:t> 2018 participants to sign up and try as either an individual (Alice) or as an organization (Bob)</a:t>
            </a:r>
          </a:p>
        </p:txBody>
      </p:sp>
    </p:spTree>
    <p:extLst>
      <p:ext uri="{BB962C8B-B14F-4D97-AF65-F5344CB8AC3E}">
        <p14:creationId xmlns:p14="http://schemas.microsoft.com/office/powerpoint/2010/main" val="35273710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A692199-68D8-CB48-B06D-B8ACA3B368EF}" vid="{7C76A17D-BD69-874E-BC6F-A5E6108751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1080</TotalTime>
  <Words>318</Words>
  <Application>Microsoft Macintosh PowerPoint</Application>
  <PresentationFormat>Widescreen</PresentationFormat>
  <Paragraphs>42</Paragraphs>
  <Slides>7</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Calibri</vt:lpstr>
      <vt:lpstr>Core Sans G 25 ExtraLight</vt:lpstr>
      <vt:lpstr>Core Sans G 45</vt:lpstr>
      <vt:lpstr>Core Sans G 55 Medium</vt:lpstr>
      <vt:lpstr>Helvetica Neue Medium</vt:lpstr>
      <vt:lpstr>Roboto Medium</vt:lpstr>
      <vt:lpstr>Office Theme</vt:lpstr>
      <vt:lpstr>Permissioned Data</vt:lpstr>
      <vt:lpstr>Notice &amp; Consent doesn’t scale</vt:lpstr>
      <vt:lpstr>Permissioned Data can scale</vt:lpstr>
      <vt:lpstr>The Implementation</vt:lpstr>
      <vt:lpstr>PowerPoint Presentation</vt:lpstr>
      <vt:lpstr>The protocol will be an open standard</vt:lpstr>
      <vt:lpstr>Questions?</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Permissioned Data</dc:title>
  <dc:subject/>
  <dc:creator>John Wunderlich</dc:creator>
  <cp:keywords/>
  <dc:description/>
  <cp:lastModifiedBy>John Wunderlich</cp:lastModifiedBy>
  <cp:revision>9</cp:revision>
  <dcterms:created xsi:type="dcterms:W3CDTF">2018-08-24T18:56:06Z</dcterms:created>
  <dcterms:modified xsi:type="dcterms:W3CDTF">2018-08-27T20:13:21Z</dcterms:modified>
  <cp:category/>
</cp:coreProperties>
</file>