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dia/image1.jpeg" ContentType="image/jpeg"/>
  <Override PartName="/ppt/media/image2.jpeg" ContentType="image/jpeg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1pPr>
    <a:lvl2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2pPr>
    <a:lvl3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3pPr>
    <a:lvl4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4pPr>
    <a:lvl5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5pPr>
    <a:lvl6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6pPr>
    <a:lvl7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7pPr>
    <a:lvl8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8pPr>
    <a:lvl9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2E8"/>
          </a:solidFill>
        </a:fill>
      </a:tcStyle>
    </a:wholeTbl>
    <a:band2H>
      <a:tcTxStyle b="def" i="def"/>
      <a:tcStyle>
        <a:tcBdr/>
        <a:fill>
          <a:solidFill>
            <a:srgbClr val="E6EA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2E7CB"/>
          </a:solidFill>
        </a:fill>
      </a:tcStyle>
    </a:wholeTbl>
    <a:band2H>
      <a:tcTxStyle b="def" i="def"/>
      <a:tcStyle>
        <a:tcBdr/>
        <a:fill>
          <a:solidFill>
            <a:srgbClr val="F8F4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5CDDE"/>
          </a:solidFill>
        </a:fill>
      </a:tcStyle>
    </a:wholeTbl>
    <a:band2H>
      <a:tcTxStyle b="def" i="def"/>
      <a:tcStyle>
        <a:tcBdr/>
        <a:fill>
          <a:solidFill>
            <a:srgbClr val="EBE8E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5" name="Shape 17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2200">
        <a:latin typeface="+mj-lt"/>
        <a:ea typeface="+mj-ea"/>
        <a:cs typeface="+mj-cs"/>
        <a:sym typeface="Lucida Grande"/>
      </a:defRPr>
    </a:lvl1pPr>
    <a:lvl2pPr indent="228600" defTabSz="457200" latinLnBrk="0">
      <a:defRPr sz="2200">
        <a:latin typeface="+mj-lt"/>
        <a:ea typeface="+mj-ea"/>
        <a:cs typeface="+mj-cs"/>
        <a:sym typeface="Lucida Grande"/>
      </a:defRPr>
    </a:lvl2pPr>
    <a:lvl3pPr indent="457200" defTabSz="457200" latinLnBrk="0">
      <a:defRPr sz="2200">
        <a:latin typeface="+mj-lt"/>
        <a:ea typeface="+mj-ea"/>
        <a:cs typeface="+mj-cs"/>
        <a:sym typeface="Lucida Grande"/>
      </a:defRPr>
    </a:lvl3pPr>
    <a:lvl4pPr indent="685800" defTabSz="457200" latinLnBrk="0">
      <a:defRPr sz="2200">
        <a:latin typeface="+mj-lt"/>
        <a:ea typeface="+mj-ea"/>
        <a:cs typeface="+mj-cs"/>
        <a:sym typeface="Lucida Grande"/>
      </a:defRPr>
    </a:lvl4pPr>
    <a:lvl5pPr indent="914400" defTabSz="457200" latinLnBrk="0">
      <a:defRPr sz="2200">
        <a:latin typeface="+mj-lt"/>
        <a:ea typeface="+mj-ea"/>
        <a:cs typeface="+mj-cs"/>
        <a:sym typeface="Lucida Grande"/>
      </a:defRPr>
    </a:lvl5pPr>
    <a:lvl6pPr indent="1143000" defTabSz="457200" latinLnBrk="0">
      <a:defRPr sz="2200">
        <a:latin typeface="+mj-lt"/>
        <a:ea typeface="+mj-ea"/>
        <a:cs typeface="+mj-cs"/>
        <a:sym typeface="Lucida Grande"/>
      </a:defRPr>
    </a:lvl6pPr>
    <a:lvl7pPr indent="1371600" defTabSz="457200" latinLnBrk="0">
      <a:defRPr sz="2200">
        <a:latin typeface="+mj-lt"/>
        <a:ea typeface="+mj-ea"/>
        <a:cs typeface="+mj-cs"/>
        <a:sym typeface="Lucida Grande"/>
      </a:defRPr>
    </a:lvl7pPr>
    <a:lvl8pPr indent="1600200" defTabSz="457200" latinLnBrk="0">
      <a:defRPr sz="2200">
        <a:latin typeface="+mj-lt"/>
        <a:ea typeface="+mj-ea"/>
        <a:cs typeface="+mj-cs"/>
        <a:sym typeface="Lucida Grande"/>
      </a:defRPr>
    </a:lvl8pPr>
    <a:lvl9pPr indent="1828800" defTabSz="457200" latinLnBrk="0">
      <a:defRPr sz="2200">
        <a:latin typeface="+mj-lt"/>
        <a:ea typeface="+mj-ea"/>
        <a:cs typeface="+mj-cs"/>
        <a:sym typeface="Lucida Grande"/>
      </a:defRPr>
    </a:lvl9pPr>
  </p:notesStyle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</Relationships>
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</Relationships>
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8.xml"/><Relationship Id="rId2" Type="http://schemas.openxmlformats.org/officeDocument/2006/relationships/notesMaster" Target="../notesMasters/notesMaster1.xml"/></Relationships>
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20.xml"/><Relationship Id="rId2" Type="http://schemas.openxmlformats.org/officeDocument/2006/relationships/notesMaster" Target="../notesMasters/notesMaster1.xml"/></Relationships>

</file>

<file path=ppt/notesSlides/_rels/notesSlide14.xml.rels><?xml version="1.0" encoding="UTF-8"?>
<Relationships xmlns="http://schemas.openxmlformats.org/package/2006/relationships"><Relationship Id="rId1" Type="http://schemas.openxmlformats.org/officeDocument/2006/relationships/slide" Target="../slides/slide24.xml"/><Relationship Id="rId2" Type="http://schemas.openxmlformats.org/officeDocument/2006/relationships/notesMaster" Target="../notesMasters/notesMaster1.xml"/></Relationships>

</file>

<file path=ppt/notesSlides/_rels/notesSlide15.xml.rels><?xml version="1.0" encoding="UTF-8"?>
<Relationships xmlns="http://schemas.openxmlformats.org/package/2006/relationships"><Relationship Id="rId1" Type="http://schemas.openxmlformats.org/officeDocument/2006/relationships/slide" Target="../slides/slide25.xml"/><Relationship Id="rId2" Type="http://schemas.openxmlformats.org/officeDocument/2006/relationships/notesMaster" Target="../notesMasters/notesMaster1.xml"/></Relationships>

</file>

<file path=ppt/notesSlides/_rels/notesSlide16.xml.rels><?xml version="1.0" encoding="UTF-8"?>
<Relationships xmlns="http://schemas.openxmlformats.org/package/2006/relationships"><Relationship Id="rId1" Type="http://schemas.openxmlformats.org/officeDocument/2006/relationships/slide" Target="../slides/slide26.xml"/><Relationship Id="rId2" Type="http://schemas.openxmlformats.org/officeDocument/2006/relationships/notesMaster" Target="../notesMasters/notesMaster1.xml"/></Relationships>
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</Relationships>
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</Relationships>
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</Relationships>
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</Relationships>
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</Relationships>
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</Relationships>
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1" name="Shape 191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755650" indent="-596900">
              <a:buClr>
                <a:srgbClr val="000000"/>
              </a:buClr>
              <a:buSzPts val="2200"/>
              <a:buFont typeface="Arial"/>
              <a:buChar char="●"/>
            </a:pPr>
            <a:r>
              <a:t>OB: solved trust problem</a:t>
            </a:r>
          </a:p>
          <a:p>
            <a:pPr marL="755650" indent="-596900">
              <a:buClr>
                <a:srgbClr val="000000"/>
              </a:buClr>
              <a:buSzPts val="2200"/>
              <a:buFont typeface="Arial"/>
              <a:buChar char="●"/>
            </a:pPr>
            <a:r>
              <a:t>In general incubate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Shape 329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30" name="Shape 330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755650" indent="-596900">
              <a:buClr>
                <a:srgbClr val="000000"/>
              </a:buClr>
              <a:buSzPts val="2200"/>
              <a:buFont typeface="Arial"/>
              <a:buChar char="●"/>
            </a:pPr>
            <a:r>
              <a:t>DID Specification: DID syntax</a:t>
            </a:r>
          </a:p>
          <a:p>
            <a:pPr marL="755650" indent="-596900">
              <a:buClr>
                <a:srgbClr val="000000"/>
              </a:buClr>
              <a:buSzPts val="2200"/>
              <a:buFont typeface="Arial"/>
              <a:buChar char="●"/>
            </a:pPr>
            <a:r>
              <a:t>CCG: Method registry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Shape 355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56" name="Shape 356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0578" indent="-220578">
              <a:buSzPct val="100000"/>
              <a:buChar char="•"/>
            </a:pPr>
          </a:p>
          <a:p>
            <a:pPr marL="220578" indent="-220578">
              <a:buSzPct val="100000"/>
              <a:buChar char="•"/>
            </a:pPr>
            <a:r>
              <a:t>Target of a DID string</a:t>
            </a:r>
          </a:p>
          <a:p>
            <a:pPr marL="220578" indent="-220578">
              <a:buSzPct val="100000"/>
              <a:buChar char="•"/>
            </a:pPr>
            <a:r>
              <a:t>Some common, some method-specific</a:t>
            </a:r>
          </a:p>
          <a:p>
            <a:pPr marL="220578" indent="-220578">
              <a:buSzPct val="100000"/>
              <a:buChar char="•"/>
            </a:pPr>
            <a:r>
              <a:t>Click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Shape 428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29" name="Shape 429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Click, behind presentation</a:t>
            </a:r>
          </a:p>
          <a:p>
            <a:pPr/>
            <a:r>
              <a:t>Generic, lightweight structure</a:t>
            </a:r>
          </a:p>
          <a:p>
            <a:pPr/>
            <a:r>
              <a:t>Issuer, subject identified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Shape 442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43" name="Shape 443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Look at DID Method specs and compare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Shape 473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74" name="Shape 474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marL="755650" indent="-596900">
              <a:buClr>
                <a:srgbClr val="000000"/>
              </a:buClr>
              <a:buSzPts val="2200"/>
              <a:buFont typeface="Arial"/>
              <a:buChar char="●"/>
            </a:lvl1pPr>
          </a:lstStyle>
          <a:p>
            <a:pPr/>
            <a:r>
              <a:t>Corresponding to use cases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Shape 481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82" name="Shape 482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marL="755650" indent="-596900">
              <a:buClr>
                <a:srgbClr val="000000"/>
              </a:buClr>
              <a:buSzPts val="2200"/>
              <a:buFont typeface="Arial"/>
              <a:buChar char="●"/>
            </a:lvl1pPr>
          </a:lstStyle>
          <a:p>
            <a:pPr/>
            <a:r>
              <a:t>Implementation: Corresponding to use cases and priorities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Shape 489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90" name="Shape 490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marL="755650" indent="-596900">
              <a:buClr>
                <a:srgbClr val="000000"/>
              </a:buClr>
              <a:buSzPts val="2200"/>
              <a:buFont typeface="Arial"/>
              <a:buChar char="●"/>
            </a:lvl1pPr>
          </a:lstStyle>
          <a:p>
            <a:pPr/>
            <a:r>
              <a:t>Building on…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12" name="Shape 212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0578" indent="-220578">
              <a:buSzPct val="100000"/>
              <a:buChar char="•"/>
            </a:pPr>
            <a:r>
              <a:t>you are a supplicant (click)</a:t>
            </a:r>
          </a:p>
          <a:p>
            <a:pPr marL="220578" indent="-220578">
              <a:buSzPct val="100000"/>
              <a:buChar char="•"/>
            </a:pPr>
            <a:r>
              <a:t>your account lives with them</a:t>
            </a:r>
          </a:p>
          <a:p>
            <a:pPr marL="220578" indent="-220578">
              <a:buSzPct val="100000"/>
              <a:buChar char="•"/>
            </a:pPr>
            <a:r>
              <a:t>not necessarily your data (or metadata)</a:t>
            </a:r>
          </a:p>
          <a:p>
            <a:pPr marL="220578" indent="-220578">
              <a:buSzPct val="100000"/>
              <a:buChar char="•"/>
            </a:pPr>
            <a:r>
              <a:t>data silos - hack magnet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26" name="Shape 226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buSzPct val="100000"/>
              <a:buChar char="•"/>
            </a:pPr>
            <a:r>
              <a:t>use across systems (click)</a:t>
            </a:r>
          </a:p>
          <a:p>
            <a:pPr marL="228600" indent="-228600">
              <a:buSzPct val="100000"/>
              <a:buChar char="•"/>
            </a:pPr>
            <a:r>
              <a:t>pass the buck (click)</a:t>
            </a:r>
          </a:p>
          <a:p>
            <a:pPr marL="228600" indent="-228600">
              <a:buSzPct val="100000"/>
              <a:buChar char="•"/>
            </a:pPr>
            <a:r>
              <a:t>standards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34" name="Shape 234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buSzPct val="100000"/>
              <a:buChar char="•"/>
            </a:pPr>
            <a:r>
              <a:t>ownership and control over all aspects of your id</a:t>
            </a:r>
          </a:p>
          <a:p>
            <a:pPr marL="228600" indent="-228600">
              <a:buSzPct val="100000"/>
              <a:buChar char="•"/>
            </a:pPr>
            <a:r>
              <a:t>privacy</a:t>
            </a:r>
          </a:p>
          <a:p>
            <a:pPr marL="228600" indent="-228600">
              <a:buSzPct val="100000"/>
              <a:buChar char="•"/>
            </a:pPr>
            <a:r>
              <a:t>choose what you share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48" name="Shape 248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0578" indent="-220578">
              <a:buSzPct val="100000"/>
              <a:buChar char="•"/>
            </a:pPr>
            <a:r>
              <a:t>Dumb string</a:t>
            </a:r>
          </a:p>
          <a:p>
            <a:pPr marL="220578" indent="-220578">
              <a:buSzPct val="100000"/>
              <a:buChar char="•"/>
            </a:pPr>
            <a:r>
              <a:t>Collect this and other identifying info =&gt; problem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64" name="Shape 264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0578" indent="-220578">
              <a:buSzPct val="100000"/>
              <a:buChar char="•"/>
            </a:pPr>
            <a:r>
              <a:t>Smart string, click</a:t>
            </a:r>
          </a:p>
          <a:p>
            <a:pPr marL="220578" indent="-220578">
              <a:buSzPct val="100000"/>
              <a:buChar char="•"/>
            </a:pPr>
            <a:r>
              <a:t>Prove you control</a:t>
            </a:r>
          </a:p>
          <a:p>
            <a:pPr marL="220578" indent="-220578">
              <a:buSzPct val="100000"/>
              <a:buChar char="•"/>
            </a:pPr>
            <a:r>
              <a:t>Can have many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76" name="Shape 276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0578" indent="-220578">
              <a:buSzPct val="100000"/>
              <a:buChar char="•"/>
            </a:pPr>
            <a:r>
              <a:t>Ability comes from DID Document</a:t>
            </a:r>
          </a:p>
          <a:p>
            <a:pPr marL="220578" indent="-220578">
              <a:buSzPct val="100000"/>
              <a:buChar char="•"/>
            </a:pPr>
            <a:r>
              <a:t>Look up</a:t>
            </a:r>
          </a:p>
          <a:p>
            <a:pPr marL="220578" indent="-220578">
              <a:buSzPct val="100000"/>
              <a:buChar char="•"/>
            </a:pPr>
            <a:r>
              <a:t>Other useful characteristics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84" name="Shape 284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SSI stack and role of DIDs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08" name="Shape 308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Click, click</a:t>
            </a:r>
          </a:p>
          <a:p>
            <a:pPr/>
            <a:r>
              <a:t>DID Spec: general rules of DID and DID Documents, enables interoperability, click</a:t>
            </a:r>
          </a:p>
          <a:p>
            <a:pPr/>
            <a:r>
              <a:t>Method Spec: rules of a specific. Must conform, but may also innovate, click</a:t>
            </a:r>
          </a:p>
          <a:p>
            <a:pPr/>
            <a:r>
              <a:t>Universal Resolver: across method specs, click</a:t>
            </a:r>
          </a:p>
          <a:p>
            <a:pPr/>
            <a:r>
              <a:t>DID Auth: authenticate, click</a:t>
            </a:r>
          </a:p>
        </p:txBody>
      </p:sp>
    </p:spTree>
  </p:cSld>
  <p:clrMapOvr>
    <a:masterClrMapping/>
  </p:clrMapOvr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0" algn="ctr">
              <a:spcBef>
                <a:spcPts val="0"/>
              </a:spcBef>
              <a:buSzTx/>
              <a:buNone/>
              <a:defRPr sz="4400"/>
            </a:lvl2pPr>
            <a:lvl3pPr marL="0" indent="0" algn="ctr">
              <a:spcBef>
                <a:spcPts val="0"/>
              </a:spcBef>
              <a:buSzTx/>
              <a:buNone/>
              <a:defRPr sz="4400"/>
            </a:lvl3pPr>
            <a:lvl4pPr marL="0" indent="0" algn="ctr">
              <a:spcBef>
                <a:spcPts val="0"/>
              </a:spcBef>
              <a:buSzTx/>
              <a:buNone/>
              <a:defRPr sz="4400"/>
            </a:lvl4pPr>
            <a:lvl5pPr marL="0" indent="0" algn="ctr">
              <a:spcBef>
                <a:spcPts val="0"/>
              </a:spcBef>
              <a:buSzTx/>
              <a:buNone/>
              <a:defRPr sz="4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Body Level One…"/>
          <p:cNvSpPr txBox="1"/>
          <p:nvPr>
            <p:ph type="body" sz="quarter" idx="1"/>
          </p:nvPr>
        </p:nvSpPr>
        <p:spPr>
          <a:xfrm>
            <a:off x="2387600" y="8953500"/>
            <a:ext cx="19621500" cy="68580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SzTx/>
              <a:buNone/>
              <a:defRPr sz="3800">
                <a:latin typeface="+mn-lt"/>
                <a:ea typeface="+mn-ea"/>
                <a:cs typeface="+mn-cs"/>
                <a:sym typeface="Helvetica"/>
              </a:defRPr>
            </a:lvl1pPr>
            <a:lvl2pPr marL="1099038" indent="-464038" algn="ctr">
              <a:spcBef>
                <a:spcPts val="0"/>
              </a:spcBef>
              <a:defRPr sz="3800">
                <a:latin typeface="+mn-lt"/>
                <a:ea typeface="+mn-ea"/>
                <a:cs typeface="+mn-cs"/>
                <a:sym typeface="Helvetica"/>
              </a:defRPr>
            </a:lvl2pPr>
            <a:lvl3pPr marL="1734038" indent="-464038" algn="ctr">
              <a:spcBef>
                <a:spcPts val="0"/>
              </a:spcBef>
              <a:defRPr sz="3800">
                <a:latin typeface="+mn-lt"/>
                <a:ea typeface="+mn-ea"/>
                <a:cs typeface="+mn-cs"/>
                <a:sym typeface="Helvetica"/>
              </a:defRPr>
            </a:lvl3pPr>
            <a:lvl4pPr marL="2369038" indent="-464038" algn="ctr">
              <a:spcBef>
                <a:spcPts val="0"/>
              </a:spcBef>
              <a:defRPr sz="3800">
                <a:latin typeface="+mn-lt"/>
                <a:ea typeface="+mn-ea"/>
                <a:cs typeface="+mn-cs"/>
                <a:sym typeface="Helvetica"/>
              </a:defRPr>
            </a:lvl4pPr>
            <a:lvl5pPr marL="3004038" indent="-464038" algn="ctr">
              <a:spcBef>
                <a:spcPts val="0"/>
              </a:spcBef>
              <a:defRPr sz="3800"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“Type a quote here.”"/>
          <p:cNvSpPr txBox="1"/>
          <p:nvPr>
            <p:ph type="body" sz="quarter" idx="13"/>
          </p:nvPr>
        </p:nvSpPr>
        <p:spPr>
          <a:xfrm>
            <a:off x="2387600" y="6045200"/>
            <a:ext cx="19621500" cy="889000"/>
          </a:xfrm>
          <a:prstGeom prst="rect">
            <a:avLst/>
          </a:prstGeom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</a:pP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itle Text"/>
          <p:cNvSpPr txBox="1"/>
          <p:nvPr>
            <p:ph type="title"/>
          </p:nvPr>
        </p:nvSpPr>
        <p:spPr>
          <a:xfrm>
            <a:off x="4833937" y="2303858"/>
            <a:ext cx="14716127" cy="4643439"/>
          </a:xfrm>
          <a:prstGeom prst="rect">
            <a:avLst/>
          </a:prstGeom>
        </p:spPr>
        <p:txBody>
          <a:bodyPr lIns="71436" tIns="71436" rIns="71436" bIns="71436" anchor="b"/>
          <a:lstStyle>
            <a:lvl1pPr defTabSz="821530">
              <a:defRPr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18" name="Body Level One…"/>
          <p:cNvSpPr txBox="1"/>
          <p:nvPr>
            <p:ph type="body" sz="quarter" idx="1"/>
          </p:nvPr>
        </p:nvSpPr>
        <p:spPr>
          <a:xfrm>
            <a:off x="4833937" y="7090171"/>
            <a:ext cx="14716127" cy="1589487"/>
          </a:xfrm>
          <a:prstGeom prst="rect">
            <a:avLst/>
          </a:prstGeom>
        </p:spPr>
        <p:txBody>
          <a:bodyPr lIns="71436" tIns="71436" rIns="71436" bIns="71436" anchor="t"/>
          <a:lstStyle>
            <a:lvl1pPr marL="0" indent="0" algn="ctr" defTabSz="821530">
              <a:spcBef>
                <a:spcPts val="0"/>
              </a:spcBef>
              <a:buSzTx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indent="0" algn="ctr" defTabSz="821530">
              <a:spcBef>
                <a:spcPts val="0"/>
              </a:spcBef>
              <a:buSzTx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indent="0" algn="ctr" defTabSz="821530">
              <a:spcBef>
                <a:spcPts val="0"/>
              </a:spcBef>
              <a:buSzTx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indent="0" algn="ctr" defTabSz="821530">
              <a:spcBef>
                <a:spcPts val="0"/>
              </a:spcBef>
              <a:buSzTx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indent="0" algn="ctr" defTabSz="821530">
              <a:spcBef>
                <a:spcPts val="0"/>
              </a:spcBef>
              <a:buSzTx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9" name="Slide Number"/>
          <p:cNvSpPr txBox="1"/>
          <p:nvPr>
            <p:ph type="sldNum" sz="quarter" idx="2"/>
          </p:nvPr>
        </p:nvSpPr>
        <p:spPr>
          <a:xfrm>
            <a:off x="11954104" y="13073062"/>
            <a:ext cx="466267" cy="477670"/>
          </a:xfrm>
          <a:prstGeom prst="rect">
            <a:avLst/>
          </a:prstGeom>
        </p:spPr>
        <p:txBody>
          <a:bodyPr lIns="71436" tIns="71436" rIns="71436" bIns="71436"/>
          <a:lstStyle>
            <a:lvl1pPr defTabSz="821530">
              <a:defRPr sz="2200"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_AND_BODY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itle Text"/>
          <p:cNvSpPr txBox="1"/>
          <p:nvPr>
            <p:ph type="title"/>
          </p:nvPr>
        </p:nvSpPr>
        <p:spPr>
          <a:xfrm>
            <a:off x="3047999" y="1714499"/>
            <a:ext cx="18316803" cy="1986602"/>
          </a:xfrm>
          <a:prstGeom prst="rect">
            <a:avLst/>
          </a:prstGeom>
        </p:spPr>
        <p:txBody>
          <a:bodyPr lIns="182849" tIns="182849" rIns="182849" bIns="182849"/>
          <a:lstStyle>
            <a:lvl1pPr defTabSz="2438400">
              <a:defRPr b="1" sz="9400">
                <a:solidFill>
                  <a:srgbClr val="16C1F3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27" name="Slide Number"/>
          <p:cNvSpPr txBox="1"/>
          <p:nvPr>
            <p:ph type="sldNum" sz="quarter" idx="2"/>
          </p:nvPr>
        </p:nvSpPr>
        <p:spPr>
          <a:xfrm>
            <a:off x="15436971" y="10893360"/>
            <a:ext cx="717431" cy="711330"/>
          </a:xfrm>
          <a:prstGeom prst="rect">
            <a:avLst/>
          </a:prstGeom>
        </p:spPr>
        <p:txBody>
          <a:bodyPr lIns="182849" tIns="182849" rIns="182849" bIns="182849" anchor="ctr"/>
          <a:lstStyle>
            <a:lvl1pPr algn="r" defTabSz="2438400">
              <a:defRPr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 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lide Number"/>
          <p:cNvSpPr txBox="1"/>
          <p:nvPr>
            <p:ph type="sldNum" sz="quarter" idx="2"/>
          </p:nvPr>
        </p:nvSpPr>
        <p:spPr>
          <a:xfrm>
            <a:off x="23188838" y="12524796"/>
            <a:ext cx="867584" cy="870499"/>
          </a:xfrm>
          <a:prstGeom prst="rect">
            <a:avLst/>
          </a:prstGeom>
        </p:spPr>
        <p:txBody>
          <a:bodyPr lIns="243799" tIns="243799" rIns="243799" bIns="243799" anchor="ctr"/>
          <a:lstStyle>
            <a:lvl1pPr algn="r" defTabSz="2438400">
              <a:defRPr sz="2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Title Text"/>
          <p:cNvSpPr txBox="1"/>
          <p:nvPr>
            <p:ph type="title"/>
          </p:nvPr>
        </p:nvSpPr>
        <p:spPr>
          <a:xfrm>
            <a:off x="831199" y="1186733"/>
            <a:ext cx="22721602" cy="1527201"/>
          </a:xfrm>
          <a:prstGeom prst="rect">
            <a:avLst/>
          </a:prstGeom>
        </p:spPr>
        <p:txBody>
          <a:bodyPr lIns="243799" tIns="243799" rIns="243799" bIns="243799" anchor="t"/>
          <a:lstStyle>
            <a:lvl1pPr algn="l" defTabSz="2438400">
              <a:defRPr sz="7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42" name="Slide Number"/>
          <p:cNvSpPr txBox="1"/>
          <p:nvPr>
            <p:ph type="sldNum" sz="quarter" idx="2"/>
          </p:nvPr>
        </p:nvSpPr>
        <p:spPr>
          <a:xfrm>
            <a:off x="23188838" y="12524796"/>
            <a:ext cx="867584" cy="870499"/>
          </a:xfrm>
          <a:prstGeom prst="rect">
            <a:avLst/>
          </a:prstGeom>
        </p:spPr>
        <p:txBody>
          <a:bodyPr lIns="243799" tIns="243799" rIns="243799" bIns="243799" anchor="ctr"/>
          <a:lstStyle>
            <a:lvl1pPr algn="r" defTabSz="2438400">
              <a:defRPr sz="2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_AND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Title Text"/>
          <p:cNvSpPr txBox="1"/>
          <p:nvPr>
            <p:ph type="title"/>
          </p:nvPr>
        </p:nvSpPr>
        <p:spPr>
          <a:xfrm>
            <a:off x="-1" y="-1"/>
            <a:ext cx="24422402" cy="2648801"/>
          </a:xfrm>
          <a:prstGeom prst="rect">
            <a:avLst/>
          </a:prstGeom>
        </p:spPr>
        <p:txBody>
          <a:bodyPr lIns="243799" tIns="243799" rIns="243799" bIns="243799"/>
          <a:lstStyle>
            <a:lvl1pPr defTabSz="2438400">
              <a:defRPr b="1" sz="9600">
                <a:solidFill>
                  <a:srgbClr val="16C1F3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50" name="Body Level One…"/>
          <p:cNvSpPr txBox="1"/>
          <p:nvPr>
            <p:ph type="body" idx="1"/>
          </p:nvPr>
        </p:nvSpPr>
        <p:spPr>
          <a:xfrm>
            <a:off x="1219199" y="3200399"/>
            <a:ext cx="22107202" cy="9935202"/>
          </a:xfrm>
          <a:prstGeom prst="rect">
            <a:avLst/>
          </a:prstGeom>
        </p:spPr>
        <p:txBody>
          <a:bodyPr lIns="243799" tIns="243799" rIns="243799" bIns="243799" anchor="t"/>
          <a:lstStyle>
            <a:lvl1pPr marL="1155700" indent="-1117600" defTabSz="2438400">
              <a:spcBef>
                <a:spcPts val="1600"/>
              </a:spcBef>
              <a:buClr>
                <a:srgbClr val="000000"/>
              </a:buClr>
              <a:buSzPts val="8000"/>
              <a:buFont typeface="Helvetica"/>
              <a:buChar char="●"/>
              <a:defRPr sz="8000">
                <a:latin typeface="Montserrat"/>
                <a:ea typeface="Montserrat"/>
                <a:cs typeface="Montserrat"/>
                <a:sym typeface="Montserrat"/>
              </a:defRPr>
            </a:lvl1pPr>
            <a:lvl2pPr marL="1803400" indent="-1270000" defTabSz="2438400">
              <a:spcBef>
                <a:spcPts val="1600"/>
              </a:spcBef>
              <a:buClr>
                <a:srgbClr val="000000"/>
              </a:buClr>
              <a:buSzPts val="8000"/>
              <a:buFont typeface="Helvetica"/>
              <a:buChar char="○"/>
              <a:defRPr sz="8000">
                <a:latin typeface="Montserrat"/>
                <a:ea typeface="Montserrat"/>
                <a:cs typeface="Montserrat"/>
                <a:sym typeface="Montserrat"/>
              </a:defRPr>
            </a:lvl2pPr>
            <a:lvl3pPr marL="2260600" indent="-1270000" defTabSz="2438400">
              <a:spcBef>
                <a:spcPts val="1600"/>
              </a:spcBef>
              <a:buClr>
                <a:srgbClr val="000000"/>
              </a:buClr>
              <a:buSzPts val="8000"/>
              <a:buFont typeface="Helvetica"/>
              <a:buChar char="■"/>
              <a:defRPr sz="8000">
                <a:latin typeface="Montserrat"/>
                <a:ea typeface="Montserrat"/>
                <a:cs typeface="Montserrat"/>
                <a:sym typeface="Montserrat"/>
              </a:defRPr>
            </a:lvl3pPr>
            <a:lvl4pPr marL="3009900" indent="-1524000" defTabSz="2438400">
              <a:spcBef>
                <a:spcPts val="1600"/>
              </a:spcBef>
              <a:buClr>
                <a:srgbClr val="000000"/>
              </a:buClr>
              <a:buSzPts val="8000"/>
              <a:buFont typeface="Helvetica"/>
              <a:buChar char="●"/>
              <a:defRPr sz="8000">
                <a:latin typeface="Montserrat"/>
                <a:ea typeface="Montserrat"/>
                <a:cs typeface="Montserrat"/>
                <a:sym typeface="Montserrat"/>
              </a:defRPr>
            </a:lvl4pPr>
            <a:lvl5pPr marL="3467100" indent="-1524000" defTabSz="2438400">
              <a:spcBef>
                <a:spcPts val="1600"/>
              </a:spcBef>
              <a:buClr>
                <a:srgbClr val="000000"/>
              </a:buClr>
              <a:buSzPts val="8000"/>
              <a:buFont typeface="Helvetica"/>
              <a:buChar char="○"/>
              <a:defRPr sz="8000">
                <a:latin typeface="Montserrat"/>
                <a:ea typeface="Montserrat"/>
                <a:cs typeface="Montserrat"/>
                <a:sym typeface="Montserrat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1" name="Slide Number"/>
          <p:cNvSpPr txBox="1"/>
          <p:nvPr>
            <p:ph type="sldNum" sz="quarter" idx="2"/>
          </p:nvPr>
        </p:nvSpPr>
        <p:spPr>
          <a:xfrm>
            <a:off x="11785599" y="12277451"/>
            <a:ext cx="5689601" cy="870498"/>
          </a:xfrm>
          <a:prstGeom prst="rect">
            <a:avLst/>
          </a:prstGeom>
        </p:spPr>
        <p:txBody>
          <a:bodyPr lIns="243799" tIns="243799" rIns="243799" bIns="243799" anchor="ctr"/>
          <a:lstStyle>
            <a:lvl1pPr algn="r" defTabSz="2438400">
              <a:defRPr sz="2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_AND_BODY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Title Text"/>
          <p:cNvSpPr txBox="1"/>
          <p:nvPr>
            <p:ph type="title"/>
          </p:nvPr>
        </p:nvSpPr>
        <p:spPr>
          <a:xfrm>
            <a:off x="-1" y="-1"/>
            <a:ext cx="24422402" cy="2648801"/>
          </a:xfrm>
          <a:prstGeom prst="rect">
            <a:avLst/>
          </a:prstGeom>
        </p:spPr>
        <p:txBody>
          <a:bodyPr lIns="243799" tIns="243799" rIns="243799" bIns="243799"/>
          <a:lstStyle>
            <a:lvl1pPr defTabSz="2438400">
              <a:defRPr b="1" sz="9600">
                <a:solidFill>
                  <a:srgbClr val="16C1F3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59" name="Slide Number"/>
          <p:cNvSpPr txBox="1"/>
          <p:nvPr>
            <p:ph type="sldNum" sz="quarter" idx="2"/>
          </p:nvPr>
        </p:nvSpPr>
        <p:spPr>
          <a:xfrm>
            <a:off x="11785599" y="12277451"/>
            <a:ext cx="5689601" cy="870498"/>
          </a:xfrm>
          <a:prstGeom prst="rect">
            <a:avLst/>
          </a:prstGeom>
        </p:spPr>
        <p:txBody>
          <a:bodyPr lIns="243799" tIns="243799" rIns="243799" bIns="243799" anchor="ctr"/>
          <a:lstStyle>
            <a:lvl1pPr algn="r" defTabSz="2438400">
              <a:defRPr sz="2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Title Text"/>
          <p:cNvSpPr txBox="1"/>
          <p:nvPr>
            <p:ph type="title"/>
          </p:nvPr>
        </p:nvSpPr>
        <p:spPr>
          <a:xfrm>
            <a:off x="1219199" y="306290"/>
            <a:ext cx="21945601" cy="1908577"/>
          </a:xfrm>
          <a:prstGeom prst="rect">
            <a:avLst/>
          </a:prstGeom>
        </p:spPr>
        <p:txBody>
          <a:bodyPr lIns="121866" tIns="121866" rIns="121866" bIns="121866"/>
          <a:lstStyle>
            <a:lvl1pPr algn="l" defTabSz="2438400">
              <a:defRPr sz="8400">
                <a:latin typeface="Avenir Roman"/>
                <a:ea typeface="Avenir Roman"/>
                <a:cs typeface="Avenir Roman"/>
                <a:sym typeface="Avenir Roman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67" name="Body Level One…"/>
          <p:cNvSpPr txBox="1"/>
          <p:nvPr>
            <p:ph type="body" idx="1"/>
          </p:nvPr>
        </p:nvSpPr>
        <p:spPr>
          <a:xfrm>
            <a:off x="1219199" y="3200402"/>
            <a:ext cx="21945601" cy="9051929"/>
          </a:xfrm>
          <a:prstGeom prst="rect">
            <a:avLst/>
          </a:prstGeom>
        </p:spPr>
        <p:txBody>
          <a:bodyPr lIns="121866" tIns="121866" rIns="121866" bIns="121866" anchor="t"/>
          <a:lstStyle>
            <a:lvl1pPr marL="1158875" indent="-1133475" defTabSz="2438400">
              <a:lnSpc>
                <a:spcPct val="115000"/>
              </a:lnSpc>
              <a:spcBef>
                <a:spcPts val="1600"/>
              </a:spcBef>
              <a:buClr>
                <a:srgbClr val="000000"/>
              </a:buClr>
              <a:buSzPts val="8400"/>
              <a:buFont typeface="Arial"/>
              <a:defRPr sz="8400">
                <a:latin typeface="Avenir Roman"/>
                <a:ea typeface="Avenir Roman"/>
                <a:cs typeface="Avenir Roman"/>
                <a:sym typeface="Avenir Roman"/>
              </a:defRPr>
            </a:lvl1pPr>
            <a:lvl2pPr marL="1727200" indent="-1219200" defTabSz="2438400">
              <a:lnSpc>
                <a:spcPct val="115000"/>
              </a:lnSpc>
              <a:spcBef>
                <a:spcPts val="1600"/>
              </a:spcBef>
              <a:buClr>
                <a:srgbClr val="000000"/>
              </a:buClr>
              <a:buSzPts val="8400"/>
              <a:buFont typeface="Arial"/>
              <a:buChar char="–"/>
              <a:defRPr sz="8400">
                <a:latin typeface="Avenir Roman"/>
                <a:ea typeface="Avenir Roman"/>
                <a:cs typeface="Avenir Roman"/>
                <a:sym typeface="Avenir Roman"/>
              </a:defRPr>
            </a:lvl2pPr>
            <a:lvl3pPr marL="2324100" indent="-1333500" defTabSz="2438400">
              <a:lnSpc>
                <a:spcPct val="115000"/>
              </a:lnSpc>
              <a:spcBef>
                <a:spcPts val="1600"/>
              </a:spcBef>
              <a:buClr>
                <a:srgbClr val="000000"/>
              </a:buClr>
              <a:buSzPts val="8400"/>
              <a:buFont typeface="Arial"/>
              <a:defRPr sz="8400">
                <a:latin typeface="Avenir Roman"/>
                <a:ea typeface="Avenir Roman"/>
                <a:cs typeface="Avenir Roman"/>
                <a:sym typeface="Avenir Roman"/>
              </a:defRPr>
            </a:lvl3pPr>
            <a:lvl4pPr marL="2966720" indent="-1493520" defTabSz="2438400">
              <a:lnSpc>
                <a:spcPct val="115000"/>
              </a:lnSpc>
              <a:spcBef>
                <a:spcPts val="1600"/>
              </a:spcBef>
              <a:buClr>
                <a:srgbClr val="000000"/>
              </a:buClr>
              <a:buSzPts val="8400"/>
              <a:buFont typeface="Arial"/>
              <a:buChar char="–"/>
              <a:defRPr sz="8400">
                <a:latin typeface="Avenir Roman"/>
                <a:ea typeface="Avenir Roman"/>
                <a:cs typeface="Avenir Roman"/>
                <a:sym typeface="Avenir Roman"/>
              </a:defRPr>
            </a:lvl4pPr>
            <a:lvl5pPr marL="3423920" indent="-1493520" defTabSz="2438400">
              <a:lnSpc>
                <a:spcPct val="115000"/>
              </a:lnSpc>
              <a:spcBef>
                <a:spcPts val="1600"/>
              </a:spcBef>
              <a:buClr>
                <a:srgbClr val="000000"/>
              </a:buClr>
              <a:buSzPts val="8400"/>
              <a:buFont typeface="Arial"/>
              <a:buChar char="»"/>
              <a:defRPr sz="8400">
                <a:latin typeface="Avenir Roman"/>
                <a:ea typeface="Avenir Roman"/>
                <a:cs typeface="Avenir Roman"/>
                <a:sym typeface="Avenir Roman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8" name="Slide Number"/>
          <p:cNvSpPr txBox="1"/>
          <p:nvPr>
            <p:ph type="sldNum" sz="quarter" idx="2"/>
          </p:nvPr>
        </p:nvSpPr>
        <p:spPr>
          <a:xfrm>
            <a:off x="11688232" y="12750284"/>
            <a:ext cx="623717" cy="626631"/>
          </a:xfrm>
          <a:prstGeom prst="rect">
            <a:avLst/>
          </a:prstGeom>
        </p:spPr>
        <p:txBody>
          <a:bodyPr lIns="121866" tIns="121866" rIns="121866" bIns="121866" anchor="ctr"/>
          <a:lstStyle>
            <a:lvl1pPr algn="just" defTabSz="2438400">
              <a:defRPr sz="26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3125967" y="673100"/>
            <a:ext cx="18135603" cy="8737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635000" y="94488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635000" y="115189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0" algn="ctr">
              <a:spcBef>
                <a:spcPts val="0"/>
              </a:spcBef>
              <a:buSzTx/>
              <a:buNone/>
              <a:defRPr sz="4400"/>
            </a:lvl2pPr>
            <a:lvl3pPr marL="0" indent="0" algn="ctr">
              <a:spcBef>
                <a:spcPts val="0"/>
              </a:spcBef>
              <a:buSzTx/>
              <a:buNone/>
              <a:defRPr sz="4400"/>
            </a:lvl3pPr>
            <a:lvl4pPr marL="0" indent="0" algn="ctr">
              <a:spcBef>
                <a:spcPts val="0"/>
              </a:spcBef>
              <a:buSzTx/>
              <a:buNone/>
              <a:defRPr sz="4400"/>
            </a:lvl4pPr>
            <a:lvl5pPr marL="0" indent="0" algn="ctr">
              <a:spcBef>
                <a:spcPts val="0"/>
              </a:spcBef>
              <a:buSzTx/>
              <a:buNone/>
              <a:defRPr sz="4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sz="half" idx="13"/>
          </p:nvPr>
        </p:nvSpPr>
        <p:spPr>
          <a:xfrm>
            <a:off x="13165979" y="1104900"/>
            <a:ext cx="9525002" cy="11506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1651000" y="1104900"/>
            <a:ext cx="10223500" cy="56134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1651000" y="6845300"/>
            <a:ext cx="10223500" cy="5765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0" algn="ctr">
              <a:spcBef>
                <a:spcPts val="0"/>
              </a:spcBef>
              <a:buSzTx/>
              <a:buNone/>
              <a:defRPr sz="4400"/>
            </a:lvl2pPr>
            <a:lvl3pPr marL="0" indent="0" algn="ctr">
              <a:spcBef>
                <a:spcPts val="0"/>
              </a:spcBef>
              <a:buSzTx/>
              <a:buNone/>
              <a:defRPr sz="4400"/>
            </a:lvl3pPr>
            <a:lvl4pPr marL="0" indent="0" algn="ctr">
              <a:spcBef>
                <a:spcPts val="0"/>
              </a:spcBef>
              <a:buSzTx/>
              <a:buNone/>
              <a:defRPr sz="4400"/>
            </a:lvl4pPr>
            <a:lvl5pPr marL="0" indent="0" algn="ctr">
              <a:spcBef>
                <a:spcPts val="0"/>
              </a:spcBef>
              <a:buSzTx/>
              <a:buNone/>
              <a:defRPr sz="4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sz="half" idx="13"/>
          </p:nvPr>
        </p:nvSpPr>
        <p:spPr>
          <a:xfrm>
            <a:off x="13169900" y="3238500"/>
            <a:ext cx="9525000" cy="9207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1689100" y="3238500"/>
            <a:ext cx="10007600" cy="92075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4500"/>
            </a:lvl1pPr>
            <a:lvl2pPr marL="1117600" indent="-558800">
              <a:spcBef>
                <a:spcPts val="4500"/>
              </a:spcBef>
              <a:defRPr sz="4500"/>
            </a:lvl2pPr>
            <a:lvl3pPr marL="1676400" indent="-558800">
              <a:spcBef>
                <a:spcPts val="4500"/>
              </a:spcBef>
              <a:defRPr sz="4500"/>
            </a:lvl3pPr>
            <a:lvl4pPr marL="2235200" indent="-558800">
              <a:spcBef>
                <a:spcPts val="4500"/>
              </a:spcBef>
              <a:defRPr sz="4500"/>
            </a:lvl4pPr>
            <a:lvl5pPr marL="2794000" indent="-558800">
              <a:spcBef>
                <a:spcPts val="4500"/>
              </a:spcBef>
              <a:defRPr sz="45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1689100" y="1778000"/>
            <a:ext cx="21005800" cy="101473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15760700" y="70485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15760700" y="11303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idx="15"/>
          </p:nvPr>
        </p:nvSpPr>
        <p:spPr>
          <a:xfrm>
            <a:off x="1206500" y="1130300"/>
            <a:ext cx="141732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1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1689100" y="9525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1689100" y="3238500"/>
            <a:ext cx="21005800" cy="9207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1959031" y="13081000"/>
            <a:ext cx="453238" cy="4699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</p:sldLayoutIdLst>
  <p:transition xmlns:p14="http://schemas.microsoft.com/office/powerpoint/2010/main" spd="med" advClick="1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9pPr>
    </p:titleStyle>
    <p:bodyStyle>
      <a:lvl1pPr marL="63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1pPr>
      <a:lvl2pPr marL="127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2pPr>
      <a:lvl3pPr marL="190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3pPr>
      <a:lvl4pPr marL="254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4pPr>
      <a:lvl5pPr marL="317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5pPr>
      <a:lvl6pPr marL="381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6pPr>
      <a:lvl7pPr marL="444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7pPr>
      <a:lvl8pPr marL="508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8pPr>
      <a:lvl9pPr marL="571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png"/><Relationship Id="rId3" Type="http://schemas.openxmlformats.org/officeDocument/2006/relationships/hyperlink" Target="http://www.learningmachine.com" TargetMode="External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tif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7.tif"/><Relationship Id="rId3" Type="http://schemas.openxmlformats.org/officeDocument/2006/relationships/image" Target="../media/image8.tif"/><Relationship Id="rId4" Type="http://schemas.openxmlformats.org/officeDocument/2006/relationships/image" Target="../media/image9.tif"/><Relationship Id="rId5" Type="http://schemas.openxmlformats.org/officeDocument/2006/relationships/image" Target="../media/image10.tif"/><Relationship Id="rId6" Type="http://schemas.openxmlformats.org/officeDocument/2006/relationships/image" Target="../media/image2.png"/><Relationship Id="rId7" Type="http://schemas.openxmlformats.org/officeDocument/2006/relationships/image" Target="../media/image3.png"/><Relationship Id="rId8" Type="http://schemas.openxmlformats.org/officeDocument/2006/relationships/image" Target="../media/image4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tif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11.tif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.xml"/><Relationship Id="rId3" Type="http://schemas.openxmlformats.org/officeDocument/2006/relationships/hyperlink" Target="http://ssimeetup.org/" TargetMode="External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png"/><Relationship Id="rId3" Type="http://schemas.openxmlformats.org/officeDocument/2006/relationships/image" Target="../media/image2.png"/><Relationship Id="rId4" Type="http://schemas.openxmlformats.org/officeDocument/2006/relationships/image" Target="../media/image4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8.tif"/><Relationship Id="rId3" Type="http://schemas.openxmlformats.org/officeDocument/2006/relationships/image" Target="../media/image9.tif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9.tif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2.tif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
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3.tif"/><Relationship Id="rId3" Type="http://schemas.openxmlformats.org/officeDocument/2006/relationships/image" Target="../media/image14.tif"/><Relationship Id="rId4" Type="http://schemas.openxmlformats.org/officeDocument/2006/relationships/image" Target="../media/image15.tif"/><Relationship Id="rId5" Type="http://schemas.openxmlformats.org/officeDocument/2006/relationships/image" Target="../media/image16.tif"/><Relationship Id="rId6" Type="http://schemas.openxmlformats.org/officeDocument/2006/relationships/hyperlink" Target="https://w3c-ccg.github.io/" TargetMode="External"/><Relationship Id="rId7" Type="http://schemas.openxmlformats.org/officeDocument/2006/relationships/hyperlink" Target="http://weboftrust.info/" TargetMode="External"/><Relationship Id="rId8" Type="http://schemas.openxmlformats.org/officeDocument/2006/relationships/hyperlink" Target="https://www.eventbrite.com/e/internet-identity-workshop-iiwxxvii-27-2018b-tickets-45998232953" TargetMode="External"/><Relationship Id="rId9" Type="http://schemas.openxmlformats.org/officeDocument/2006/relationships/hyperlink" Target="https://www.blockcerts.org/" TargetMode="External"/><Relationship Id="rId10" Type="http://schemas.openxmlformats.org/officeDocument/2006/relationships/hyperlink" Target="http://ssimeetup.org/" TargetMode="External"/><Relationship Id="rId11" Type="http://schemas.openxmlformats.org/officeDocument/2006/relationships/hyperlink" Target="http://www.learningmachine.com" TargetMode="External"/><Relationship Id="rId12" Type="http://schemas.openxmlformats.org/officeDocument/2006/relationships/image" Target="../media/image17.tif"/><Relationship Id="rId13" Type="http://schemas.openxmlformats.org/officeDocument/2006/relationships/image" Target="../media/image2.png"/><Relationship Id="rId14" Type="http://schemas.openxmlformats.org/officeDocument/2006/relationships/image" Target="../media/image3.png"/><Relationship Id="rId15" Type="http://schemas.openxmlformats.org/officeDocument/2006/relationships/image" Target="../media/image4.png"/></Relationships>
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tif"/><Relationship Id="rId4" Type="http://schemas.openxmlformats.org/officeDocument/2006/relationships/image" Target="../media/image2.tif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3.tif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tif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1.jpeg"/><Relationship Id="rId8" Type="http://schemas.openxmlformats.org/officeDocument/2006/relationships/image" Target="../media/image5.png"/><Relationship Id="rId9" Type="http://schemas.openxmlformats.org/officeDocument/2006/relationships/image" Target="../media/image2.jpeg"/><Relationship Id="rId10" Type="http://schemas.openxmlformats.org/officeDocument/2006/relationships/image" Target="../media/image5.tif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tif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LearningMachine-LOGO-Inverted.png" descr="LearningMachine-LOGO-Inverted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25116" y="3962217"/>
            <a:ext cx="5791567" cy="5791566"/>
          </a:xfrm>
          <a:prstGeom prst="rect">
            <a:avLst/>
          </a:prstGeom>
          <a:ln w="12700">
            <a:miter lim="400000"/>
          </a:ln>
        </p:spPr>
      </p:pic>
      <p:sp>
        <p:nvSpPr>
          <p:cNvPr id="178" name="DIDs and Verifiable Credentials"/>
          <p:cNvSpPr txBox="1"/>
          <p:nvPr/>
        </p:nvSpPr>
        <p:spPr>
          <a:xfrm>
            <a:off x="10324174" y="3638470"/>
            <a:ext cx="13131193" cy="25050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6" tIns="71436" rIns="71436" bIns="71436" anchor="ctr">
            <a:spAutoFit/>
          </a:bodyPr>
          <a:lstStyle>
            <a:lvl1pPr algn="l" defTabSz="821530">
              <a:defRPr sz="6800">
                <a:latin typeface="Open Sans Light"/>
                <a:ea typeface="Open Sans Light"/>
                <a:cs typeface="Open Sans Light"/>
                <a:sym typeface="Open Sans Light"/>
              </a:defRPr>
            </a:lvl1pPr>
          </a:lstStyle>
          <a:p>
            <a:pPr/>
            <a:r>
              <a:t>Decentralized Identifiers and Self-Sovereign Identity Standards</a:t>
            </a:r>
          </a:p>
        </p:txBody>
      </p:sp>
      <p:sp>
        <p:nvSpPr>
          <p:cNvPr id="179" name="Line"/>
          <p:cNvSpPr/>
          <p:nvPr/>
        </p:nvSpPr>
        <p:spPr>
          <a:xfrm>
            <a:off x="10443367" y="6250146"/>
            <a:ext cx="12892806" cy="1"/>
          </a:xfrm>
          <a:prstGeom prst="line">
            <a:avLst/>
          </a:prstGeom>
          <a:ln w="12700">
            <a:solidFill>
              <a:srgbClr val="D6D5D5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80" name="Kim Hamilton Duffy, CTO…"/>
          <p:cNvSpPr txBox="1"/>
          <p:nvPr/>
        </p:nvSpPr>
        <p:spPr>
          <a:xfrm>
            <a:off x="10500856" y="6813947"/>
            <a:ext cx="11286154" cy="27844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6" tIns="71436" rIns="71436" bIns="71436" anchor="ctr">
            <a:spAutoFit/>
          </a:bodyPr>
          <a:lstStyle/>
          <a:p>
            <a:pPr algn="l" defTabSz="821530">
              <a:defRPr sz="3800"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t>Kim Hamilton Duffy, CTO</a:t>
            </a:r>
          </a:p>
          <a:p>
            <a:pPr algn="l" defTabSz="821530">
              <a:defRPr sz="3800"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t>Learning Machine</a:t>
            </a:r>
          </a:p>
          <a:p>
            <a:pPr algn="l" defTabSz="821530">
              <a:defRPr sz="3800">
                <a:solidFill>
                  <a:srgbClr val="00998E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 invalidUrl="" action="" tgtFrame="" tooltip="" history="1" highlightClick="0" endSnd="0"/>
              </a:rPr>
              <a:t>www.learningmachine.com</a:t>
            </a:r>
          </a:p>
          <a:p>
            <a:pPr algn="l" defTabSz="821530">
              <a:defRPr sz="3800"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t>Co-chair W3C Credentials Community Group</a:t>
            </a:r>
          </a:p>
        </p:txBody>
      </p:sp>
      <p:pic>
        <p:nvPicPr>
          <p:cNvPr id="181" name="Google Shape;141;p29" descr="Google Shape;141;p29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57023" y="12133184"/>
            <a:ext cx="2629395" cy="919969"/>
          </a:xfrm>
          <a:prstGeom prst="rect">
            <a:avLst/>
          </a:prstGeom>
          <a:ln w="12700">
            <a:miter lim="400000"/>
          </a:ln>
        </p:spPr>
      </p:pic>
      <p:pic>
        <p:nvPicPr>
          <p:cNvPr id="182" name="LearningMachine-Mark-Grey.png" descr="LearningMachine-Mark-Grey.png"/>
          <p:cNvPicPr>
            <a:picLocks noChangeAspect="1"/>
          </p:cNvPicPr>
          <p:nvPr/>
        </p:nvPicPr>
        <p:blipFill>
          <a:blip r:embed="rId5">
            <a:alphaModFix amt="49544"/>
            <a:extLst/>
          </a:blip>
          <a:stretch>
            <a:fillRect/>
          </a:stretch>
        </p:blipFill>
        <p:spPr>
          <a:xfrm>
            <a:off x="22733000" y="12133184"/>
            <a:ext cx="919968" cy="919969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" name="Google Shape;187;p33" descr="Google Shape;187;p33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066769" y="12121074"/>
            <a:ext cx="2745721" cy="94418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308;p40"/>
          <p:cNvSpPr txBox="1"/>
          <p:nvPr>
            <p:ph type="body" sz="quarter" idx="4294967295"/>
          </p:nvPr>
        </p:nvSpPr>
        <p:spPr>
          <a:xfrm>
            <a:off x="406399" y="6845268"/>
            <a:ext cx="23571201" cy="2011682"/>
          </a:xfrm>
          <a:prstGeom prst="rect">
            <a:avLst/>
          </a:prstGeom>
        </p:spPr>
        <p:txBody>
          <a:bodyPr lIns="121866" tIns="121866" rIns="121866" bIns="121866" anchor="t"/>
          <a:lstStyle>
            <a:lvl1pPr marL="0" indent="0" algn="ctr" defTabSz="2438400">
              <a:lnSpc>
                <a:spcPct val="115000"/>
              </a:lnSpc>
              <a:spcBef>
                <a:spcPts val="4200"/>
              </a:spcBef>
              <a:buClr>
                <a:srgbClr val="595959"/>
              </a:buClr>
              <a:buSzTx/>
              <a:buFont typeface="Arial"/>
              <a:buNone/>
              <a:defRPr b="1" sz="81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pPr/>
            <a:r>
              <a:t>did:btcr:xkyt-fzgq-qq87-xnhn</a:t>
            </a:r>
          </a:p>
        </p:txBody>
      </p:sp>
      <p:sp>
        <p:nvSpPr>
          <p:cNvPr id="251" name="Google Shape;310;p40"/>
          <p:cNvSpPr txBox="1"/>
          <p:nvPr/>
        </p:nvSpPr>
        <p:spPr>
          <a:xfrm>
            <a:off x="180429" y="10679858"/>
            <a:ext cx="24023143" cy="14954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866" tIns="121866" rIns="121866" bIns="121866">
            <a:spAutoFit/>
          </a:bodyPr>
          <a:lstStyle>
            <a:lvl1pPr defTabSz="2438400">
              <a:defRPr sz="4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047d599d4521480d9e1919481b024f29d2693f272d19473dbef971d7d529f6e9</a:t>
            </a:r>
          </a:p>
        </p:txBody>
      </p:sp>
      <p:grpSp>
        <p:nvGrpSpPr>
          <p:cNvPr id="254" name="Google Shape;311;p40"/>
          <p:cNvGrpSpPr/>
          <p:nvPr/>
        </p:nvGrpSpPr>
        <p:grpSpPr>
          <a:xfrm>
            <a:off x="8999240" y="8133983"/>
            <a:ext cx="6385520" cy="2554207"/>
            <a:chOff x="0" y="94554"/>
            <a:chExt cx="6385519" cy="2554205"/>
          </a:xfrm>
        </p:grpSpPr>
        <p:sp>
          <p:nvSpPr>
            <p:cNvPr id="252" name="Shape"/>
            <p:cNvSpPr/>
            <p:nvPr/>
          </p:nvSpPr>
          <p:spPr>
            <a:xfrm>
              <a:off x="0" y="94554"/>
              <a:ext cx="6385520" cy="25542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lnTo>
                    <a:pt x="5400" y="10800"/>
                  </a:lnTo>
                  <a:lnTo>
                    <a:pt x="5400" y="0"/>
                  </a:lnTo>
                  <a:lnTo>
                    <a:pt x="16200" y="0"/>
                  </a:lnTo>
                  <a:lnTo>
                    <a:pt x="16200" y="10800"/>
                  </a:lnTo>
                  <a:lnTo>
                    <a:pt x="21600" y="10800"/>
                  </a:lnTo>
                  <a:lnTo>
                    <a:pt x="1080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13F3B"/>
                </a:gs>
                <a:gs pos="100000">
                  <a:srgbClr val="FF9995"/>
                </a:gs>
              </a:gsLst>
              <a:lin ang="16200000" scaled="0"/>
            </a:gradFill>
            <a:ln w="25400" cap="flat">
              <a:noFill/>
              <a:miter lim="400000"/>
            </a:ln>
            <a:effectLst>
              <a:outerShdw sx="100000" sy="100000" kx="0" ky="0" algn="b" rotWithShape="0" blurRad="101600" dist="50800" dir="5400000">
                <a:srgbClr val="000000">
                  <a:alpha val="34901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defTabSz="2438400">
                <a:defRPr b="1" sz="7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53" name="Private Key"/>
            <p:cNvSpPr txBox="1"/>
            <p:nvPr/>
          </p:nvSpPr>
          <p:spPr>
            <a:xfrm>
              <a:off x="1596379" y="269758"/>
              <a:ext cx="3192761" cy="156524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866" tIns="121866" rIns="121866" bIns="121866" numCol="1" anchor="ctr">
              <a:noAutofit/>
            </a:bodyPr>
            <a:lstStyle/>
            <a:p>
              <a:pPr defTabSz="2438400">
                <a:defRPr b="1" sz="44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Private</a:t>
              </a:r>
              <a:br/>
              <a:r>
                <a:t>Key</a:t>
              </a:r>
            </a:p>
          </p:txBody>
        </p:sp>
      </p:grpSp>
      <p:grpSp>
        <p:nvGrpSpPr>
          <p:cNvPr id="257" name="Google Shape;313;p40"/>
          <p:cNvGrpSpPr/>
          <p:nvPr/>
        </p:nvGrpSpPr>
        <p:grpSpPr>
          <a:xfrm>
            <a:off x="8690782" y="4129485"/>
            <a:ext cx="7002437" cy="2690395"/>
            <a:chOff x="0" y="0"/>
            <a:chExt cx="7002435" cy="2690393"/>
          </a:xfrm>
        </p:grpSpPr>
        <p:sp>
          <p:nvSpPr>
            <p:cNvPr id="255" name="Shape"/>
            <p:cNvSpPr/>
            <p:nvPr/>
          </p:nvSpPr>
          <p:spPr>
            <a:xfrm>
              <a:off x="0" y="0"/>
              <a:ext cx="7002436" cy="2690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lnTo>
                    <a:pt x="10800" y="0"/>
                  </a:lnTo>
                  <a:lnTo>
                    <a:pt x="21600" y="10800"/>
                  </a:lnTo>
                  <a:lnTo>
                    <a:pt x="16200" y="10800"/>
                  </a:lnTo>
                  <a:lnTo>
                    <a:pt x="16200" y="21600"/>
                  </a:lnTo>
                  <a:lnTo>
                    <a:pt x="5400" y="21600"/>
                  </a:lnTo>
                  <a:lnTo>
                    <a:pt x="5400" y="108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3E7FCD"/>
                </a:gs>
                <a:gs pos="100000">
                  <a:srgbClr val="96C0FF"/>
                </a:gs>
              </a:gsLst>
              <a:lin ang="16200000" scaled="0"/>
            </a:gradFill>
            <a:ln w="25400" cap="flat">
              <a:noFill/>
              <a:miter lim="400000"/>
            </a:ln>
            <a:effectLst>
              <a:outerShdw sx="100000" sy="100000" kx="0" ky="0" algn="b" rotWithShape="0" blurRad="101600" dist="50800" dir="5400000">
                <a:srgbClr val="000000">
                  <a:alpha val="34901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defTabSz="2438400">
                <a:defRPr b="1" sz="7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56" name="Public Key"/>
            <p:cNvSpPr txBox="1"/>
            <p:nvPr/>
          </p:nvSpPr>
          <p:spPr>
            <a:xfrm>
              <a:off x="1750608" y="1254836"/>
              <a:ext cx="3501219" cy="85332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866" tIns="121866" rIns="121866" bIns="121866" numCol="1" anchor="ctr">
              <a:noAutofit/>
            </a:bodyPr>
            <a:lstStyle>
              <a:lvl1pPr defTabSz="2438400">
                <a:defRPr b="1" sz="44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Public Key</a:t>
              </a:r>
            </a:p>
          </p:txBody>
        </p:sp>
      </p:grpSp>
      <p:sp>
        <p:nvSpPr>
          <p:cNvPr id="258" name="Google Shape;314;p40"/>
          <p:cNvSpPr txBox="1"/>
          <p:nvPr/>
        </p:nvSpPr>
        <p:spPr>
          <a:xfrm>
            <a:off x="1408906" y="3037807"/>
            <a:ext cx="22074189" cy="15899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866" tIns="121866" rIns="121866" bIns="121866">
            <a:spAutoFit/>
          </a:bodyPr>
          <a:lstStyle>
            <a:lvl1pPr defTabSz="2438400">
              <a:defRPr sz="4400"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pPr/>
            <a:r>
              <a:t>cc2cd0ffde594d278c2d9b432f4748506a7f9f25141e485eb84bc188382019b6</a:t>
            </a:r>
          </a:p>
        </p:txBody>
      </p:sp>
      <p:pic>
        <p:nvPicPr>
          <p:cNvPr id="259" name="Google Shape;141;p29" descr="Google Shape;141;p29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57023" y="12133184"/>
            <a:ext cx="2629395" cy="919969"/>
          </a:xfrm>
          <a:prstGeom prst="rect">
            <a:avLst/>
          </a:prstGeom>
          <a:ln w="12700">
            <a:miter lim="400000"/>
          </a:ln>
        </p:spPr>
      </p:pic>
      <p:pic>
        <p:nvPicPr>
          <p:cNvPr id="260" name="LearningMachine-Mark-Grey.png" descr="LearningMachine-Mark-Grey.png"/>
          <p:cNvPicPr>
            <a:picLocks noChangeAspect="1"/>
          </p:cNvPicPr>
          <p:nvPr/>
        </p:nvPicPr>
        <p:blipFill>
          <a:blip r:embed="rId4">
            <a:alphaModFix amt="49544"/>
            <a:extLst/>
          </a:blip>
          <a:stretch>
            <a:fillRect/>
          </a:stretch>
        </p:blipFill>
        <p:spPr>
          <a:xfrm>
            <a:off x="22733000" y="12133184"/>
            <a:ext cx="919968" cy="919969"/>
          </a:xfrm>
          <a:prstGeom prst="rect">
            <a:avLst/>
          </a:prstGeom>
          <a:ln w="12700">
            <a:miter lim="400000"/>
          </a:ln>
        </p:spPr>
      </p:pic>
      <p:pic>
        <p:nvPicPr>
          <p:cNvPr id="261" name="Google Shape;187;p33" descr="Google Shape;187;p33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066769" y="12121074"/>
            <a:ext cx="2745721" cy="944189"/>
          </a:xfrm>
          <a:prstGeom prst="rect">
            <a:avLst/>
          </a:prstGeom>
          <a:ln w="12700">
            <a:miter lim="400000"/>
          </a:ln>
        </p:spPr>
      </p:pic>
      <p:sp>
        <p:nvSpPr>
          <p:cNvPr id="262" name="BENEFITS"/>
          <p:cNvSpPr txBox="1"/>
          <p:nvPr/>
        </p:nvSpPr>
        <p:spPr>
          <a:xfrm>
            <a:off x="11356939" y="1694871"/>
            <a:ext cx="1670124" cy="9284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r" defTabSz="1155278">
              <a:lnSpc>
                <a:spcPct val="150000"/>
              </a:lnSpc>
              <a:defRPr b="1" spc="754" sz="58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DID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after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58" grpId="1"/>
      <p:bldP build="whole" bldLvl="1" animBg="1" rev="0" advAuto="0" spid="257" grpId="2"/>
      <p:bldP build="whole" bldLvl="1" animBg="1" rev="0" advAuto="0" spid="254" grpId="3"/>
      <p:bldP build="whole" bldLvl="1" animBg="1" rev="0" advAuto="0" spid="251" grpId="4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did:btcr:xxxx"/>
          <p:cNvSpPr txBox="1"/>
          <p:nvPr/>
        </p:nvSpPr>
        <p:spPr>
          <a:xfrm>
            <a:off x="534174" y="6141878"/>
            <a:ext cx="10438526" cy="919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91438" tIns="91438" rIns="91438" bIns="91438">
            <a:spAutoFit/>
          </a:bodyPr>
          <a:lstStyle>
            <a:lvl1pPr algn="l" defTabSz="2438400">
              <a:defRPr sz="4800"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pPr/>
            <a:r>
              <a:t>did:btcr:xkyt-fzgq-qq87-xnhn</a:t>
            </a:r>
          </a:p>
        </p:txBody>
      </p:sp>
      <p:pic>
        <p:nvPicPr>
          <p:cNvPr id="267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235584" y="3641621"/>
            <a:ext cx="8212031" cy="6432758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38000"/>
              </a:srgbClr>
            </a:outerShdw>
          </a:effectLst>
        </p:spPr>
      </p:pic>
      <p:sp>
        <p:nvSpPr>
          <p:cNvPr id="268" name="KEY LIFECYCLE IS KEY TO RECIPIENT OWNERSHIP"/>
          <p:cNvSpPr txBox="1"/>
          <p:nvPr/>
        </p:nvSpPr>
        <p:spPr>
          <a:xfrm>
            <a:off x="1266297" y="922047"/>
            <a:ext cx="21851405" cy="9696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6" tIns="71436" rIns="71436" bIns="71436" anchor="ctr">
            <a:spAutoFit/>
          </a:bodyPr>
          <a:lstStyle>
            <a:lvl1pPr defTabSz="821530">
              <a:defRPr b="1" sz="580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DID DOCUMENT</a:t>
            </a:r>
          </a:p>
        </p:txBody>
      </p:sp>
      <p:sp>
        <p:nvSpPr>
          <p:cNvPr id="269" name="KEY LIFECYCLE IS KEY TO RECIPIENT OWNERSHIP"/>
          <p:cNvSpPr txBox="1"/>
          <p:nvPr/>
        </p:nvSpPr>
        <p:spPr>
          <a:xfrm>
            <a:off x="16163996" y="2355956"/>
            <a:ext cx="4355207" cy="821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6" tIns="71436" rIns="71436" bIns="71436" anchor="ctr">
            <a:spAutoFit/>
          </a:bodyPr>
          <a:lstStyle>
            <a:lvl1pPr defTabSz="821530">
              <a:defRPr b="1" sz="4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DID Document</a:t>
            </a:r>
          </a:p>
        </p:txBody>
      </p:sp>
      <p:sp>
        <p:nvSpPr>
          <p:cNvPr id="270" name="KEY LIFECYCLE IS KEY TO RECIPIENT OWNERSHIP"/>
          <p:cNvSpPr txBox="1"/>
          <p:nvPr/>
        </p:nvSpPr>
        <p:spPr>
          <a:xfrm>
            <a:off x="5150733" y="5044925"/>
            <a:ext cx="1205409" cy="821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6" tIns="71436" rIns="71436" bIns="71436" anchor="ctr">
            <a:spAutoFit/>
          </a:bodyPr>
          <a:lstStyle>
            <a:lvl1pPr defTabSz="821530">
              <a:defRPr b="1" sz="4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DID</a:t>
            </a:r>
          </a:p>
        </p:txBody>
      </p:sp>
      <p:pic>
        <p:nvPicPr>
          <p:cNvPr id="271" name="Google Shape;141;p29" descr="Google Shape;141;p29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57023" y="12133184"/>
            <a:ext cx="2629395" cy="919969"/>
          </a:xfrm>
          <a:prstGeom prst="rect">
            <a:avLst/>
          </a:prstGeom>
          <a:ln w="12700">
            <a:miter lim="400000"/>
          </a:ln>
        </p:spPr>
      </p:pic>
      <p:pic>
        <p:nvPicPr>
          <p:cNvPr id="272" name="LearningMachine-Mark-Grey.png" descr="LearningMachine-Mark-Grey.png"/>
          <p:cNvPicPr>
            <a:picLocks noChangeAspect="1"/>
          </p:cNvPicPr>
          <p:nvPr/>
        </p:nvPicPr>
        <p:blipFill>
          <a:blip r:embed="rId5">
            <a:alphaModFix amt="49544"/>
            <a:extLst/>
          </a:blip>
          <a:stretch>
            <a:fillRect/>
          </a:stretch>
        </p:blipFill>
        <p:spPr>
          <a:xfrm>
            <a:off x="22733000" y="12133184"/>
            <a:ext cx="919968" cy="919969"/>
          </a:xfrm>
          <a:prstGeom prst="rect">
            <a:avLst/>
          </a:prstGeom>
          <a:ln w="12700">
            <a:miter lim="400000"/>
          </a:ln>
        </p:spPr>
      </p:pic>
      <p:pic>
        <p:nvPicPr>
          <p:cNvPr id="273" name="Google Shape;187;p33" descr="Google Shape;187;p33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066769" y="12121074"/>
            <a:ext cx="2745721" cy="944189"/>
          </a:xfrm>
          <a:prstGeom prst="rect">
            <a:avLst/>
          </a:prstGeom>
          <a:ln w="12700">
            <a:miter lim="400000"/>
          </a:ln>
        </p:spPr>
      </p:pic>
      <p:sp>
        <p:nvSpPr>
          <p:cNvPr id="274" name="Arrow"/>
          <p:cNvSpPr/>
          <p:nvPr/>
        </p:nvSpPr>
        <p:spPr>
          <a:xfrm>
            <a:off x="11353632" y="6222999"/>
            <a:ext cx="1676736" cy="1270001"/>
          </a:xfrm>
          <a:prstGeom prst="rightArrow">
            <a:avLst>
              <a:gd name="adj1" fmla="val 32000"/>
              <a:gd name="adj2" fmla="val 64000"/>
            </a:avLst>
          </a:prstGeom>
          <a:solidFill>
            <a:schemeClr val="accent1">
              <a:lumOff val="-7647"/>
            </a:schemeClr>
          </a:solidFill>
          <a:ln w="25400">
            <a:solidFill>
              <a:schemeClr val="accent1"/>
            </a:solidFill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BENEFITS"/>
          <p:cNvSpPr txBox="1"/>
          <p:nvPr/>
        </p:nvSpPr>
        <p:spPr>
          <a:xfrm>
            <a:off x="2613299" y="6381514"/>
            <a:ext cx="19157401" cy="9529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1155278">
              <a:lnSpc>
                <a:spcPct val="150000"/>
              </a:lnSpc>
              <a:defRPr b="1" spc="780" sz="60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SELF-SOVEREIGN IDENTITY STACK</a:t>
            </a:r>
          </a:p>
        </p:txBody>
      </p:sp>
      <p:pic>
        <p:nvPicPr>
          <p:cNvPr id="279" name="Google Shape;141;p29" descr="Google Shape;141;p29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57023" y="12133184"/>
            <a:ext cx="2629395" cy="919969"/>
          </a:xfrm>
          <a:prstGeom prst="rect">
            <a:avLst/>
          </a:prstGeom>
          <a:ln w="12700">
            <a:miter lim="400000"/>
          </a:ln>
        </p:spPr>
      </p:pic>
      <p:pic>
        <p:nvPicPr>
          <p:cNvPr id="280" name="LearningMachine-Mark-Grey.png" descr="LearningMachine-Mark-Grey.png"/>
          <p:cNvPicPr>
            <a:picLocks noChangeAspect="1"/>
          </p:cNvPicPr>
          <p:nvPr/>
        </p:nvPicPr>
        <p:blipFill>
          <a:blip r:embed="rId4">
            <a:alphaModFix amt="49544"/>
            <a:extLst/>
          </a:blip>
          <a:stretch>
            <a:fillRect/>
          </a:stretch>
        </p:blipFill>
        <p:spPr>
          <a:xfrm>
            <a:off x="22733000" y="12133184"/>
            <a:ext cx="919968" cy="919969"/>
          </a:xfrm>
          <a:prstGeom prst="rect">
            <a:avLst/>
          </a:prstGeom>
          <a:ln w="12700">
            <a:miter lim="400000"/>
          </a:ln>
        </p:spPr>
      </p:pic>
      <p:pic>
        <p:nvPicPr>
          <p:cNvPr id="281" name="Google Shape;187;p33" descr="Google Shape;187;p33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066769" y="12121074"/>
            <a:ext cx="2745721" cy="944189"/>
          </a:xfrm>
          <a:prstGeom prst="rect">
            <a:avLst/>
          </a:prstGeom>
          <a:ln w="12700">
            <a:miter lim="400000"/>
          </a:ln>
        </p:spPr>
      </p:pic>
      <p:sp>
        <p:nvSpPr>
          <p:cNvPr id="282" name="BENEFITS"/>
          <p:cNvSpPr txBox="1"/>
          <p:nvPr/>
        </p:nvSpPr>
        <p:spPr>
          <a:xfrm>
            <a:off x="7105168" y="7919753"/>
            <a:ext cx="10173664" cy="6319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r" defTabSz="1155278">
              <a:lnSpc>
                <a:spcPct val="150000"/>
              </a:lnSpc>
              <a:defRPr b="1" spc="493" sz="38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STANDARDS AND SPECIFICATIONS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ET INVOLVED AND LEARN MORE"/>
          <p:cNvSpPr txBox="1"/>
          <p:nvPr/>
        </p:nvSpPr>
        <p:spPr>
          <a:xfrm>
            <a:off x="5809457" y="1011975"/>
            <a:ext cx="12765087" cy="8832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6" tIns="71436" rIns="71436" bIns="71436" anchor="ctr">
            <a:spAutoFit/>
          </a:bodyPr>
          <a:lstStyle>
            <a:lvl1pPr defTabSz="821530">
              <a:defRPr b="1" sz="52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SSI STANDARDS AND SPECIFICATIONS</a:t>
            </a:r>
          </a:p>
        </p:txBody>
      </p:sp>
      <p:grpSp>
        <p:nvGrpSpPr>
          <p:cNvPr id="292" name="Group"/>
          <p:cNvGrpSpPr/>
          <p:nvPr/>
        </p:nvGrpSpPr>
        <p:grpSpPr>
          <a:xfrm>
            <a:off x="6575821" y="3981584"/>
            <a:ext cx="11232358" cy="4965432"/>
            <a:chOff x="0" y="0"/>
            <a:chExt cx="11232356" cy="4965430"/>
          </a:xfrm>
        </p:grpSpPr>
        <p:sp>
          <p:nvSpPr>
            <p:cNvPr id="287" name="DID Specification"/>
            <p:cNvSpPr/>
            <p:nvPr/>
          </p:nvSpPr>
          <p:spPr>
            <a:xfrm>
              <a:off x="0" y="4045462"/>
              <a:ext cx="11232357" cy="919969"/>
            </a:xfrm>
            <a:prstGeom prst="roundRect">
              <a:avLst>
                <a:gd name="adj" fmla="val 20707"/>
              </a:avLst>
            </a:prstGeom>
            <a:solidFill>
              <a:schemeClr val="accent1">
                <a:alpha val="88000"/>
              </a:schemeClr>
            </a:solidFill>
            <a:ln w="12700" cap="flat">
              <a:noFill/>
              <a:miter lim="400000"/>
            </a:ln>
            <a:effectLst>
              <a:outerShdw sx="100000" sy="100000" kx="0" ky="0" algn="b" rotWithShape="0" blurRad="50800" dist="12700" dir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3200">
                  <a:solidFill>
                    <a:srgbClr val="DDDDDD"/>
                  </a:solidFill>
                  <a:latin typeface="Open Sans Bold"/>
                  <a:ea typeface="Open Sans Bold"/>
                  <a:cs typeface="Open Sans Bold"/>
                  <a:sym typeface="Open Sans Bold"/>
                </a:defRPr>
              </a:lvl1pPr>
            </a:lstStyle>
            <a:p>
              <a:pPr/>
              <a:r>
                <a:t>DID Specification</a:t>
              </a:r>
            </a:p>
          </p:txBody>
        </p:sp>
        <p:sp>
          <p:nvSpPr>
            <p:cNvPr id="288" name="DID Method Specs"/>
            <p:cNvSpPr/>
            <p:nvPr/>
          </p:nvSpPr>
          <p:spPr>
            <a:xfrm>
              <a:off x="0" y="3034096"/>
              <a:ext cx="11232357" cy="919969"/>
            </a:xfrm>
            <a:prstGeom prst="roundRect">
              <a:avLst>
                <a:gd name="adj" fmla="val 20707"/>
              </a:avLst>
            </a:prstGeom>
            <a:solidFill>
              <a:schemeClr val="accent2">
                <a:alpha val="88000"/>
              </a:schemeClr>
            </a:solidFill>
            <a:ln w="12700" cap="flat">
              <a:noFill/>
              <a:miter lim="400000"/>
            </a:ln>
            <a:effectLst>
              <a:outerShdw sx="100000" sy="100000" kx="0" ky="0" algn="b" rotWithShape="0" blurRad="50800" dist="12700" dir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3200">
                  <a:solidFill>
                    <a:srgbClr val="DDDDDD"/>
                  </a:solidFill>
                  <a:latin typeface="Open Sans Bold"/>
                  <a:ea typeface="Open Sans Bold"/>
                  <a:cs typeface="Open Sans Bold"/>
                  <a:sym typeface="Open Sans Bold"/>
                </a:defRPr>
              </a:lvl1pPr>
            </a:lstStyle>
            <a:p>
              <a:pPr/>
              <a:r>
                <a:t>DID Method Specs</a:t>
              </a:r>
            </a:p>
          </p:txBody>
        </p:sp>
        <p:sp>
          <p:nvSpPr>
            <p:cNvPr id="289" name="Universal Resolver"/>
            <p:cNvSpPr/>
            <p:nvPr/>
          </p:nvSpPr>
          <p:spPr>
            <a:xfrm>
              <a:off x="0" y="2022731"/>
              <a:ext cx="11232357" cy="919969"/>
            </a:xfrm>
            <a:prstGeom prst="roundRect">
              <a:avLst>
                <a:gd name="adj" fmla="val 20707"/>
              </a:avLst>
            </a:prstGeom>
            <a:solidFill>
              <a:schemeClr val="accent3">
                <a:alpha val="88000"/>
              </a:schemeClr>
            </a:solidFill>
            <a:ln w="12700" cap="flat">
              <a:noFill/>
              <a:miter lim="400000"/>
            </a:ln>
            <a:effectLst>
              <a:outerShdw sx="100000" sy="100000" kx="0" ky="0" algn="b" rotWithShape="0" blurRad="50800" dist="12700" dir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3200">
                  <a:solidFill>
                    <a:srgbClr val="DDDDDD"/>
                  </a:solidFill>
                  <a:latin typeface="Open Sans Bold"/>
                  <a:ea typeface="Open Sans Bold"/>
                  <a:cs typeface="Open Sans Bold"/>
                  <a:sym typeface="Open Sans Bold"/>
                </a:defRPr>
              </a:lvl1pPr>
            </a:lstStyle>
            <a:p>
              <a:pPr/>
              <a:r>
                <a:t>Universal Resolver</a:t>
              </a:r>
            </a:p>
          </p:txBody>
        </p:sp>
        <p:sp>
          <p:nvSpPr>
            <p:cNvPr id="290" name="DID Auth"/>
            <p:cNvSpPr/>
            <p:nvPr/>
          </p:nvSpPr>
          <p:spPr>
            <a:xfrm>
              <a:off x="0" y="1011365"/>
              <a:ext cx="11232357" cy="919969"/>
            </a:xfrm>
            <a:prstGeom prst="roundRect">
              <a:avLst>
                <a:gd name="adj" fmla="val 20707"/>
              </a:avLst>
            </a:prstGeom>
            <a:solidFill>
              <a:schemeClr val="accent4">
                <a:alpha val="88000"/>
              </a:schemeClr>
            </a:solidFill>
            <a:ln w="12700" cap="flat">
              <a:noFill/>
              <a:miter lim="400000"/>
            </a:ln>
            <a:effectLst>
              <a:outerShdw sx="100000" sy="100000" kx="0" ky="0" algn="b" rotWithShape="0" blurRad="50800" dist="12700" dir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3200">
                  <a:solidFill>
                    <a:srgbClr val="DDDDDD"/>
                  </a:solidFill>
                  <a:latin typeface="Open Sans Bold"/>
                  <a:ea typeface="Open Sans Bold"/>
                  <a:cs typeface="Open Sans Bold"/>
                  <a:sym typeface="Open Sans Bold"/>
                </a:defRPr>
              </a:lvl1pPr>
            </a:lstStyle>
            <a:p>
              <a:pPr/>
              <a:r>
                <a:t>DID Auth</a:t>
              </a:r>
            </a:p>
          </p:txBody>
        </p:sp>
        <p:sp>
          <p:nvSpPr>
            <p:cNvPr id="291" name="Verifiable Credentials"/>
            <p:cNvSpPr/>
            <p:nvPr/>
          </p:nvSpPr>
          <p:spPr>
            <a:xfrm>
              <a:off x="0" y="0"/>
              <a:ext cx="11232357" cy="919968"/>
            </a:xfrm>
            <a:prstGeom prst="roundRect">
              <a:avLst>
                <a:gd name="adj" fmla="val 20707"/>
              </a:avLst>
            </a:prstGeom>
            <a:solidFill>
              <a:schemeClr val="accent6">
                <a:alpha val="88464"/>
              </a:schemeClr>
            </a:solidFill>
            <a:ln w="12700" cap="flat">
              <a:noFill/>
              <a:miter lim="400000"/>
            </a:ln>
            <a:effectLst>
              <a:outerShdw sx="100000" sy="100000" kx="0" ky="0" algn="b" rotWithShape="0" blurRad="50800" dist="12700" dir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3200">
                  <a:solidFill>
                    <a:srgbClr val="DDDDDD"/>
                  </a:solidFill>
                  <a:latin typeface="Open Sans Bold"/>
                  <a:ea typeface="Open Sans Bold"/>
                  <a:cs typeface="Open Sans Bold"/>
                  <a:sym typeface="Open Sans Bold"/>
                </a:defRPr>
              </a:lvl1pPr>
            </a:lstStyle>
            <a:p>
              <a:pPr/>
              <a:r>
                <a:t>Verifiable Credentials</a:t>
              </a:r>
            </a:p>
          </p:txBody>
        </p:sp>
      </p:grpSp>
      <p:pic>
        <p:nvPicPr>
          <p:cNvPr id="293" name="Google Shape;141;p29" descr="Google Shape;141;p29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57023" y="12133184"/>
            <a:ext cx="2629395" cy="919969"/>
          </a:xfrm>
          <a:prstGeom prst="rect">
            <a:avLst/>
          </a:prstGeom>
          <a:ln w="12700">
            <a:miter lim="400000"/>
          </a:ln>
        </p:spPr>
      </p:pic>
      <p:pic>
        <p:nvPicPr>
          <p:cNvPr id="294" name="LearningMachine-Mark-Grey.png" descr="LearningMachine-Mark-Grey.png"/>
          <p:cNvPicPr>
            <a:picLocks noChangeAspect="1"/>
          </p:cNvPicPr>
          <p:nvPr/>
        </p:nvPicPr>
        <p:blipFill>
          <a:blip r:embed="rId4">
            <a:alphaModFix amt="49544"/>
            <a:extLst/>
          </a:blip>
          <a:stretch>
            <a:fillRect/>
          </a:stretch>
        </p:blipFill>
        <p:spPr>
          <a:xfrm>
            <a:off x="22733000" y="12133184"/>
            <a:ext cx="919968" cy="919969"/>
          </a:xfrm>
          <a:prstGeom prst="rect">
            <a:avLst/>
          </a:prstGeom>
          <a:ln w="12700">
            <a:miter lim="400000"/>
          </a:ln>
        </p:spPr>
      </p:pic>
      <p:pic>
        <p:nvPicPr>
          <p:cNvPr id="295" name="Google Shape;187;p33" descr="Google Shape;187;p33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066769" y="12121074"/>
            <a:ext cx="2745721" cy="944189"/>
          </a:xfrm>
          <a:prstGeom prst="rect">
            <a:avLst/>
          </a:prstGeom>
          <a:ln w="12700">
            <a:miter lim="400000"/>
          </a:ln>
        </p:spPr>
      </p:pic>
      <p:sp>
        <p:nvSpPr>
          <p:cNvPr id="296" name="Common data model, format, and operations"/>
          <p:cNvSpPr txBox="1"/>
          <p:nvPr/>
        </p:nvSpPr>
        <p:spPr>
          <a:xfrm>
            <a:off x="7038593" y="8251299"/>
            <a:ext cx="8274813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200"/>
            </a:lvl1pPr>
          </a:lstStyle>
          <a:p>
            <a:pPr/>
            <a:r>
              <a:t>Common data model, format, and operations</a:t>
            </a:r>
          </a:p>
        </p:txBody>
      </p:sp>
      <p:sp>
        <p:nvSpPr>
          <p:cNvPr id="297" name="Rules for how a DID is registered, resolved, updated, and revoked on a specific ledger or network"/>
          <p:cNvSpPr txBox="1"/>
          <p:nvPr/>
        </p:nvSpPr>
        <p:spPr>
          <a:xfrm>
            <a:off x="7123124" y="6989768"/>
            <a:ext cx="10137751" cy="1066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3200"/>
            </a:lvl1pPr>
          </a:lstStyle>
          <a:p>
            <a:pPr/>
            <a:r>
              <a:t>Rules for how a DID is registered, resolved, updated, and revoked on a specific ledger or network</a:t>
            </a:r>
          </a:p>
        </p:txBody>
      </p:sp>
      <p:sp>
        <p:nvSpPr>
          <p:cNvPr id="298" name="How to look up a DID Document from a DID"/>
          <p:cNvSpPr txBox="1"/>
          <p:nvPr/>
        </p:nvSpPr>
        <p:spPr>
          <a:xfrm>
            <a:off x="7158888" y="6210837"/>
            <a:ext cx="8034224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200"/>
            </a:lvl1pPr>
          </a:lstStyle>
          <a:p>
            <a:pPr/>
            <a:r>
              <a:t>How to look up a DID Document from a DID</a:t>
            </a:r>
          </a:p>
        </p:txBody>
      </p:sp>
      <p:sp>
        <p:nvSpPr>
          <p:cNvPr id="299" name="How to authenticate with a DID"/>
          <p:cNvSpPr txBox="1"/>
          <p:nvPr/>
        </p:nvSpPr>
        <p:spPr>
          <a:xfrm>
            <a:off x="7098741" y="5166061"/>
            <a:ext cx="5716118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200"/>
            </a:lvl1pPr>
          </a:lstStyle>
          <a:p>
            <a:pPr/>
            <a:r>
              <a:t>How to authenticate with a DID</a:t>
            </a:r>
          </a:p>
        </p:txBody>
      </p:sp>
      <p:sp>
        <p:nvSpPr>
          <p:cNvPr id="300" name="Credentials associated with a subject, issuer Decentralized Identifiers"/>
          <p:cNvSpPr txBox="1"/>
          <p:nvPr/>
        </p:nvSpPr>
        <p:spPr>
          <a:xfrm>
            <a:off x="7084720" y="4121284"/>
            <a:ext cx="12754560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200"/>
            </a:lvl1pPr>
          </a:lstStyle>
          <a:p>
            <a:pPr/>
            <a:r>
              <a:t>Credentials associated with a subject, issuer Decentralized Identifiers</a:t>
            </a:r>
          </a:p>
        </p:txBody>
      </p:sp>
      <p:grpSp>
        <p:nvGrpSpPr>
          <p:cNvPr id="306" name="Group"/>
          <p:cNvGrpSpPr/>
          <p:nvPr/>
        </p:nvGrpSpPr>
        <p:grpSpPr>
          <a:xfrm>
            <a:off x="479821" y="3995677"/>
            <a:ext cx="5716119" cy="4965431"/>
            <a:chOff x="0" y="0"/>
            <a:chExt cx="5716117" cy="4965430"/>
          </a:xfrm>
        </p:grpSpPr>
        <p:sp>
          <p:nvSpPr>
            <p:cNvPr id="301" name="DID Specification"/>
            <p:cNvSpPr/>
            <p:nvPr/>
          </p:nvSpPr>
          <p:spPr>
            <a:xfrm>
              <a:off x="0" y="4045462"/>
              <a:ext cx="5716118" cy="919969"/>
            </a:xfrm>
            <a:prstGeom prst="roundRect">
              <a:avLst>
                <a:gd name="adj" fmla="val 20707"/>
              </a:avLst>
            </a:prstGeom>
            <a:solidFill>
              <a:schemeClr val="accent1">
                <a:alpha val="88000"/>
              </a:schemeClr>
            </a:solidFill>
            <a:ln w="12700" cap="flat">
              <a:noFill/>
              <a:miter lim="400000"/>
            </a:ln>
            <a:effectLst>
              <a:outerShdw sx="100000" sy="100000" kx="0" ky="0" algn="b" rotWithShape="0" blurRad="50800" dist="12700" dir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400">
                  <a:solidFill>
                    <a:srgbClr val="DDDDDD"/>
                  </a:solidFill>
                  <a:latin typeface="Open Sans Bold"/>
                  <a:ea typeface="Open Sans Bold"/>
                  <a:cs typeface="Open Sans Bold"/>
                  <a:sym typeface="Open Sans Bold"/>
                </a:defRPr>
              </a:lvl1pPr>
            </a:lstStyle>
            <a:p>
              <a:pPr/>
              <a:r>
                <a:t>DID Specification</a:t>
              </a:r>
            </a:p>
          </p:txBody>
        </p:sp>
        <p:sp>
          <p:nvSpPr>
            <p:cNvPr id="302" name="DID Method Specs"/>
            <p:cNvSpPr/>
            <p:nvPr/>
          </p:nvSpPr>
          <p:spPr>
            <a:xfrm>
              <a:off x="0" y="3034096"/>
              <a:ext cx="5716118" cy="919969"/>
            </a:xfrm>
            <a:prstGeom prst="roundRect">
              <a:avLst>
                <a:gd name="adj" fmla="val 20707"/>
              </a:avLst>
            </a:prstGeom>
            <a:solidFill>
              <a:schemeClr val="accent2">
                <a:alpha val="88000"/>
              </a:schemeClr>
            </a:solidFill>
            <a:ln w="12700" cap="flat">
              <a:noFill/>
              <a:miter lim="400000"/>
            </a:ln>
            <a:effectLst>
              <a:outerShdw sx="100000" sy="100000" kx="0" ky="0" algn="b" rotWithShape="0" blurRad="50800" dist="12700" dir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400">
                  <a:solidFill>
                    <a:srgbClr val="DDDDDD"/>
                  </a:solidFill>
                  <a:latin typeface="Open Sans Bold"/>
                  <a:ea typeface="Open Sans Bold"/>
                  <a:cs typeface="Open Sans Bold"/>
                  <a:sym typeface="Open Sans Bold"/>
                </a:defRPr>
              </a:lvl1pPr>
            </a:lstStyle>
            <a:p>
              <a:pPr/>
              <a:r>
                <a:t>DID Method Specs</a:t>
              </a:r>
            </a:p>
          </p:txBody>
        </p:sp>
        <p:sp>
          <p:nvSpPr>
            <p:cNvPr id="303" name="Universal Resolver"/>
            <p:cNvSpPr/>
            <p:nvPr/>
          </p:nvSpPr>
          <p:spPr>
            <a:xfrm>
              <a:off x="0" y="2022730"/>
              <a:ext cx="5716118" cy="919969"/>
            </a:xfrm>
            <a:prstGeom prst="roundRect">
              <a:avLst>
                <a:gd name="adj" fmla="val 20707"/>
              </a:avLst>
            </a:prstGeom>
            <a:solidFill>
              <a:schemeClr val="accent3">
                <a:alpha val="88000"/>
              </a:schemeClr>
            </a:solidFill>
            <a:ln w="12700" cap="flat">
              <a:noFill/>
              <a:miter lim="400000"/>
            </a:ln>
            <a:effectLst>
              <a:outerShdw sx="100000" sy="100000" kx="0" ky="0" algn="b" rotWithShape="0" blurRad="50800" dist="12700" dir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400">
                  <a:solidFill>
                    <a:srgbClr val="DDDDDD"/>
                  </a:solidFill>
                  <a:latin typeface="Open Sans Bold"/>
                  <a:ea typeface="Open Sans Bold"/>
                  <a:cs typeface="Open Sans Bold"/>
                  <a:sym typeface="Open Sans Bold"/>
                </a:defRPr>
              </a:lvl1pPr>
            </a:lstStyle>
            <a:p>
              <a:pPr/>
              <a:r>
                <a:t>Universal Resolver</a:t>
              </a:r>
            </a:p>
          </p:txBody>
        </p:sp>
        <p:sp>
          <p:nvSpPr>
            <p:cNvPr id="304" name="DID Auth"/>
            <p:cNvSpPr/>
            <p:nvPr/>
          </p:nvSpPr>
          <p:spPr>
            <a:xfrm>
              <a:off x="0" y="1011365"/>
              <a:ext cx="5716118" cy="919969"/>
            </a:xfrm>
            <a:prstGeom prst="roundRect">
              <a:avLst>
                <a:gd name="adj" fmla="val 20707"/>
              </a:avLst>
            </a:prstGeom>
            <a:solidFill>
              <a:schemeClr val="accent4">
                <a:alpha val="88000"/>
              </a:schemeClr>
            </a:solidFill>
            <a:ln w="12700" cap="flat">
              <a:noFill/>
              <a:miter lim="400000"/>
            </a:ln>
            <a:effectLst>
              <a:outerShdw sx="100000" sy="100000" kx="0" ky="0" algn="b" rotWithShape="0" blurRad="50800" dist="12700" dir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400">
                  <a:solidFill>
                    <a:srgbClr val="DDDDDD"/>
                  </a:solidFill>
                  <a:latin typeface="Open Sans Bold"/>
                  <a:ea typeface="Open Sans Bold"/>
                  <a:cs typeface="Open Sans Bold"/>
                  <a:sym typeface="Open Sans Bold"/>
                </a:defRPr>
              </a:lvl1pPr>
            </a:lstStyle>
            <a:p>
              <a:pPr/>
              <a:r>
                <a:t>DID Auth</a:t>
              </a:r>
            </a:p>
          </p:txBody>
        </p:sp>
        <p:sp>
          <p:nvSpPr>
            <p:cNvPr id="305" name="Verifiable Credentials"/>
            <p:cNvSpPr/>
            <p:nvPr/>
          </p:nvSpPr>
          <p:spPr>
            <a:xfrm>
              <a:off x="0" y="0"/>
              <a:ext cx="5716118" cy="919968"/>
            </a:xfrm>
            <a:prstGeom prst="roundRect">
              <a:avLst>
                <a:gd name="adj" fmla="val 20707"/>
              </a:avLst>
            </a:prstGeom>
            <a:solidFill>
              <a:schemeClr val="accent6">
                <a:alpha val="88464"/>
              </a:schemeClr>
            </a:solidFill>
            <a:ln w="12700" cap="flat">
              <a:noFill/>
              <a:miter lim="400000"/>
            </a:ln>
            <a:effectLst>
              <a:outerShdw sx="100000" sy="100000" kx="0" ky="0" algn="b" rotWithShape="0" blurRad="50800" dist="12700" dir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400">
                  <a:solidFill>
                    <a:srgbClr val="DDDDDD"/>
                  </a:solidFill>
                  <a:latin typeface="Open Sans Bold"/>
                  <a:ea typeface="Open Sans Bold"/>
                  <a:cs typeface="Open Sans Bold"/>
                  <a:sym typeface="Open Sans Bold"/>
                </a:defRPr>
              </a:lvl1pPr>
            </a:lstStyle>
            <a:p>
              <a:pPr/>
              <a:r>
                <a:t>Verifiable Credentials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xit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199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99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fill="hold">
                                          <p:stCondLst>
                                            <p:cond delay="198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99"/>
                            </p:stCondLst>
                            <p:childTnLst>
                              <p:par>
                                <p:cTn id="10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92" grpId="1"/>
      <p:bldP build="whole" bldLvl="1" animBg="1" rev="0" advAuto="0" spid="296" grpId="3"/>
      <p:bldP build="whole" bldLvl="1" animBg="1" rev="0" advAuto="0" spid="306" grpId="2"/>
      <p:bldP build="whole" bldLvl="1" animBg="1" rev="0" advAuto="0" spid="299" grpId="6"/>
      <p:bldP build="whole" bldLvl="1" animBg="1" rev="0" advAuto="0" spid="298" grpId="5"/>
      <p:bldP build="whole" bldLvl="1" animBg="1" rev="0" advAuto="0" spid="300" grpId="7"/>
      <p:bldP build="whole" bldLvl="1" animBg="1" rev="0" advAuto="0" spid="297" grpId="4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412;p50"/>
          <p:cNvSpPr txBox="1"/>
          <p:nvPr>
            <p:ph type="body" sz="quarter" idx="4294967295"/>
          </p:nvPr>
        </p:nvSpPr>
        <p:spPr>
          <a:xfrm>
            <a:off x="406399" y="4693823"/>
            <a:ext cx="23571201" cy="2011681"/>
          </a:xfrm>
          <a:prstGeom prst="rect">
            <a:avLst/>
          </a:prstGeom>
        </p:spPr>
        <p:txBody>
          <a:bodyPr lIns="121866" tIns="121866" rIns="121866" bIns="121866" anchor="t"/>
          <a:lstStyle>
            <a:lvl1pPr marL="0" indent="0" algn="ctr" defTabSz="2438400">
              <a:lnSpc>
                <a:spcPct val="115000"/>
              </a:lnSpc>
              <a:spcBef>
                <a:spcPts val="4200"/>
              </a:spcBef>
              <a:buClr>
                <a:srgbClr val="595959"/>
              </a:buClr>
              <a:buSzTx/>
              <a:buFont typeface="Arial"/>
              <a:buNone/>
              <a:defRPr b="1" sz="100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pPr/>
            <a:r>
              <a:t>did:btcr:xkyt-fzgq-qq87-xnhn</a:t>
            </a:r>
          </a:p>
        </p:txBody>
      </p:sp>
      <p:sp>
        <p:nvSpPr>
          <p:cNvPr id="311" name="Google Shape;413;p50"/>
          <p:cNvSpPr/>
          <p:nvPr/>
        </p:nvSpPr>
        <p:spPr>
          <a:xfrm rot="16200000">
            <a:off x="2236878" y="5490706"/>
            <a:ext cx="914401" cy="21302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cubicBezTo>
                  <a:pt x="15635" y="21600"/>
                  <a:pt x="10800" y="19912"/>
                  <a:pt x="10800" y="17830"/>
                </a:cubicBezTo>
                <a:lnTo>
                  <a:pt x="10800" y="14570"/>
                </a:lnTo>
                <a:cubicBezTo>
                  <a:pt x="10800" y="12488"/>
                  <a:pt x="5965" y="10800"/>
                  <a:pt x="0" y="10800"/>
                </a:cubicBezTo>
                <a:cubicBezTo>
                  <a:pt x="5965" y="10800"/>
                  <a:pt x="10800" y="9112"/>
                  <a:pt x="10800" y="7030"/>
                </a:cubicBezTo>
                <a:lnTo>
                  <a:pt x="10800" y="3770"/>
                </a:lnTo>
                <a:cubicBezTo>
                  <a:pt x="10800" y="1688"/>
                  <a:pt x="15635" y="0"/>
                  <a:pt x="21600" y="0"/>
                </a:cubicBezTo>
              </a:path>
            </a:pathLst>
          </a:custGeom>
          <a:ln w="101600"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defTabSz="2438400">
              <a:defRPr sz="4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12" name="Google Shape;414;p50"/>
          <p:cNvSpPr/>
          <p:nvPr/>
        </p:nvSpPr>
        <p:spPr>
          <a:xfrm rot="16200000">
            <a:off x="5572289" y="5163831"/>
            <a:ext cx="914401" cy="27840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cubicBezTo>
                  <a:pt x="15635" y="21600"/>
                  <a:pt x="10800" y="19912"/>
                  <a:pt x="10800" y="17830"/>
                </a:cubicBezTo>
                <a:lnTo>
                  <a:pt x="10800" y="14570"/>
                </a:lnTo>
                <a:cubicBezTo>
                  <a:pt x="10800" y="12488"/>
                  <a:pt x="5965" y="10800"/>
                  <a:pt x="0" y="10800"/>
                </a:cubicBezTo>
                <a:cubicBezTo>
                  <a:pt x="5965" y="10800"/>
                  <a:pt x="10800" y="9112"/>
                  <a:pt x="10800" y="7030"/>
                </a:cubicBezTo>
                <a:lnTo>
                  <a:pt x="10800" y="3770"/>
                </a:lnTo>
                <a:cubicBezTo>
                  <a:pt x="10800" y="1688"/>
                  <a:pt x="15635" y="0"/>
                  <a:pt x="21600" y="0"/>
                </a:cubicBezTo>
              </a:path>
            </a:pathLst>
          </a:custGeom>
          <a:ln w="101600"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defTabSz="2438400">
              <a:defRPr sz="4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13" name="Google Shape;415;p50"/>
          <p:cNvSpPr/>
          <p:nvPr/>
        </p:nvSpPr>
        <p:spPr>
          <a:xfrm rot="16200000">
            <a:off x="15307423" y="-844347"/>
            <a:ext cx="914401" cy="148003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cubicBezTo>
                  <a:pt x="15635" y="21600"/>
                  <a:pt x="10800" y="21387"/>
                  <a:pt x="10800" y="21124"/>
                </a:cubicBezTo>
                <a:lnTo>
                  <a:pt x="10800" y="11276"/>
                </a:lnTo>
                <a:cubicBezTo>
                  <a:pt x="10800" y="11013"/>
                  <a:pt x="5965" y="10800"/>
                  <a:pt x="0" y="10800"/>
                </a:cubicBezTo>
                <a:cubicBezTo>
                  <a:pt x="5965" y="10800"/>
                  <a:pt x="10800" y="10587"/>
                  <a:pt x="10800" y="10324"/>
                </a:cubicBezTo>
                <a:lnTo>
                  <a:pt x="10800" y="476"/>
                </a:lnTo>
                <a:cubicBezTo>
                  <a:pt x="10800" y="213"/>
                  <a:pt x="15635" y="0"/>
                  <a:pt x="21600" y="0"/>
                </a:cubicBezTo>
              </a:path>
            </a:pathLst>
          </a:custGeom>
          <a:ln w="101600"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defTabSz="2438400">
              <a:defRPr sz="4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14" name="Google Shape;416;p50"/>
          <p:cNvSpPr txBox="1"/>
          <p:nvPr/>
        </p:nvSpPr>
        <p:spPr>
          <a:xfrm>
            <a:off x="5918368" y="9926750"/>
            <a:ext cx="4673601" cy="1070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866" tIns="121866" rIns="121866" bIns="121866">
            <a:spAutoFit/>
          </a:bodyPr>
          <a:lstStyle>
            <a:lvl1pPr algn="l" defTabSz="2438400">
              <a:defRPr b="1" sz="5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Method</a:t>
            </a:r>
          </a:p>
        </p:txBody>
      </p:sp>
      <p:sp>
        <p:nvSpPr>
          <p:cNvPr id="315" name="Google Shape;417;p50"/>
          <p:cNvSpPr txBox="1"/>
          <p:nvPr/>
        </p:nvSpPr>
        <p:spPr>
          <a:xfrm>
            <a:off x="2692399" y="10797226"/>
            <a:ext cx="5896145" cy="10705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866" tIns="121866" rIns="121866" bIns="121866">
            <a:spAutoFit/>
          </a:bodyPr>
          <a:lstStyle>
            <a:lvl1pPr algn="l" defTabSz="2438400">
              <a:defRPr b="1" sz="5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Scheme</a:t>
            </a:r>
          </a:p>
        </p:txBody>
      </p:sp>
      <p:sp>
        <p:nvSpPr>
          <p:cNvPr id="316" name="Google Shape;418;p50"/>
          <p:cNvSpPr txBox="1"/>
          <p:nvPr/>
        </p:nvSpPr>
        <p:spPr>
          <a:xfrm>
            <a:off x="8534400" y="7378796"/>
            <a:ext cx="12395200" cy="1070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866" tIns="121866" rIns="121866" bIns="121866">
            <a:spAutoFit/>
          </a:bodyPr>
          <a:lstStyle>
            <a:lvl1pPr defTabSz="2438400">
              <a:defRPr b="1" sz="5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Method-Specific Identifier</a:t>
            </a:r>
          </a:p>
        </p:txBody>
      </p:sp>
      <p:sp>
        <p:nvSpPr>
          <p:cNvPr id="317" name="Google Shape;419;p50"/>
          <p:cNvSpPr/>
          <p:nvPr/>
        </p:nvSpPr>
        <p:spPr>
          <a:xfrm flipH="1">
            <a:off x="2694078" y="7392780"/>
            <a:ext cx="1" cy="3075502"/>
          </a:xfrm>
          <a:prstGeom prst="line">
            <a:avLst/>
          </a:prstGeom>
          <a:ln w="63500">
            <a:solidFill>
              <a:srgbClr val="FFAB40"/>
            </a:solidFill>
          </a:ln>
          <a:effectLst>
            <a:outerShdw sx="100000" sy="100000" kx="0" ky="0" algn="b" rotWithShape="0" blurRad="101600" dist="50800" dir="5400000">
              <a:srgbClr val="000000">
                <a:alpha val="37647"/>
              </a:srgbClr>
            </a:outerShdw>
          </a:effectLst>
        </p:spPr>
        <p:txBody>
          <a:bodyPr lIns="0" tIns="0" rIns="0" bIns="0"/>
          <a:lstStyle/>
          <a:p>
            <a:pPr algn="l" defTabSz="2438400">
              <a:defRPr sz="3600"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318" name="Google Shape;420;p50"/>
          <p:cNvSpPr/>
          <p:nvPr/>
        </p:nvSpPr>
        <p:spPr>
          <a:xfrm flipH="1">
            <a:off x="5981080" y="7276810"/>
            <a:ext cx="1" cy="2291201"/>
          </a:xfrm>
          <a:prstGeom prst="line">
            <a:avLst/>
          </a:prstGeom>
          <a:ln w="63500">
            <a:solidFill>
              <a:srgbClr val="FFAB40"/>
            </a:solidFill>
          </a:ln>
          <a:effectLst>
            <a:outerShdw sx="100000" sy="100000" kx="0" ky="0" algn="b" rotWithShape="0" blurRad="101600" dist="50800" dir="5400000">
              <a:srgbClr val="000000">
                <a:alpha val="37647"/>
              </a:srgbClr>
            </a:outerShdw>
          </a:effectLst>
        </p:spPr>
        <p:txBody>
          <a:bodyPr lIns="0" tIns="0" rIns="0" bIns="0"/>
          <a:lstStyle/>
          <a:p>
            <a:pPr algn="l" defTabSz="2438400">
              <a:defRPr sz="3600"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319" name="Google Shape;422;p50"/>
          <p:cNvSpPr txBox="1"/>
          <p:nvPr/>
        </p:nvSpPr>
        <p:spPr>
          <a:xfrm>
            <a:off x="9695210" y="8696959"/>
            <a:ext cx="10160001" cy="1921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866" tIns="121866" rIns="121866" bIns="121866">
            <a:spAutoFit/>
          </a:bodyPr>
          <a:lstStyle>
            <a:lvl1pPr defTabSz="2438400">
              <a:defRPr sz="5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Generated as defined by the DID method specification </a:t>
            </a:r>
          </a:p>
        </p:txBody>
      </p:sp>
      <p:sp>
        <p:nvSpPr>
          <p:cNvPr id="320" name="BENEFITS"/>
          <p:cNvSpPr txBox="1"/>
          <p:nvPr/>
        </p:nvSpPr>
        <p:spPr>
          <a:xfrm>
            <a:off x="9452913" y="1400699"/>
            <a:ext cx="5478173" cy="9284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r" defTabSz="1155278">
              <a:lnSpc>
                <a:spcPct val="150000"/>
              </a:lnSpc>
              <a:defRPr b="1" spc="754" sz="58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DID SYNTAX</a:t>
            </a:r>
          </a:p>
        </p:txBody>
      </p:sp>
      <p:pic>
        <p:nvPicPr>
          <p:cNvPr id="321" name="Google Shape;141;p29" descr="Google Shape;141;p29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57023" y="12133184"/>
            <a:ext cx="2629395" cy="919969"/>
          </a:xfrm>
          <a:prstGeom prst="rect">
            <a:avLst/>
          </a:prstGeom>
          <a:ln w="12700">
            <a:miter lim="400000"/>
          </a:ln>
        </p:spPr>
      </p:pic>
      <p:pic>
        <p:nvPicPr>
          <p:cNvPr id="322" name="LearningMachine-Mark-Grey.png" descr="LearningMachine-Mark-Grey.png"/>
          <p:cNvPicPr>
            <a:picLocks noChangeAspect="1"/>
          </p:cNvPicPr>
          <p:nvPr/>
        </p:nvPicPr>
        <p:blipFill>
          <a:blip r:embed="rId4">
            <a:alphaModFix amt="49544"/>
            <a:extLst/>
          </a:blip>
          <a:stretch>
            <a:fillRect/>
          </a:stretch>
        </p:blipFill>
        <p:spPr>
          <a:xfrm>
            <a:off x="22733000" y="12133184"/>
            <a:ext cx="919968" cy="919969"/>
          </a:xfrm>
          <a:prstGeom prst="rect">
            <a:avLst/>
          </a:prstGeom>
          <a:ln w="12700">
            <a:miter lim="400000"/>
          </a:ln>
        </p:spPr>
      </p:pic>
      <p:pic>
        <p:nvPicPr>
          <p:cNvPr id="323" name="Google Shape;187;p33" descr="Google Shape;187;p33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066769" y="12121074"/>
            <a:ext cx="2745721" cy="944189"/>
          </a:xfrm>
          <a:prstGeom prst="rect">
            <a:avLst/>
          </a:prstGeom>
          <a:ln w="12700">
            <a:miter lim="400000"/>
          </a:ln>
        </p:spPr>
      </p:pic>
      <p:sp>
        <p:nvSpPr>
          <p:cNvPr id="324" name="DID Specification"/>
          <p:cNvSpPr/>
          <p:nvPr/>
        </p:nvSpPr>
        <p:spPr>
          <a:xfrm>
            <a:off x="19098021" y="4096387"/>
            <a:ext cx="4730851" cy="763553"/>
          </a:xfrm>
          <a:prstGeom prst="roundRect">
            <a:avLst>
              <a:gd name="adj" fmla="val 20707"/>
            </a:avLst>
          </a:prstGeom>
          <a:solidFill>
            <a:schemeClr val="accent1">
              <a:alpha val="88000"/>
            </a:schemeClr>
          </a:solidFill>
          <a:ln w="12700">
            <a:miter lim="400000"/>
          </a:ln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>
                <a:solidFill>
                  <a:srgbClr val="DDDDDD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lvl1pPr>
          </a:lstStyle>
          <a:p>
            <a:pPr/>
            <a:r>
              <a:t>DID Specification</a:t>
            </a:r>
          </a:p>
        </p:txBody>
      </p:sp>
      <p:sp>
        <p:nvSpPr>
          <p:cNvPr id="325" name="DID Method Specs"/>
          <p:cNvSpPr/>
          <p:nvPr/>
        </p:nvSpPr>
        <p:spPr>
          <a:xfrm>
            <a:off x="19098021" y="3256977"/>
            <a:ext cx="4730851" cy="763553"/>
          </a:xfrm>
          <a:prstGeom prst="roundRect">
            <a:avLst>
              <a:gd name="adj" fmla="val 20707"/>
            </a:avLst>
          </a:prstGeom>
          <a:solidFill>
            <a:schemeClr val="accent2">
              <a:alpha val="88000"/>
            </a:schemeClr>
          </a:solidFill>
          <a:ln w="12700">
            <a:miter lim="400000"/>
          </a:ln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>
                <a:solidFill>
                  <a:srgbClr val="DDDDDD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lvl1pPr>
          </a:lstStyle>
          <a:p>
            <a:pPr/>
            <a:r>
              <a:t>DID Method Specs</a:t>
            </a:r>
          </a:p>
        </p:txBody>
      </p:sp>
      <p:sp>
        <p:nvSpPr>
          <p:cNvPr id="326" name="Universal Resolver"/>
          <p:cNvSpPr/>
          <p:nvPr/>
        </p:nvSpPr>
        <p:spPr>
          <a:xfrm>
            <a:off x="19098021" y="2417567"/>
            <a:ext cx="4730851" cy="763553"/>
          </a:xfrm>
          <a:prstGeom prst="roundRect">
            <a:avLst>
              <a:gd name="adj" fmla="val 20707"/>
            </a:avLst>
          </a:prstGeom>
          <a:solidFill>
            <a:schemeClr val="accent3">
              <a:alpha val="15000"/>
            </a:schemeClr>
          </a:solidFill>
          <a:ln w="12700">
            <a:miter lim="400000"/>
          </a:ln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>
                <a:solidFill>
                  <a:srgbClr val="DDDDDD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lvl1pPr>
          </a:lstStyle>
          <a:p>
            <a:pPr/>
            <a:r>
              <a:t>Universal Resolver</a:t>
            </a:r>
          </a:p>
        </p:txBody>
      </p:sp>
      <p:sp>
        <p:nvSpPr>
          <p:cNvPr id="327" name="DID Auth"/>
          <p:cNvSpPr/>
          <p:nvPr/>
        </p:nvSpPr>
        <p:spPr>
          <a:xfrm>
            <a:off x="19098021" y="1578158"/>
            <a:ext cx="4730851" cy="763553"/>
          </a:xfrm>
          <a:prstGeom prst="roundRect">
            <a:avLst>
              <a:gd name="adj" fmla="val 20707"/>
            </a:avLst>
          </a:prstGeom>
          <a:solidFill>
            <a:schemeClr val="accent4">
              <a:alpha val="14932"/>
            </a:schemeClr>
          </a:solidFill>
          <a:ln w="12700">
            <a:miter lim="400000"/>
          </a:ln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>
                <a:solidFill>
                  <a:srgbClr val="DDDDDD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lvl1pPr>
          </a:lstStyle>
          <a:p>
            <a:pPr/>
            <a:r>
              <a:t>DID Auth</a:t>
            </a:r>
          </a:p>
        </p:txBody>
      </p:sp>
      <p:sp>
        <p:nvSpPr>
          <p:cNvPr id="328" name="Verifiable Credentials"/>
          <p:cNvSpPr/>
          <p:nvPr/>
        </p:nvSpPr>
        <p:spPr>
          <a:xfrm>
            <a:off x="19098021" y="738748"/>
            <a:ext cx="4730851" cy="763553"/>
          </a:xfrm>
          <a:prstGeom prst="roundRect">
            <a:avLst>
              <a:gd name="adj" fmla="val 20707"/>
            </a:avLst>
          </a:prstGeom>
          <a:solidFill>
            <a:schemeClr val="accent6">
              <a:alpha val="14553"/>
            </a:schemeClr>
          </a:solidFill>
          <a:ln w="12700">
            <a:miter lim="400000"/>
          </a:ln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>
                <a:solidFill>
                  <a:srgbClr val="DDDDDD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lvl1pPr>
          </a:lstStyle>
          <a:p>
            <a:pPr/>
            <a:r>
              <a:t>Verifiable Credentials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19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497;p58"/>
          <p:cNvSpPr txBox="1"/>
          <p:nvPr/>
        </p:nvSpPr>
        <p:spPr>
          <a:xfrm>
            <a:off x="986399" y="1548666"/>
            <a:ext cx="13519515" cy="11305435"/>
          </a:xfrm>
          <a:prstGeom prst="rect">
            <a:avLst/>
          </a:prstGeom>
          <a:solidFill>
            <a:srgbClr val="DDDDDD"/>
          </a:solidFill>
          <a:ln w="12700">
            <a:solidFill>
              <a:srgbClr val="535353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866" tIns="121866" rIns="121866" bIns="121866">
            <a:spAutoFit/>
          </a:bodyPr>
          <a:lstStyle/>
          <a:p>
            <a:pPr algn="l" defTabSz="2438400">
              <a:defRPr sz="2400">
                <a:latin typeface="Courier"/>
                <a:ea typeface="Courier"/>
                <a:cs typeface="Courier"/>
                <a:sym typeface="Courier"/>
              </a:defRPr>
            </a:pPr>
            <a:r>
              <a:t>{</a:t>
            </a:r>
          </a:p>
          <a:p>
            <a:pPr algn="l" defTabSz="2438400">
              <a:defRPr sz="2400">
                <a:latin typeface="Courier"/>
                <a:ea typeface="Courier"/>
                <a:cs typeface="Courier"/>
                <a:sym typeface="Courier"/>
              </a:defRPr>
            </a:pPr>
            <a:r>
              <a:t>  "@context": "https://w3id.org/did/v1",</a:t>
            </a:r>
          </a:p>
          <a:p>
            <a:pPr algn="l" defTabSz="2438400">
              <a:defRPr sz="2400">
                <a:latin typeface="Courier"/>
                <a:ea typeface="Courier"/>
                <a:cs typeface="Courier"/>
                <a:sym typeface="Courier"/>
              </a:defRPr>
            </a:pPr>
            <a:r>
              <a:t>  "id": "did:example:123456789abcdefghi",</a:t>
            </a:r>
          </a:p>
          <a:p>
            <a:pPr algn="l" defTabSz="2438400">
              <a:defRPr sz="2400">
                <a:latin typeface="Courier"/>
                <a:ea typeface="Courier"/>
                <a:cs typeface="Courier"/>
                <a:sym typeface="Courier"/>
              </a:defRPr>
            </a:pPr>
            <a:r>
              <a:t>  "publicKey": [{</a:t>
            </a:r>
          </a:p>
          <a:p>
            <a:pPr algn="l" defTabSz="2438400">
              <a:defRPr sz="2400">
                <a:latin typeface="Courier"/>
                <a:ea typeface="Courier"/>
                <a:cs typeface="Courier"/>
                <a:sym typeface="Courier"/>
              </a:defRPr>
            </a:pPr>
            <a:r>
              <a:t>    "id": "did:example:123456789abcdefghi#keys-1",</a:t>
            </a:r>
          </a:p>
          <a:p>
            <a:pPr algn="l" defTabSz="2438400">
              <a:defRPr sz="2400">
                <a:latin typeface="Courier"/>
                <a:ea typeface="Courier"/>
                <a:cs typeface="Courier"/>
                <a:sym typeface="Courier"/>
              </a:defRPr>
            </a:pPr>
            <a:r>
              <a:t>    "type": "RsaSigningKey2018",</a:t>
            </a:r>
          </a:p>
          <a:p>
            <a:pPr algn="l" defTabSz="2438400">
              <a:defRPr sz="2400">
                <a:latin typeface="Courier"/>
                <a:ea typeface="Courier"/>
                <a:cs typeface="Courier"/>
                <a:sym typeface="Courier"/>
              </a:defRPr>
            </a:pPr>
            <a:r>
              <a:t>    "owner": "did:example:123456789abcdefghi",</a:t>
            </a:r>
          </a:p>
          <a:p>
            <a:pPr algn="l" defTabSz="2438400">
              <a:defRPr sz="2400">
                <a:latin typeface="Courier"/>
                <a:ea typeface="Courier"/>
                <a:cs typeface="Courier"/>
                <a:sym typeface="Courier"/>
              </a:defRPr>
            </a:pPr>
            <a:r>
              <a:t>    "publicKeyPem": "-----BEGIN PUBLIC KEY...END PUBLIC KEY-----\r\n"</a:t>
            </a:r>
          </a:p>
          <a:p>
            <a:pPr algn="l" defTabSz="2438400">
              <a:defRPr sz="2400">
                <a:latin typeface="Courier"/>
                <a:ea typeface="Courier"/>
                <a:cs typeface="Courier"/>
                <a:sym typeface="Courier"/>
              </a:defRPr>
            </a:pPr>
            <a:r>
              <a:t>  }],</a:t>
            </a:r>
          </a:p>
          <a:p>
            <a:pPr algn="l" defTabSz="2438400">
              <a:defRPr sz="2400">
                <a:latin typeface="Courier"/>
                <a:ea typeface="Courier"/>
                <a:cs typeface="Courier"/>
                <a:sym typeface="Courier"/>
              </a:defRPr>
            </a:pPr>
            <a:r>
              <a:t>  "authentication": [{</a:t>
            </a:r>
          </a:p>
          <a:p>
            <a:pPr algn="l" defTabSz="2438400">
              <a:defRPr sz="2400">
                <a:latin typeface="Courier"/>
                <a:ea typeface="Courier"/>
                <a:cs typeface="Courier"/>
                <a:sym typeface="Courier"/>
              </a:defRPr>
            </a:pPr>
            <a:r>
              <a:t>    "type": "RsaSignatureAuthentication2018",</a:t>
            </a:r>
          </a:p>
          <a:p>
            <a:pPr algn="l" defTabSz="2438400">
              <a:defRPr sz="2400">
                <a:latin typeface="Courier"/>
                <a:ea typeface="Courier"/>
                <a:cs typeface="Courier"/>
                <a:sym typeface="Courier"/>
              </a:defRPr>
            </a:pPr>
            <a:r>
              <a:t>    "publicKey": "did:example:123456789abcdefghi#keys-1"</a:t>
            </a:r>
          </a:p>
          <a:p>
            <a:pPr algn="l" defTabSz="2438400">
              <a:defRPr sz="2400">
                <a:latin typeface="Courier"/>
                <a:ea typeface="Courier"/>
                <a:cs typeface="Courier"/>
                <a:sym typeface="Courier"/>
              </a:defRPr>
            </a:pPr>
            <a:r>
              <a:t>  }],</a:t>
            </a:r>
          </a:p>
          <a:p>
            <a:pPr algn="l" defTabSz="2438400">
              <a:defRPr sz="2400">
                <a:latin typeface="Courier"/>
                <a:ea typeface="Courier"/>
                <a:cs typeface="Courier"/>
                <a:sym typeface="Courier"/>
              </a:defRPr>
            </a:pPr>
            <a:r>
              <a:t>  "service": [{</a:t>
            </a:r>
          </a:p>
          <a:p>
            <a:pPr algn="l" defTabSz="2438400">
              <a:defRPr sz="2400">
                <a:latin typeface="Courier"/>
                <a:ea typeface="Courier"/>
                <a:cs typeface="Courier"/>
                <a:sym typeface="Courier"/>
              </a:defRPr>
            </a:pPr>
            <a:r>
              <a:t>    "type": "ExampleService",</a:t>
            </a:r>
          </a:p>
          <a:p>
            <a:pPr algn="l" defTabSz="2438400">
              <a:defRPr sz="2400">
                <a:latin typeface="Courier"/>
                <a:ea typeface="Courier"/>
                <a:cs typeface="Courier"/>
                <a:sym typeface="Courier"/>
              </a:defRPr>
            </a:pPr>
            <a:r>
              <a:t>    "serviceEndpoint": "https://example.com/endpoint/8377464"</a:t>
            </a:r>
          </a:p>
          <a:p>
            <a:pPr algn="l" defTabSz="2438400">
              <a:defRPr sz="2400">
                <a:latin typeface="Courier"/>
                <a:ea typeface="Courier"/>
                <a:cs typeface="Courier"/>
                <a:sym typeface="Courier"/>
              </a:defRPr>
            </a:pPr>
            <a:r>
              <a:t>  }],</a:t>
            </a:r>
          </a:p>
          <a:p>
            <a:pPr algn="l" defTabSz="2438400">
              <a:defRPr sz="2400">
                <a:latin typeface="Courier"/>
                <a:ea typeface="Courier"/>
                <a:cs typeface="Courier"/>
                <a:sym typeface="Courier"/>
              </a:defRPr>
            </a:pPr>
            <a:r>
              <a:t>  "created": "2002-10-10T17:00:00Z",</a:t>
            </a:r>
          </a:p>
          <a:p>
            <a:pPr algn="l" defTabSz="2438400">
              <a:defRPr sz="2400">
                <a:latin typeface="Courier"/>
                <a:ea typeface="Courier"/>
                <a:cs typeface="Courier"/>
                <a:sym typeface="Courier"/>
              </a:defRPr>
            </a:pPr>
            <a:r>
              <a:t>  "updated": "2016-10-17T02:41:00Z",</a:t>
            </a:r>
          </a:p>
          <a:p>
            <a:pPr algn="l" defTabSz="2438400">
              <a:defRPr sz="2400">
                <a:latin typeface="Courier"/>
                <a:ea typeface="Courier"/>
                <a:cs typeface="Courier"/>
                <a:sym typeface="Courier"/>
              </a:defRPr>
            </a:pPr>
            <a:r>
              <a:t>  "signature": {</a:t>
            </a:r>
          </a:p>
          <a:p>
            <a:pPr algn="l" defTabSz="2438400">
              <a:defRPr sz="2400">
                <a:latin typeface="Courier"/>
                <a:ea typeface="Courier"/>
                <a:cs typeface="Courier"/>
                <a:sym typeface="Courier"/>
              </a:defRPr>
            </a:pPr>
            <a:r>
              <a:t>    "type": "RsaSignature2016",</a:t>
            </a:r>
          </a:p>
          <a:p>
            <a:pPr algn="l" defTabSz="2438400">
              <a:defRPr sz="2400">
                <a:latin typeface="Courier"/>
                <a:ea typeface="Courier"/>
                <a:cs typeface="Courier"/>
                <a:sym typeface="Courier"/>
              </a:defRPr>
            </a:pPr>
            <a:r>
              <a:t>    "created": "2016-02-08T16:02:20Z",</a:t>
            </a:r>
          </a:p>
          <a:p>
            <a:pPr algn="l" defTabSz="2438400">
              <a:defRPr sz="2400">
                <a:latin typeface="Courier"/>
                <a:ea typeface="Courier"/>
                <a:cs typeface="Courier"/>
                <a:sym typeface="Courier"/>
              </a:defRPr>
            </a:pPr>
            <a:r>
              <a:t>    "creator": "did:sov:8uQhQMGzWxR8vw5P3UWH1j#key/1",</a:t>
            </a:r>
          </a:p>
          <a:p>
            <a:pPr algn="l" defTabSz="2438400">
              <a:defRPr sz="2400">
                <a:latin typeface="Courier"/>
                <a:ea typeface="Courier"/>
                <a:cs typeface="Courier"/>
                <a:sym typeface="Courier"/>
              </a:defRPr>
            </a:pPr>
            <a:r>
              <a:t>    "signatureValue": "IOmA4R7TfhkYTYW87z640O3GYFldw0</a:t>
            </a:r>
          </a:p>
          <a:p>
            <a:pPr algn="l" defTabSz="2438400">
              <a:defRPr sz="2400">
                <a:latin typeface="Courier"/>
                <a:ea typeface="Courier"/>
                <a:cs typeface="Courier"/>
                <a:sym typeface="Courier"/>
              </a:defRPr>
            </a:pPr>
            <a:r>
              <a:t>                       yqie9Wl1kZ5OBYNAKOwG5uOsPRK8/2</a:t>
            </a:r>
            <a:br/>
            <a:r>
              <a:t>                       C4STOWF+83cMcbZ3CBMq2/gi25s=“</a:t>
            </a:r>
          </a:p>
          <a:p>
            <a:pPr algn="l" defTabSz="2438400">
              <a:defRPr sz="2400">
                <a:latin typeface="Courier"/>
                <a:ea typeface="Courier"/>
                <a:cs typeface="Courier"/>
                <a:sym typeface="Courier"/>
              </a:defRPr>
            </a:pPr>
            <a:r>
              <a:t>    }</a:t>
            </a:r>
          </a:p>
          <a:p>
            <a:pPr algn="l" defTabSz="2438400">
              <a:defRPr sz="2400">
                <a:latin typeface="Courier"/>
                <a:ea typeface="Courier"/>
                <a:cs typeface="Courier"/>
                <a:sym typeface="Courier"/>
              </a:defRPr>
            </a:pPr>
            <a:r>
              <a:t>  }</a:t>
            </a:r>
          </a:p>
          <a:p>
            <a:pPr algn="l" defTabSz="2438400">
              <a:defRPr sz="2400">
                <a:latin typeface="Courier"/>
                <a:ea typeface="Courier"/>
                <a:cs typeface="Courier"/>
                <a:sym typeface="Courier"/>
              </a:defRPr>
            </a:pPr>
            <a:r>
              <a:t>}</a:t>
            </a:r>
          </a:p>
        </p:txBody>
      </p:sp>
      <p:sp>
        <p:nvSpPr>
          <p:cNvPr id="333" name="BENEFITS"/>
          <p:cNvSpPr txBox="1"/>
          <p:nvPr/>
        </p:nvSpPr>
        <p:spPr>
          <a:xfrm>
            <a:off x="8695906" y="656323"/>
            <a:ext cx="6992188" cy="9284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r" defTabSz="1155278">
              <a:lnSpc>
                <a:spcPct val="150000"/>
              </a:lnSpc>
              <a:defRPr b="1" spc="754" sz="58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DID DOCUMENT</a:t>
            </a:r>
          </a:p>
        </p:txBody>
      </p:sp>
      <p:pic>
        <p:nvPicPr>
          <p:cNvPr id="334" name="Google Shape;141;p29" descr="Google Shape;141;p29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57023" y="12133184"/>
            <a:ext cx="2629395" cy="919969"/>
          </a:xfrm>
          <a:prstGeom prst="rect">
            <a:avLst/>
          </a:prstGeom>
          <a:ln w="12700">
            <a:miter lim="400000"/>
          </a:ln>
        </p:spPr>
      </p:pic>
      <p:pic>
        <p:nvPicPr>
          <p:cNvPr id="335" name="LearningMachine-Mark-Grey.png" descr="LearningMachine-Mark-Grey.png"/>
          <p:cNvPicPr>
            <a:picLocks noChangeAspect="1"/>
          </p:cNvPicPr>
          <p:nvPr/>
        </p:nvPicPr>
        <p:blipFill>
          <a:blip r:embed="rId4">
            <a:alphaModFix amt="49544"/>
            <a:extLst/>
          </a:blip>
          <a:stretch>
            <a:fillRect/>
          </a:stretch>
        </p:blipFill>
        <p:spPr>
          <a:xfrm>
            <a:off x="22733000" y="12133184"/>
            <a:ext cx="919968" cy="919969"/>
          </a:xfrm>
          <a:prstGeom prst="rect">
            <a:avLst/>
          </a:prstGeom>
          <a:ln w="12700">
            <a:miter lim="400000"/>
          </a:ln>
        </p:spPr>
      </p:pic>
      <p:pic>
        <p:nvPicPr>
          <p:cNvPr id="336" name="Google Shape;187;p33" descr="Google Shape;187;p33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066769" y="12121074"/>
            <a:ext cx="2745721" cy="944189"/>
          </a:xfrm>
          <a:prstGeom prst="rect">
            <a:avLst/>
          </a:prstGeom>
          <a:ln w="12700">
            <a:miter lim="400000"/>
          </a:ln>
        </p:spPr>
      </p:pic>
      <p:sp>
        <p:nvSpPr>
          <p:cNvPr id="337" name="DID Specification"/>
          <p:cNvSpPr/>
          <p:nvPr/>
        </p:nvSpPr>
        <p:spPr>
          <a:xfrm>
            <a:off x="19098021" y="4096387"/>
            <a:ext cx="4730851" cy="763553"/>
          </a:xfrm>
          <a:prstGeom prst="roundRect">
            <a:avLst>
              <a:gd name="adj" fmla="val 20707"/>
            </a:avLst>
          </a:prstGeom>
          <a:solidFill>
            <a:schemeClr val="accent1">
              <a:alpha val="88000"/>
            </a:schemeClr>
          </a:solidFill>
          <a:ln w="12700">
            <a:miter lim="400000"/>
          </a:ln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>
                <a:solidFill>
                  <a:srgbClr val="DDDDDD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lvl1pPr>
          </a:lstStyle>
          <a:p>
            <a:pPr/>
            <a:r>
              <a:t>DID Specification</a:t>
            </a:r>
          </a:p>
        </p:txBody>
      </p:sp>
      <p:sp>
        <p:nvSpPr>
          <p:cNvPr id="338" name="DID Method Specs"/>
          <p:cNvSpPr/>
          <p:nvPr/>
        </p:nvSpPr>
        <p:spPr>
          <a:xfrm>
            <a:off x="19098021" y="3256977"/>
            <a:ext cx="4730851" cy="763553"/>
          </a:xfrm>
          <a:prstGeom prst="roundRect">
            <a:avLst>
              <a:gd name="adj" fmla="val 20707"/>
            </a:avLst>
          </a:prstGeom>
          <a:solidFill>
            <a:schemeClr val="accent2">
              <a:alpha val="88000"/>
            </a:schemeClr>
          </a:solidFill>
          <a:ln w="12700">
            <a:miter lim="400000"/>
          </a:ln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>
                <a:solidFill>
                  <a:srgbClr val="DDDDDD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lvl1pPr>
          </a:lstStyle>
          <a:p>
            <a:pPr/>
            <a:r>
              <a:t>DID Method Specs</a:t>
            </a:r>
          </a:p>
        </p:txBody>
      </p:sp>
      <p:sp>
        <p:nvSpPr>
          <p:cNvPr id="339" name="Universal Resolver"/>
          <p:cNvSpPr/>
          <p:nvPr/>
        </p:nvSpPr>
        <p:spPr>
          <a:xfrm>
            <a:off x="19098021" y="2417567"/>
            <a:ext cx="4730851" cy="763553"/>
          </a:xfrm>
          <a:prstGeom prst="roundRect">
            <a:avLst>
              <a:gd name="adj" fmla="val 20707"/>
            </a:avLst>
          </a:prstGeom>
          <a:solidFill>
            <a:schemeClr val="accent3">
              <a:alpha val="15000"/>
            </a:schemeClr>
          </a:solidFill>
          <a:ln w="12700">
            <a:miter lim="400000"/>
          </a:ln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>
                <a:solidFill>
                  <a:srgbClr val="DDDDDD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lvl1pPr>
          </a:lstStyle>
          <a:p>
            <a:pPr/>
            <a:r>
              <a:t>Universal Resolver</a:t>
            </a:r>
          </a:p>
        </p:txBody>
      </p:sp>
      <p:sp>
        <p:nvSpPr>
          <p:cNvPr id="340" name="DID Auth"/>
          <p:cNvSpPr/>
          <p:nvPr/>
        </p:nvSpPr>
        <p:spPr>
          <a:xfrm>
            <a:off x="19098021" y="1578158"/>
            <a:ext cx="4730851" cy="763553"/>
          </a:xfrm>
          <a:prstGeom prst="roundRect">
            <a:avLst>
              <a:gd name="adj" fmla="val 20707"/>
            </a:avLst>
          </a:prstGeom>
          <a:solidFill>
            <a:schemeClr val="accent4">
              <a:alpha val="14932"/>
            </a:schemeClr>
          </a:solidFill>
          <a:ln w="12700">
            <a:miter lim="400000"/>
          </a:ln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>
                <a:solidFill>
                  <a:srgbClr val="DDDDDD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lvl1pPr>
          </a:lstStyle>
          <a:p>
            <a:pPr/>
            <a:r>
              <a:t>DID Auth</a:t>
            </a:r>
          </a:p>
        </p:txBody>
      </p:sp>
      <p:sp>
        <p:nvSpPr>
          <p:cNvPr id="341" name="Verifiable Credentials"/>
          <p:cNvSpPr/>
          <p:nvPr/>
        </p:nvSpPr>
        <p:spPr>
          <a:xfrm>
            <a:off x="19098021" y="738748"/>
            <a:ext cx="4730851" cy="763553"/>
          </a:xfrm>
          <a:prstGeom prst="roundRect">
            <a:avLst>
              <a:gd name="adj" fmla="val 20707"/>
            </a:avLst>
          </a:prstGeom>
          <a:solidFill>
            <a:schemeClr val="accent6">
              <a:alpha val="14553"/>
            </a:schemeClr>
          </a:solidFill>
          <a:ln w="12700">
            <a:miter lim="400000"/>
          </a:ln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>
                <a:solidFill>
                  <a:srgbClr val="DDDDDD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lvl1pPr>
          </a:lstStyle>
          <a:p>
            <a:pPr/>
            <a:r>
              <a:t>Verifiable Credentials</a:t>
            </a:r>
          </a:p>
        </p:txBody>
      </p:sp>
      <p:sp>
        <p:nvSpPr>
          <p:cNvPr id="342" name="DID (for self-description)…"/>
          <p:cNvSpPr txBox="1"/>
          <p:nvPr>
            <p:ph type="body" sz="quarter" idx="4294967295"/>
          </p:nvPr>
        </p:nvSpPr>
        <p:spPr>
          <a:xfrm>
            <a:off x="16420901" y="5610048"/>
            <a:ext cx="8810824" cy="4933619"/>
          </a:xfrm>
          <a:prstGeom prst="rect">
            <a:avLst/>
          </a:prstGeom>
        </p:spPr>
        <p:txBody>
          <a:bodyPr lIns="121866" tIns="121866" rIns="121866" bIns="121866" anchor="t"/>
          <a:lstStyle/>
          <a:p>
            <a:pPr marL="838200" indent="-787400" defTabSz="2438400">
              <a:spcBef>
                <a:spcPts val="1000"/>
              </a:spcBef>
              <a:buClr>
                <a:srgbClr val="000000"/>
              </a:buClr>
              <a:buSzPts val="3500"/>
              <a:buAutoNum type="arabicPeriod" startAt="1"/>
              <a:defRPr sz="3500">
                <a:latin typeface="Arial"/>
                <a:ea typeface="Arial"/>
                <a:cs typeface="Arial"/>
                <a:sym typeface="Arial"/>
              </a:defRPr>
            </a:pPr>
            <a:r>
              <a:t>DID (for self-description)</a:t>
            </a:r>
          </a:p>
          <a:p>
            <a:pPr marL="838200" indent="-787400" defTabSz="2438400">
              <a:spcBef>
                <a:spcPts val="1000"/>
              </a:spcBef>
              <a:buClr>
                <a:srgbClr val="000000"/>
              </a:buClr>
              <a:buSzPts val="3500"/>
              <a:buAutoNum type="arabicPeriod" startAt="1"/>
              <a:defRPr sz="3500">
                <a:latin typeface="Arial"/>
                <a:ea typeface="Arial"/>
                <a:cs typeface="Arial"/>
                <a:sym typeface="Arial"/>
              </a:defRPr>
            </a:pPr>
            <a:r>
              <a:t>Public keys (for verification)</a:t>
            </a:r>
          </a:p>
          <a:p>
            <a:pPr marL="838200" indent="-787400" defTabSz="2438400">
              <a:spcBef>
                <a:spcPts val="1000"/>
              </a:spcBef>
              <a:buClr>
                <a:srgbClr val="000000"/>
              </a:buClr>
              <a:buSzPts val="3500"/>
              <a:buAutoNum type="arabicPeriod" startAt="1"/>
              <a:defRPr sz="3500">
                <a:latin typeface="Arial"/>
                <a:ea typeface="Arial"/>
                <a:cs typeface="Arial"/>
                <a:sym typeface="Arial"/>
              </a:defRPr>
            </a:pPr>
            <a:r>
              <a:t>Auth methods (for authentication)</a:t>
            </a:r>
          </a:p>
          <a:p>
            <a:pPr marL="838200" indent="-787400" defTabSz="2438400">
              <a:spcBef>
                <a:spcPts val="1000"/>
              </a:spcBef>
              <a:buClr>
                <a:srgbClr val="000000"/>
              </a:buClr>
              <a:buSzPts val="3500"/>
              <a:buAutoNum type="arabicPeriod" startAt="1"/>
              <a:defRPr sz="3500">
                <a:latin typeface="Arial"/>
                <a:ea typeface="Arial"/>
                <a:cs typeface="Arial"/>
                <a:sym typeface="Arial"/>
              </a:defRPr>
            </a:pPr>
            <a:r>
              <a:t>Service endpoints (for interaction)</a:t>
            </a:r>
          </a:p>
          <a:p>
            <a:pPr marL="838200" indent="-787400" defTabSz="2438400">
              <a:spcBef>
                <a:spcPts val="1000"/>
              </a:spcBef>
              <a:buClr>
                <a:srgbClr val="000000"/>
              </a:buClr>
              <a:buSzPts val="3500"/>
              <a:buAutoNum type="arabicPeriod" startAt="1"/>
              <a:defRPr sz="3500">
                <a:latin typeface="Arial"/>
                <a:ea typeface="Arial"/>
                <a:cs typeface="Arial"/>
                <a:sym typeface="Arial"/>
              </a:defRPr>
            </a:pPr>
            <a:r>
              <a:t>Timestamp (for audit history)</a:t>
            </a:r>
          </a:p>
          <a:p>
            <a:pPr marL="838200" indent="-787400" defTabSz="2438400">
              <a:spcBef>
                <a:spcPts val="1000"/>
              </a:spcBef>
              <a:buClr>
                <a:srgbClr val="000000"/>
              </a:buClr>
              <a:buSzPts val="3500"/>
              <a:buAutoNum type="arabicPeriod" startAt="1"/>
              <a:defRPr sz="3500">
                <a:latin typeface="Arial"/>
                <a:ea typeface="Arial"/>
                <a:cs typeface="Arial"/>
                <a:sym typeface="Arial"/>
              </a:defRPr>
            </a:pPr>
            <a:r>
              <a:t>Signature (for integrity)</a:t>
            </a:r>
          </a:p>
        </p:txBody>
      </p:sp>
      <p:sp>
        <p:nvSpPr>
          <p:cNvPr id="343" name="Google Shape;413;p50"/>
          <p:cNvSpPr/>
          <p:nvPr/>
        </p:nvSpPr>
        <p:spPr>
          <a:xfrm>
            <a:off x="210236" y="2926100"/>
            <a:ext cx="914401" cy="20349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cubicBezTo>
                  <a:pt x="15635" y="21600"/>
                  <a:pt x="10800" y="19912"/>
                  <a:pt x="10800" y="17830"/>
                </a:cubicBezTo>
                <a:lnTo>
                  <a:pt x="10800" y="14570"/>
                </a:lnTo>
                <a:cubicBezTo>
                  <a:pt x="10800" y="12488"/>
                  <a:pt x="5965" y="10800"/>
                  <a:pt x="0" y="10800"/>
                </a:cubicBezTo>
                <a:cubicBezTo>
                  <a:pt x="5965" y="10800"/>
                  <a:pt x="10800" y="9112"/>
                  <a:pt x="10800" y="7030"/>
                </a:cubicBezTo>
                <a:lnTo>
                  <a:pt x="10800" y="3770"/>
                </a:lnTo>
                <a:cubicBezTo>
                  <a:pt x="10800" y="1688"/>
                  <a:pt x="15635" y="0"/>
                  <a:pt x="21600" y="0"/>
                </a:cubicBezTo>
              </a:path>
            </a:pathLst>
          </a:custGeom>
          <a:ln w="50800">
            <a:solidFill>
              <a:schemeClr val="accent1"/>
            </a:solidFill>
          </a:ln>
        </p:spPr>
        <p:txBody>
          <a:bodyPr lIns="0" tIns="0" rIns="0" bIns="0" anchor="ctr"/>
          <a:lstStyle/>
          <a:p>
            <a:pPr defTabSz="2438400">
              <a:defRPr sz="4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44" name="Google Shape;413;p50"/>
          <p:cNvSpPr/>
          <p:nvPr/>
        </p:nvSpPr>
        <p:spPr>
          <a:xfrm>
            <a:off x="210236" y="4958100"/>
            <a:ext cx="914401" cy="15698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cubicBezTo>
                  <a:pt x="15635" y="21600"/>
                  <a:pt x="10800" y="19912"/>
                  <a:pt x="10800" y="17830"/>
                </a:cubicBezTo>
                <a:lnTo>
                  <a:pt x="10800" y="14570"/>
                </a:lnTo>
                <a:cubicBezTo>
                  <a:pt x="10800" y="12488"/>
                  <a:pt x="5965" y="10800"/>
                  <a:pt x="0" y="10800"/>
                </a:cubicBezTo>
                <a:cubicBezTo>
                  <a:pt x="5965" y="10800"/>
                  <a:pt x="10800" y="9112"/>
                  <a:pt x="10800" y="7030"/>
                </a:cubicBezTo>
                <a:lnTo>
                  <a:pt x="10800" y="3770"/>
                </a:lnTo>
                <a:cubicBezTo>
                  <a:pt x="10800" y="1688"/>
                  <a:pt x="15635" y="0"/>
                  <a:pt x="21600" y="0"/>
                </a:cubicBezTo>
              </a:path>
            </a:pathLst>
          </a:custGeom>
          <a:ln w="50800">
            <a:solidFill>
              <a:schemeClr val="accent1"/>
            </a:solidFill>
          </a:ln>
        </p:spPr>
        <p:txBody>
          <a:bodyPr lIns="0" tIns="0" rIns="0" bIns="0" anchor="ctr"/>
          <a:lstStyle/>
          <a:p>
            <a:pPr defTabSz="2438400">
              <a:defRPr sz="4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45" name="Google Shape;413;p50"/>
          <p:cNvSpPr/>
          <p:nvPr/>
        </p:nvSpPr>
        <p:spPr>
          <a:xfrm>
            <a:off x="210236" y="6554333"/>
            <a:ext cx="914401" cy="14689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cubicBezTo>
                  <a:pt x="15635" y="21600"/>
                  <a:pt x="10800" y="19912"/>
                  <a:pt x="10800" y="17830"/>
                </a:cubicBezTo>
                <a:lnTo>
                  <a:pt x="10800" y="14570"/>
                </a:lnTo>
                <a:cubicBezTo>
                  <a:pt x="10800" y="12488"/>
                  <a:pt x="5965" y="10800"/>
                  <a:pt x="0" y="10800"/>
                </a:cubicBezTo>
                <a:cubicBezTo>
                  <a:pt x="5965" y="10800"/>
                  <a:pt x="10800" y="9112"/>
                  <a:pt x="10800" y="7030"/>
                </a:cubicBezTo>
                <a:lnTo>
                  <a:pt x="10800" y="3770"/>
                </a:lnTo>
                <a:cubicBezTo>
                  <a:pt x="10800" y="1688"/>
                  <a:pt x="15635" y="0"/>
                  <a:pt x="21600" y="0"/>
                </a:cubicBezTo>
              </a:path>
            </a:pathLst>
          </a:custGeom>
          <a:ln w="50800">
            <a:solidFill>
              <a:schemeClr val="accent1"/>
            </a:solidFill>
          </a:ln>
        </p:spPr>
        <p:txBody>
          <a:bodyPr lIns="0" tIns="0" rIns="0" bIns="0" anchor="ctr"/>
          <a:lstStyle/>
          <a:p>
            <a:pPr defTabSz="2438400">
              <a:defRPr sz="4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46" name="Google Shape;413;p50"/>
          <p:cNvSpPr/>
          <p:nvPr/>
        </p:nvSpPr>
        <p:spPr>
          <a:xfrm>
            <a:off x="210236" y="8040233"/>
            <a:ext cx="914401" cy="7127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cubicBezTo>
                  <a:pt x="15635" y="21600"/>
                  <a:pt x="10800" y="19912"/>
                  <a:pt x="10800" y="17830"/>
                </a:cubicBezTo>
                <a:lnTo>
                  <a:pt x="10800" y="14570"/>
                </a:lnTo>
                <a:cubicBezTo>
                  <a:pt x="10800" y="12488"/>
                  <a:pt x="5965" y="10800"/>
                  <a:pt x="0" y="10800"/>
                </a:cubicBezTo>
                <a:cubicBezTo>
                  <a:pt x="5965" y="10800"/>
                  <a:pt x="10800" y="9112"/>
                  <a:pt x="10800" y="7030"/>
                </a:cubicBezTo>
                <a:lnTo>
                  <a:pt x="10800" y="3770"/>
                </a:lnTo>
                <a:cubicBezTo>
                  <a:pt x="10800" y="1688"/>
                  <a:pt x="15635" y="0"/>
                  <a:pt x="21600" y="0"/>
                </a:cubicBezTo>
              </a:path>
            </a:pathLst>
          </a:custGeom>
          <a:ln w="50800">
            <a:solidFill>
              <a:schemeClr val="accent1"/>
            </a:solidFill>
          </a:ln>
        </p:spPr>
        <p:txBody>
          <a:bodyPr lIns="0" tIns="0" rIns="0" bIns="0" anchor="ctr"/>
          <a:lstStyle/>
          <a:p>
            <a:pPr defTabSz="2438400">
              <a:defRPr sz="4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47" name="Google Shape;413;p50"/>
          <p:cNvSpPr/>
          <p:nvPr/>
        </p:nvSpPr>
        <p:spPr>
          <a:xfrm>
            <a:off x="210236" y="8745081"/>
            <a:ext cx="914401" cy="32139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cubicBezTo>
                  <a:pt x="15635" y="21600"/>
                  <a:pt x="10800" y="19912"/>
                  <a:pt x="10800" y="17830"/>
                </a:cubicBezTo>
                <a:lnTo>
                  <a:pt x="10800" y="14570"/>
                </a:lnTo>
                <a:cubicBezTo>
                  <a:pt x="10800" y="12488"/>
                  <a:pt x="5965" y="10800"/>
                  <a:pt x="0" y="10800"/>
                </a:cubicBezTo>
                <a:cubicBezTo>
                  <a:pt x="5965" y="10800"/>
                  <a:pt x="10800" y="9112"/>
                  <a:pt x="10800" y="7030"/>
                </a:cubicBezTo>
                <a:lnTo>
                  <a:pt x="10800" y="3770"/>
                </a:lnTo>
                <a:cubicBezTo>
                  <a:pt x="10800" y="1688"/>
                  <a:pt x="15635" y="0"/>
                  <a:pt x="21600" y="0"/>
                </a:cubicBezTo>
              </a:path>
            </a:pathLst>
          </a:custGeom>
          <a:ln w="50800">
            <a:solidFill>
              <a:schemeClr val="accent1"/>
            </a:solidFill>
          </a:ln>
        </p:spPr>
        <p:txBody>
          <a:bodyPr lIns="0" tIns="0" rIns="0" bIns="0" anchor="ctr"/>
          <a:lstStyle/>
          <a:p>
            <a:pPr defTabSz="2438400">
              <a:defRPr sz="4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48" name="Google Shape;413;p50"/>
          <p:cNvSpPr/>
          <p:nvPr/>
        </p:nvSpPr>
        <p:spPr>
          <a:xfrm>
            <a:off x="210236" y="2356352"/>
            <a:ext cx="914401" cy="5497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cubicBezTo>
                  <a:pt x="15635" y="21600"/>
                  <a:pt x="10800" y="19912"/>
                  <a:pt x="10800" y="17830"/>
                </a:cubicBezTo>
                <a:lnTo>
                  <a:pt x="10800" y="14570"/>
                </a:lnTo>
                <a:cubicBezTo>
                  <a:pt x="10800" y="12488"/>
                  <a:pt x="5965" y="10800"/>
                  <a:pt x="0" y="10800"/>
                </a:cubicBezTo>
                <a:cubicBezTo>
                  <a:pt x="5965" y="10800"/>
                  <a:pt x="10800" y="9112"/>
                  <a:pt x="10800" y="7030"/>
                </a:cubicBezTo>
                <a:lnTo>
                  <a:pt x="10800" y="3770"/>
                </a:lnTo>
                <a:cubicBezTo>
                  <a:pt x="10800" y="1688"/>
                  <a:pt x="15635" y="0"/>
                  <a:pt x="21600" y="0"/>
                </a:cubicBezTo>
              </a:path>
            </a:pathLst>
          </a:custGeom>
          <a:ln w="50800">
            <a:solidFill>
              <a:schemeClr val="accent1"/>
            </a:solidFill>
          </a:ln>
        </p:spPr>
        <p:txBody>
          <a:bodyPr lIns="0" tIns="0" rIns="0" bIns="0" anchor="ctr"/>
          <a:lstStyle/>
          <a:p>
            <a:pPr defTabSz="2438400">
              <a:defRPr sz="4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49" name="Line"/>
          <p:cNvSpPr/>
          <p:nvPr/>
        </p:nvSpPr>
        <p:spPr>
          <a:xfrm>
            <a:off x="14866487" y="6019800"/>
            <a:ext cx="1393011" cy="0"/>
          </a:xfrm>
          <a:prstGeom prst="line">
            <a:avLst/>
          </a:prstGeom>
          <a:ln w="127000">
            <a:solidFill>
              <a:schemeClr val="accent1"/>
            </a:solidFill>
            <a:tailEnd type="triangle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50" name="Line"/>
          <p:cNvSpPr/>
          <p:nvPr/>
        </p:nvSpPr>
        <p:spPr>
          <a:xfrm>
            <a:off x="14866487" y="6629400"/>
            <a:ext cx="1393011" cy="0"/>
          </a:xfrm>
          <a:prstGeom prst="line">
            <a:avLst/>
          </a:prstGeom>
          <a:ln w="127000">
            <a:solidFill>
              <a:schemeClr val="accent1"/>
            </a:solidFill>
            <a:tailEnd type="triangle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51" name="Line"/>
          <p:cNvSpPr/>
          <p:nvPr/>
        </p:nvSpPr>
        <p:spPr>
          <a:xfrm>
            <a:off x="14866487" y="7288814"/>
            <a:ext cx="1393011" cy="1"/>
          </a:xfrm>
          <a:prstGeom prst="line">
            <a:avLst/>
          </a:prstGeom>
          <a:ln w="127000">
            <a:solidFill>
              <a:schemeClr val="accent1"/>
            </a:solidFill>
            <a:tailEnd type="triangle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52" name="Line"/>
          <p:cNvSpPr/>
          <p:nvPr/>
        </p:nvSpPr>
        <p:spPr>
          <a:xfrm>
            <a:off x="14866487" y="9267058"/>
            <a:ext cx="1393011" cy="1"/>
          </a:xfrm>
          <a:prstGeom prst="line">
            <a:avLst/>
          </a:prstGeom>
          <a:ln w="127000">
            <a:solidFill>
              <a:schemeClr val="accent1"/>
            </a:solidFill>
            <a:tailEnd type="triangle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53" name="Line"/>
          <p:cNvSpPr/>
          <p:nvPr/>
        </p:nvSpPr>
        <p:spPr>
          <a:xfrm>
            <a:off x="14866487" y="8607643"/>
            <a:ext cx="1393011" cy="1"/>
          </a:xfrm>
          <a:prstGeom prst="line">
            <a:avLst/>
          </a:prstGeom>
          <a:ln w="127000">
            <a:solidFill>
              <a:schemeClr val="accent1"/>
            </a:solidFill>
            <a:tailEnd type="triangle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54" name="Line"/>
          <p:cNvSpPr/>
          <p:nvPr/>
        </p:nvSpPr>
        <p:spPr>
          <a:xfrm>
            <a:off x="14866487" y="7948229"/>
            <a:ext cx="1393011" cy="1"/>
          </a:xfrm>
          <a:prstGeom prst="line">
            <a:avLst/>
          </a:prstGeom>
          <a:ln w="127000">
            <a:solidFill>
              <a:schemeClr val="accent1"/>
            </a:solidFill>
            <a:tailEnd type="triangle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45718" tIns="45718" rIns="45718" bIns="45718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exit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after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xit" nodeType="after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after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xit" nodeType="click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after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xit" nodeType="afterEffect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ntr" nodeType="afterEffect" presetSubtype="0" presetID="1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Class="exit" nodeType="clickEffect" presetSubtype="0" presetID="1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afterEffect" presetSubtype="0" presetID="1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Class="exit" nodeType="afterEffect" presetSubtype="0" presetID="1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Class="entr" nodeType="afterEffect" presetSubtype="0" presetID="1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Class="exit" nodeType="clickEffect" presetSubtype="0" presetID="1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Class="entr" nodeType="afterEffect" presetSubtype="0" presetID="1" grpId="1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Class="exit" nodeType="afterEffect" presetSubtype="0" presetID="1" grpId="1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Class="entr" nodeType="afterEffect" presetSubtype="0" presetID="1" grpId="1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/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Class="exit" nodeType="clickEffect" presetSubtype="0" presetID="1" grpId="1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Class="entr" nodeType="afterEffect" presetSubtype="0" presetID="1" grpId="2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8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Class="exit" nodeType="afterEffect" presetSubtype="0" presetID="1" grpId="2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Class="entr" nodeType="afterEffect" presetSubtype="0" presetID="1" grpId="2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4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Class="exit" nodeType="clickEffect" presetSubtype="0" presetID="1" grpId="2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Class="exit" nodeType="afterEffect" presetSubtype="0" presetID="1" grpId="2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44" grpId="13"/>
      <p:bldP build="whole" bldLvl="1" animBg="1" rev="0" advAuto="0" spid="345" grpId="14"/>
      <p:bldP build="whole" bldLvl="1" animBg="1" rev="0" advAuto="0" spid="348" grpId="2"/>
      <p:bldP build="whole" bldLvl="1" animBg="1" rev="0" advAuto="0" spid="347" grpId="22"/>
      <p:bldP build="whole" bldLvl="1" animBg="1" rev="0" advAuto="0" spid="345" grpId="17"/>
      <p:bldP build="whole" bldLvl="1" animBg="1" rev="0" advAuto="0" spid="348" grpId="5"/>
      <p:bldP build="whole" bldLvl="1" animBg="1" rev="0" advAuto="0" spid="347" grpId="24"/>
      <p:bldP build="whole" bldLvl="1" animBg="1" rev="0" advAuto="0" spid="351" grpId="8"/>
      <p:bldP build="whole" bldLvl="1" animBg="1" rev="0" advAuto="0" spid="351" grpId="11"/>
      <p:bldP build="whole" bldLvl="1" animBg="1" rev="0" advAuto="0" spid="352" grpId="20"/>
      <p:bldP build="whole" bldLvl="1" animBg="1" rev="0" advAuto="0" spid="343" grpId="6"/>
      <p:bldP build="whole" bldLvl="1" animBg="1" rev="0" advAuto="0" spid="350" grpId="4"/>
      <p:bldP build="whole" bldLvl="1" animBg="1" rev="0" advAuto="0" spid="353" grpId="16"/>
      <p:bldP build="whole" bldLvl="1" animBg="1" rev="0" advAuto="0" spid="343" grpId="9"/>
      <p:bldP build="whole" bldLvl="1" animBg="1" rev="0" advAuto="0" spid="350" grpId="7"/>
      <p:bldP build="whole" bldLvl="1" animBg="1" rev="0" advAuto="0" spid="353" grpId="19"/>
      <p:bldP build="whole" bldLvl="1" animBg="1" rev="0" advAuto="0" spid="346" grpId="18"/>
      <p:bldP build="whole" bldLvl="1" animBg="1" rev="0" advAuto="0" spid="352" grpId="23"/>
      <p:bldP build="whole" bldLvl="1" animBg="1" rev="0" advAuto="0" spid="346" grpId="21"/>
      <p:bldP build="whole" bldLvl="1" animBg="1" rev="0" advAuto="0" spid="349" grpId="1"/>
      <p:bldP build="whole" bldLvl="1" animBg="1" rev="0" advAuto="0" spid="349" grpId="3"/>
      <p:bldP build="whole" bldLvl="1" animBg="1" rev="0" advAuto="0" spid="354" grpId="12"/>
      <p:bldP build="whole" bldLvl="1" animBg="1" rev="0" advAuto="0" spid="354" grpId="15"/>
      <p:bldP build="whole" bldLvl="1" animBg="1" rev="0" advAuto="0" spid="344" grpId="1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Line"/>
          <p:cNvSpPr/>
          <p:nvPr/>
        </p:nvSpPr>
        <p:spPr>
          <a:xfrm>
            <a:off x="8844325" y="5282522"/>
            <a:ext cx="2066807" cy="1347291"/>
          </a:xfrm>
          <a:prstGeom prst="line">
            <a:avLst/>
          </a:prstGeom>
          <a:ln w="50800">
            <a:solidFill>
              <a:srgbClr val="FFAB40"/>
            </a:solidFill>
          </a:ln>
          <a:effectLst>
            <a:outerShdw sx="100000" sy="100000" kx="0" ky="0" algn="b" rotWithShape="0" blurRad="63500" dist="25400" dir="5400000">
              <a:srgbClr val="000000">
                <a:alpha val="38000"/>
              </a:srgbClr>
            </a:outerShdw>
          </a:effectLst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59" name="did:btcr:xxxx"/>
          <p:cNvSpPr txBox="1"/>
          <p:nvPr/>
        </p:nvSpPr>
        <p:spPr>
          <a:xfrm>
            <a:off x="4840412" y="2270696"/>
            <a:ext cx="9584947" cy="8559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91438" tIns="91438" rIns="91438" bIns="91438">
            <a:spAutoFit/>
          </a:bodyPr>
          <a:lstStyle>
            <a:lvl1pPr algn="l" defTabSz="2438400">
              <a:defRPr sz="4400"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pPr/>
            <a:r>
              <a:t>did:btcr:xkyt-fzgq-qq87-xnhn</a:t>
            </a:r>
          </a:p>
        </p:txBody>
      </p:sp>
      <p:sp>
        <p:nvSpPr>
          <p:cNvPr id="360" name="Line"/>
          <p:cNvSpPr/>
          <p:nvPr/>
        </p:nvSpPr>
        <p:spPr>
          <a:xfrm>
            <a:off x="7117878" y="6614954"/>
            <a:ext cx="1" cy="782890"/>
          </a:xfrm>
          <a:prstGeom prst="line">
            <a:avLst/>
          </a:prstGeom>
          <a:ln w="50800">
            <a:solidFill>
              <a:srgbClr val="FFAB40"/>
            </a:solidFill>
            <a:tailEnd type="triangle"/>
          </a:ln>
          <a:effectLst>
            <a:outerShdw sx="100000" sy="100000" kx="0" ky="0" algn="b" rotWithShape="0" blurRad="63500" dist="25400" dir="5400000">
              <a:srgbClr val="000000">
                <a:alpha val="38000"/>
              </a:srgbClr>
            </a:outerShdw>
          </a:effectLst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36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83014" y="7556013"/>
            <a:ext cx="5982907" cy="4686612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38000"/>
              </a:srgbClr>
            </a:outerShdw>
          </a:effectLst>
        </p:spPr>
      </p:pic>
      <p:grpSp>
        <p:nvGrpSpPr>
          <p:cNvPr id="364" name="Universal Resolver"/>
          <p:cNvGrpSpPr/>
          <p:nvPr/>
        </p:nvGrpSpPr>
        <p:grpSpPr>
          <a:xfrm>
            <a:off x="3688491" y="4199210"/>
            <a:ext cx="5536182" cy="2201905"/>
            <a:chOff x="0" y="0"/>
            <a:chExt cx="5536180" cy="2201903"/>
          </a:xfrm>
        </p:grpSpPr>
        <p:sp>
          <p:nvSpPr>
            <p:cNvPr id="362" name="Rectangle"/>
            <p:cNvSpPr/>
            <p:nvPr/>
          </p:nvSpPr>
          <p:spPr>
            <a:xfrm>
              <a:off x="-1" y="0"/>
              <a:ext cx="5536182" cy="2201904"/>
            </a:xfrm>
            <a:prstGeom prst="rect">
              <a:avLst/>
            </a:prstGeom>
            <a:solidFill>
              <a:srgbClr val="56C1FF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63500" dist="25400" dir="5400000">
                <a:srgbClr val="000000">
                  <a:alpha val="35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1530">
                <a:defRPr sz="5200"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  <p:sp>
          <p:nvSpPr>
            <p:cNvPr id="363" name="Universal Resolver"/>
            <p:cNvSpPr txBox="1"/>
            <p:nvPr/>
          </p:nvSpPr>
          <p:spPr>
            <a:xfrm>
              <a:off x="-1" y="694315"/>
              <a:ext cx="5536182" cy="81327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1436" tIns="71436" rIns="71436" bIns="71436" numCol="1" anchor="ctr">
              <a:noAutofit/>
            </a:bodyPr>
            <a:lstStyle>
              <a:lvl1pPr defTabSz="821530">
                <a:defRPr sz="5200"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Universal Resolver</a:t>
              </a:r>
            </a:p>
          </p:txBody>
        </p:sp>
      </p:grpSp>
      <p:sp>
        <p:nvSpPr>
          <p:cNvPr id="365" name="Line"/>
          <p:cNvSpPr/>
          <p:nvPr/>
        </p:nvSpPr>
        <p:spPr>
          <a:xfrm>
            <a:off x="7117877" y="3295430"/>
            <a:ext cx="3" cy="735027"/>
          </a:xfrm>
          <a:prstGeom prst="line">
            <a:avLst/>
          </a:prstGeom>
          <a:ln w="50800">
            <a:solidFill>
              <a:srgbClr val="FFAB40"/>
            </a:solidFill>
            <a:tailEnd type="triangle"/>
          </a:ln>
          <a:effectLst>
            <a:outerShdw sx="100000" sy="100000" kx="0" ky="0" algn="b" rotWithShape="0" blurRad="63500" dist="25400" dir="5400000">
              <a:srgbClr val="000000">
                <a:alpha val="38000"/>
              </a:srgbClr>
            </a:outerShdw>
          </a:effectLst>
        </p:spPr>
        <p:txBody>
          <a:bodyPr lIns="45718" tIns="45718" rIns="45718" bIns="45718"/>
          <a:lstStyle/>
          <a:p>
            <a:pPr/>
          </a:p>
        </p:txBody>
      </p:sp>
      <p:grpSp>
        <p:nvGrpSpPr>
          <p:cNvPr id="372" name="Group"/>
          <p:cNvGrpSpPr/>
          <p:nvPr/>
        </p:nvGrpSpPr>
        <p:grpSpPr>
          <a:xfrm>
            <a:off x="9664155" y="5299874"/>
            <a:ext cx="11832537" cy="6955043"/>
            <a:chOff x="0" y="0"/>
            <a:chExt cx="11832535" cy="6955042"/>
          </a:xfrm>
        </p:grpSpPr>
        <p:sp>
          <p:nvSpPr>
            <p:cNvPr id="366" name="Oval"/>
            <p:cNvSpPr/>
            <p:nvPr/>
          </p:nvSpPr>
          <p:spPr>
            <a:xfrm>
              <a:off x="0" y="0"/>
              <a:ext cx="11832536" cy="6955043"/>
            </a:xfrm>
            <a:prstGeom prst="ellipse">
              <a:avLst/>
            </a:prstGeom>
            <a:solidFill>
              <a:srgbClr val="FFFFFF"/>
            </a:solidFill>
            <a:ln w="76200" cap="flat">
              <a:solidFill>
                <a:srgbClr val="FFAB4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1530">
                <a:defRPr sz="30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pic>
          <p:nvPicPr>
            <p:cNvPr id="367" name="Image" descr="Image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308360" y="1184225"/>
              <a:ext cx="9215816" cy="168771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68" name="Image" descr="Image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3145232" y="3513192"/>
              <a:ext cx="3112713" cy="265253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69" name="Line"/>
            <p:cNvSpPr/>
            <p:nvPr/>
          </p:nvSpPr>
          <p:spPr>
            <a:xfrm flipH="1">
              <a:off x="4417967" y="2434764"/>
              <a:ext cx="1829821" cy="1265417"/>
            </a:xfrm>
            <a:prstGeom prst="line">
              <a:avLst/>
            </a:prstGeom>
            <a:noFill/>
            <a:ln w="38100" cap="flat">
              <a:solidFill>
                <a:srgbClr val="FFAB40"/>
              </a:solidFill>
              <a:prstDash val="solid"/>
              <a:round/>
              <a:tailEnd type="triangle" w="med" len="med"/>
            </a:ln>
            <a:effectLst>
              <a:outerShdw sx="100000" sy="100000" kx="0" ky="0" algn="b" rotWithShape="0" blurRad="63500" dist="25400" dir="5400000">
                <a:srgbClr val="000000">
                  <a:alpha val="38000"/>
                </a:srgbClr>
              </a:outerShdw>
            </a:effectLst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pic>
          <p:nvPicPr>
            <p:cNvPr id="370" name="Image" descr="Image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7647094" y="3418052"/>
              <a:ext cx="2449910" cy="244991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71" name="Line"/>
            <p:cNvSpPr/>
            <p:nvPr/>
          </p:nvSpPr>
          <p:spPr>
            <a:xfrm>
              <a:off x="6481148" y="5780593"/>
              <a:ext cx="1312396" cy="2"/>
            </a:xfrm>
            <a:prstGeom prst="line">
              <a:avLst/>
            </a:prstGeom>
            <a:noFill/>
            <a:ln w="12700" cap="flat">
              <a:solidFill>
                <a:srgbClr val="FFAB40"/>
              </a:solidFill>
              <a:prstDash val="solid"/>
              <a:round/>
              <a:tailEnd type="triangle" w="med" len="med"/>
            </a:ln>
            <a:effectLst>
              <a:outerShdw sx="100000" sy="100000" kx="0" ky="0" algn="b" rotWithShape="0" blurRad="63500" dist="25400" dir="5400000">
                <a:srgbClr val="000000">
                  <a:alpha val="38000"/>
                </a:srgbClr>
              </a:outerShdw>
            </a:effectLst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</p:grpSp>
      <p:sp>
        <p:nvSpPr>
          <p:cNvPr id="373" name="KEY LIFECYCLE IS KEY TO RECIPIENT OWNERSHIP"/>
          <p:cNvSpPr txBox="1"/>
          <p:nvPr/>
        </p:nvSpPr>
        <p:spPr>
          <a:xfrm>
            <a:off x="1266297" y="922047"/>
            <a:ext cx="21851405" cy="9696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6" tIns="71436" rIns="71436" bIns="71436" anchor="ctr">
            <a:spAutoFit/>
          </a:bodyPr>
          <a:lstStyle>
            <a:lvl1pPr defTabSz="821530">
              <a:defRPr b="1" sz="580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DID RESOLUTION</a:t>
            </a:r>
          </a:p>
        </p:txBody>
      </p:sp>
      <p:sp>
        <p:nvSpPr>
          <p:cNvPr id="374" name="KEY LIFECYCLE IS KEY TO RECIPIENT OWNERSHIP"/>
          <p:cNvSpPr txBox="1"/>
          <p:nvPr/>
        </p:nvSpPr>
        <p:spPr>
          <a:xfrm>
            <a:off x="11285786" y="4297849"/>
            <a:ext cx="4123828" cy="6731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6" tIns="71436" rIns="71436" bIns="71436" anchor="ctr">
            <a:spAutoFit/>
          </a:bodyPr>
          <a:lstStyle>
            <a:lvl1pPr defTabSz="821530">
              <a:defRPr b="1" sz="3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DID Method Spec</a:t>
            </a:r>
          </a:p>
        </p:txBody>
      </p:sp>
      <p:sp>
        <p:nvSpPr>
          <p:cNvPr id="375" name="KEY LIFECYCLE IS KEY TO RECIPIENT OWNERSHIP"/>
          <p:cNvSpPr txBox="1"/>
          <p:nvPr/>
        </p:nvSpPr>
        <p:spPr>
          <a:xfrm>
            <a:off x="1129417" y="6669805"/>
            <a:ext cx="3480283" cy="6731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6" tIns="71436" rIns="71436" bIns="71436" anchor="ctr">
            <a:spAutoFit/>
          </a:bodyPr>
          <a:lstStyle>
            <a:lvl1pPr defTabSz="821530">
              <a:defRPr b="1" sz="3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DID Document</a:t>
            </a:r>
          </a:p>
        </p:txBody>
      </p:sp>
      <p:sp>
        <p:nvSpPr>
          <p:cNvPr id="376" name="KEY LIFECYCLE IS KEY TO RECIPIENT OWNERSHIP"/>
          <p:cNvSpPr txBox="1"/>
          <p:nvPr/>
        </p:nvSpPr>
        <p:spPr>
          <a:xfrm>
            <a:off x="1498335" y="2362093"/>
            <a:ext cx="986693" cy="6731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6" tIns="71436" rIns="71436" bIns="71436" anchor="ctr">
            <a:spAutoFit/>
          </a:bodyPr>
          <a:lstStyle>
            <a:lvl1pPr defTabSz="821530">
              <a:defRPr b="1" sz="3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DID</a:t>
            </a:r>
          </a:p>
        </p:txBody>
      </p:sp>
      <p:pic>
        <p:nvPicPr>
          <p:cNvPr id="377" name="Google Shape;141;p29" descr="Google Shape;141;p29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57023" y="12133184"/>
            <a:ext cx="2629395" cy="919969"/>
          </a:xfrm>
          <a:prstGeom prst="rect">
            <a:avLst/>
          </a:prstGeom>
          <a:ln w="12700">
            <a:miter lim="400000"/>
          </a:ln>
        </p:spPr>
      </p:pic>
      <p:pic>
        <p:nvPicPr>
          <p:cNvPr id="378" name="LearningMachine-Mark-Grey.png" descr="LearningMachine-Mark-Grey.png"/>
          <p:cNvPicPr>
            <a:picLocks noChangeAspect="1"/>
          </p:cNvPicPr>
          <p:nvPr/>
        </p:nvPicPr>
        <p:blipFill>
          <a:blip r:embed="rId7">
            <a:alphaModFix amt="49544"/>
            <a:extLst/>
          </a:blip>
          <a:stretch>
            <a:fillRect/>
          </a:stretch>
        </p:blipFill>
        <p:spPr>
          <a:xfrm>
            <a:off x="22733000" y="12133184"/>
            <a:ext cx="919968" cy="919969"/>
          </a:xfrm>
          <a:prstGeom prst="rect">
            <a:avLst/>
          </a:prstGeom>
          <a:ln w="12700">
            <a:miter lim="400000"/>
          </a:ln>
        </p:spPr>
      </p:pic>
      <p:pic>
        <p:nvPicPr>
          <p:cNvPr id="379" name="Google Shape;187;p33" descr="Google Shape;187;p33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4066769" y="12121074"/>
            <a:ext cx="2745721" cy="944189"/>
          </a:xfrm>
          <a:prstGeom prst="rect">
            <a:avLst/>
          </a:prstGeom>
          <a:ln w="12700">
            <a:miter lim="400000"/>
          </a:ln>
        </p:spPr>
      </p:pic>
      <p:sp>
        <p:nvSpPr>
          <p:cNvPr id="380" name="DID Specification"/>
          <p:cNvSpPr/>
          <p:nvPr/>
        </p:nvSpPr>
        <p:spPr>
          <a:xfrm>
            <a:off x="19085321" y="4059228"/>
            <a:ext cx="4730851" cy="763553"/>
          </a:xfrm>
          <a:prstGeom prst="roundRect">
            <a:avLst>
              <a:gd name="adj" fmla="val 20707"/>
            </a:avLst>
          </a:prstGeom>
          <a:solidFill>
            <a:schemeClr val="accent1">
              <a:alpha val="88000"/>
            </a:schemeClr>
          </a:solidFill>
          <a:ln w="12700">
            <a:miter lim="400000"/>
          </a:ln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>
                <a:solidFill>
                  <a:srgbClr val="DDDDDD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lvl1pPr>
          </a:lstStyle>
          <a:p>
            <a:pPr/>
            <a:r>
              <a:t>DID Specification</a:t>
            </a:r>
          </a:p>
        </p:txBody>
      </p:sp>
      <p:sp>
        <p:nvSpPr>
          <p:cNvPr id="381" name="DID Method Specs"/>
          <p:cNvSpPr/>
          <p:nvPr/>
        </p:nvSpPr>
        <p:spPr>
          <a:xfrm>
            <a:off x="19085321" y="3219819"/>
            <a:ext cx="4730851" cy="763553"/>
          </a:xfrm>
          <a:prstGeom prst="roundRect">
            <a:avLst>
              <a:gd name="adj" fmla="val 20707"/>
            </a:avLst>
          </a:prstGeom>
          <a:solidFill>
            <a:schemeClr val="accent2">
              <a:alpha val="88000"/>
            </a:schemeClr>
          </a:solidFill>
          <a:ln w="12700">
            <a:miter lim="400000"/>
          </a:ln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>
                <a:solidFill>
                  <a:srgbClr val="DDDDDD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lvl1pPr>
          </a:lstStyle>
          <a:p>
            <a:pPr/>
            <a:r>
              <a:t>DID Method Specs</a:t>
            </a:r>
          </a:p>
        </p:txBody>
      </p:sp>
      <p:sp>
        <p:nvSpPr>
          <p:cNvPr id="382" name="Universal Resolver"/>
          <p:cNvSpPr/>
          <p:nvPr/>
        </p:nvSpPr>
        <p:spPr>
          <a:xfrm>
            <a:off x="19085321" y="2380409"/>
            <a:ext cx="4730851" cy="763553"/>
          </a:xfrm>
          <a:prstGeom prst="roundRect">
            <a:avLst>
              <a:gd name="adj" fmla="val 20707"/>
            </a:avLst>
          </a:prstGeom>
          <a:solidFill>
            <a:schemeClr val="accent3">
              <a:alpha val="88000"/>
            </a:schemeClr>
          </a:solidFill>
          <a:ln w="12700">
            <a:miter lim="400000"/>
          </a:ln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>
                <a:solidFill>
                  <a:srgbClr val="DDDDDD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lvl1pPr>
          </a:lstStyle>
          <a:p>
            <a:pPr/>
            <a:r>
              <a:t>Universal Resolver</a:t>
            </a:r>
          </a:p>
        </p:txBody>
      </p:sp>
      <p:sp>
        <p:nvSpPr>
          <p:cNvPr id="383" name="DID Auth"/>
          <p:cNvSpPr/>
          <p:nvPr/>
        </p:nvSpPr>
        <p:spPr>
          <a:xfrm>
            <a:off x="19085321" y="1540999"/>
            <a:ext cx="4730851" cy="763553"/>
          </a:xfrm>
          <a:prstGeom prst="roundRect">
            <a:avLst>
              <a:gd name="adj" fmla="val 20707"/>
            </a:avLst>
          </a:prstGeom>
          <a:solidFill>
            <a:schemeClr val="accent4">
              <a:alpha val="14932"/>
            </a:schemeClr>
          </a:solidFill>
          <a:ln w="12700">
            <a:miter lim="400000"/>
          </a:ln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>
                <a:solidFill>
                  <a:srgbClr val="DDDDDD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lvl1pPr>
          </a:lstStyle>
          <a:p>
            <a:pPr/>
            <a:r>
              <a:t>DID Auth</a:t>
            </a:r>
          </a:p>
        </p:txBody>
      </p:sp>
      <p:sp>
        <p:nvSpPr>
          <p:cNvPr id="384" name="Verifiable Credentials"/>
          <p:cNvSpPr/>
          <p:nvPr/>
        </p:nvSpPr>
        <p:spPr>
          <a:xfrm>
            <a:off x="19085321" y="701589"/>
            <a:ext cx="4730851" cy="763553"/>
          </a:xfrm>
          <a:prstGeom prst="roundRect">
            <a:avLst>
              <a:gd name="adj" fmla="val 20707"/>
            </a:avLst>
          </a:prstGeom>
          <a:solidFill>
            <a:schemeClr val="accent6">
              <a:alpha val="14553"/>
            </a:schemeClr>
          </a:solidFill>
          <a:ln w="12700">
            <a:miter lim="400000"/>
          </a:ln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>
                <a:solidFill>
                  <a:srgbClr val="DDDDDD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lvl1pPr>
          </a:lstStyle>
          <a:p>
            <a:pPr/>
            <a:r>
              <a:t>Verifiable Credentials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after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after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58" grpId="6"/>
      <p:bldP build="whole" bldLvl="1" animBg="1" rev="0" advAuto="0" spid="365" grpId="3"/>
      <p:bldP build="whole" bldLvl="1" animBg="1" rev="0" advAuto="0" spid="364" grpId="1"/>
      <p:bldP build="whole" bldLvl="1" animBg="1" rev="0" advAuto="0" spid="374" grpId="4"/>
      <p:bldP build="whole" bldLvl="1" animBg="1" rev="0" advAuto="0" spid="360" grpId="2"/>
      <p:bldP build="whole" bldLvl="1" animBg="1" rev="0" advAuto="0" spid="372" grpId="5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BENEFITS"/>
          <p:cNvSpPr txBox="1"/>
          <p:nvPr/>
        </p:nvSpPr>
        <p:spPr>
          <a:xfrm>
            <a:off x="10005990" y="1101815"/>
            <a:ext cx="4372021" cy="9284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r" defTabSz="1155278">
              <a:lnSpc>
                <a:spcPct val="150000"/>
              </a:lnSpc>
              <a:defRPr b="1" spc="754" sz="58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DID AUTH</a:t>
            </a:r>
          </a:p>
        </p:txBody>
      </p:sp>
      <p:pic>
        <p:nvPicPr>
          <p:cNvPr id="38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25441" y="4549964"/>
            <a:ext cx="14820039" cy="8509411"/>
          </a:xfrm>
          <a:prstGeom prst="rect">
            <a:avLst/>
          </a:prstGeom>
          <a:ln w="12700">
            <a:miter lim="400000"/>
          </a:ln>
        </p:spPr>
      </p:pic>
      <p:pic>
        <p:nvPicPr>
          <p:cNvPr id="388" name="Google Shape;141;p29" descr="Google Shape;141;p29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57023" y="12133184"/>
            <a:ext cx="2629395" cy="919969"/>
          </a:xfrm>
          <a:prstGeom prst="rect">
            <a:avLst/>
          </a:prstGeom>
          <a:ln w="12700">
            <a:miter lim="400000"/>
          </a:ln>
        </p:spPr>
      </p:pic>
      <p:pic>
        <p:nvPicPr>
          <p:cNvPr id="389" name="LearningMachine-Mark-Grey.png" descr="LearningMachine-Mark-Grey.png"/>
          <p:cNvPicPr>
            <a:picLocks noChangeAspect="1"/>
          </p:cNvPicPr>
          <p:nvPr/>
        </p:nvPicPr>
        <p:blipFill>
          <a:blip r:embed="rId4">
            <a:alphaModFix amt="49544"/>
            <a:extLst/>
          </a:blip>
          <a:stretch>
            <a:fillRect/>
          </a:stretch>
        </p:blipFill>
        <p:spPr>
          <a:xfrm>
            <a:off x="22733000" y="12133184"/>
            <a:ext cx="919968" cy="919969"/>
          </a:xfrm>
          <a:prstGeom prst="rect">
            <a:avLst/>
          </a:prstGeom>
          <a:ln w="12700">
            <a:miter lim="400000"/>
          </a:ln>
        </p:spPr>
      </p:pic>
      <p:pic>
        <p:nvPicPr>
          <p:cNvPr id="390" name="Google Shape;187;p33" descr="Google Shape;187;p33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066769" y="12121074"/>
            <a:ext cx="2745721" cy="944189"/>
          </a:xfrm>
          <a:prstGeom prst="rect">
            <a:avLst/>
          </a:prstGeom>
          <a:ln w="12700">
            <a:miter lim="400000"/>
          </a:ln>
        </p:spPr>
      </p:pic>
      <p:sp>
        <p:nvSpPr>
          <p:cNvPr id="391" name="Here is my decentralized identifier"/>
          <p:cNvSpPr/>
          <p:nvPr/>
        </p:nvSpPr>
        <p:spPr>
          <a:xfrm>
            <a:off x="4181287" y="2989924"/>
            <a:ext cx="5872362" cy="1100925"/>
          </a:xfrm>
          <a:prstGeom prst="wedgeEllipseCallout">
            <a:avLst>
              <a:gd name="adj1" fmla="val -39281"/>
              <a:gd name="adj2" fmla="val 163406"/>
            </a:avLst>
          </a:prstGeom>
          <a:solidFill>
            <a:srgbClr val="FFFFFF"/>
          </a:solidFill>
          <a:ln w="25400">
            <a:solidFill>
              <a:schemeClr val="accent1"/>
            </a:solidFill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Here is my decentralized identifier</a:t>
            </a:r>
          </a:p>
        </p:txBody>
      </p:sp>
      <p:sp>
        <p:nvSpPr>
          <p:cNvPr id="392" name="Prove you own it!"/>
          <p:cNvSpPr/>
          <p:nvPr/>
        </p:nvSpPr>
        <p:spPr>
          <a:xfrm>
            <a:off x="8780677" y="4034084"/>
            <a:ext cx="4832947" cy="896353"/>
          </a:xfrm>
          <a:prstGeom prst="wedgeEllipseCallout">
            <a:avLst>
              <a:gd name="adj1" fmla="val 12955"/>
              <a:gd name="adj2" fmla="val 158597"/>
            </a:avLst>
          </a:prstGeom>
          <a:solidFill>
            <a:srgbClr val="FFFFFF"/>
          </a:solidFill>
          <a:ln w="25400">
            <a:solidFill>
              <a:schemeClr val="accent1"/>
            </a:solidFill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Prove you own it!</a:t>
            </a:r>
          </a:p>
        </p:txBody>
      </p:sp>
      <p:sp>
        <p:nvSpPr>
          <p:cNvPr id="393" name="Here’s my proof!"/>
          <p:cNvSpPr/>
          <p:nvPr/>
        </p:nvSpPr>
        <p:spPr>
          <a:xfrm>
            <a:off x="5812631" y="4604852"/>
            <a:ext cx="4832946" cy="919883"/>
          </a:xfrm>
          <a:prstGeom prst="wedgeEllipseCallout">
            <a:avLst>
              <a:gd name="adj1" fmla="val -49753"/>
              <a:gd name="adj2" fmla="val 76640"/>
            </a:avLst>
          </a:prstGeom>
          <a:solidFill>
            <a:srgbClr val="FFFFFF"/>
          </a:solidFill>
          <a:ln w="25400">
            <a:solidFill>
              <a:schemeClr val="accent1"/>
            </a:solidFill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Here’s my proof!</a:t>
            </a:r>
          </a:p>
        </p:txBody>
      </p:sp>
      <p:sp>
        <p:nvSpPr>
          <p:cNvPr id="394" name="LGTM"/>
          <p:cNvSpPr/>
          <p:nvPr/>
        </p:nvSpPr>
        <p:spPr>
          <a:xfrm>
            <a:off x="8460955" y="5645183"/>
            <a:ext cx="2831727" cy="701986"/>
          </a:xfrm>
          <a:prstGeom prst="wedgeEllipseCallout">
            <a:avLst>
              <a:gd name="adj1" fmla="val 58736"/>
              <a:gd name="adj2" fmla="val 75633"/>
            </a:avLst>
          </a:prstGeom>
          <a:solidFill>
            <a:srgbClr val="FFFFFF"/>
          </a:solidFill>
          <a:ln w="25400">
            <a:solidFill>
              <a:schemeClr val="accent1"/>
            </a:solidFill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LGTM</a:t>
            </a:r>
          </a:p>
        </p:txBody>
      </p:sp>
      <p:sp>
        <p:nvSpPr>
          <p:cNvPr id="395" name="I want to rent a car"/>
          <p:cNvSpPr/>
          <p:nvPr/>
        </p:nvSpPr>
        <p:spPr>
          <a:xfrm>
            <a:off x="6353581" y="6710127"/>
            <a:ext cx="5050830" cy="880097"/>
          </a:xfrm>
          <a:prstGeom prst="wedgeEllipseCallout">
            <a:avLst>
              <a:gd name="adj1" fmla="val -50581"/>
              <a:gd name="adj2" fmla="val -66961"/>
            </a:avLst>
          </a:prstGeom>
          <a:solidFill>
            <a:srgbClr val="FFFFFF"/>
          </a:solidFill>
          <a:ln w="25400">
            <a:solidFill>
              <a:schemeClr val="accent1"/>
            </a:solidFill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I want to rent a car</a:t>
            </a:r>
          </a:p>
        </p:txBody>
      </p:sp>
      <p:sp>
        <p:nvSpPr>
          <p:cNvPr id="396" name="Show me your driver’s license"/>
          <p:cNvSpPr/>
          <p:nvPr/>
        </p:nvSpPr>
        <p:spPr>
          <a:xfrm>
            <a:off x="7553920" y="7778307"/>
            <a:ext cx="4117777" cy="1117919"/>
          </a:xfrm>
          <a:prstGeom prst="wedgeEllipseCallout">
            <a:avLst>
              <a:gd name="adj1" fmla="val 42349"/>
              <a:gd name="adj2" fmla="val -73530"/>
            </a:avLst>
          </a:prstGeom>
          <a:solidFill>
            <a:srgbClr val="FFFFFF"/>
          </a:solidFill>
          <a:ln w="25400">
            <a:solidFill>
              <a:schemeClr val="accent1"/>
            </a:solidFill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Show me your driver’s license</a:t>
            </a:r>
          </a:p>
        </p:txBody>
      </p:sp>
      <p:sp>
        <p:nvSpPr>
          <p:cNvPr id="397" name="Here you go!"/>
          <p:cNvSpPr/>
          <p:nvPr/>
        </p:nvSpPr>
        <p:spPr>
          <a:xfrm>
            <a:off x="5959098" y="8759839"/>
            <a:ext cx="3833875" cy="896223"/>
          </a:xfrm>
          <a:prstGeom prst="wedgeEllipseCallout">
            <a:avLst>
              <a:gd name="adj1" fmla="val -53817"/>
              <a:gd name="adj2" fmla="val -92202"/>
            </a:avLst>
          </a:prstGeom>
          <a:solidFill>
            <a:srgbClr val="FFFFFF"/>
          </a:solidFill>
          <a:ln w="25400">
            <a:solidFill>
              <a:schemeClr val="accent1"/>
            </a:solidFill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Here you go!</a:t>
            </a:r>
          </a:p>
        </p:txBody>
      </p:sp>
      <p:sp>
        <p:nvSpPr>
          <p:cNvPr id="398" name="Resolves the DID Document”"/>
          <p:cNvSpPr/>
          <p:nvPr/>
        </p:nvSpPr>
        <p:spPr>
          <a:xfrm>
            <a:off x="14668134" y="3420372"/>
            <a:ext cx="2988866" cy="19395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3631" y="0"/>
                </a:moveTo>
                <a:cubicBezTo>
                  <a:pt x="3378" y="0"/>
                  <a:pt x="3172" y="317"/>
                  <a:pt x="3172" y="707"/>
                </a:cubicBezTo>
                <a:lnTo>
                  <a:pt x="3172" y="11434"/>
                </a:lnTo>
                <a:lnTo>
                  <a:pt x="0" y="21600"/>
                </a:lnTo>
                <a:lnTo>
                  <a:pt x="4540" y="14144"/>
                </a:lnTo>
                <a:lnTo>
                  <a:pt x="21141" y="14144"/>
                </a:lnTo>
                <a:cubicBezTo>
                  <a:pt x="21395" y="14144"/>
                  <a:pt x="21600" y="13827"/>
                  <a:pt x="21600" y="13436"/>
                </a:cubicBezTo>
                <a:lnTo>
                  <a:pt x="21600" y="707"/>
                </a:lnTo>
                <a:cubicBezTo>
                  <a:pt x="21600" y="317"/>
                  <a:pt x="21395" y="0"/>
                  <a:pt x="21141" y="0"/>
                </a:cubicBezTo>
                <a:lnTo>
                  <a:pt x="3631" y="0"/>
                </a:lnTo>
                <a:close/>
              </a:path>
            </a:pathLst>
          </a:custGeom>
          <a:solidFill>
            <a:srgbClr val="DDDDDD"/>
          </a:solidFill>
          <a:ln w="25400">
            <a:solidFill>
              <a:schemeClr val="accent1"/>
            </a:solidFill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Resolves the DID Document”</a:t>
            </a:r>
          </a:p>
        </p:txBody>
      </p:sp>
      <p:sp>
        <p:nvSpPr>
          <p:cNvPr id="399" name="Creates proof"/>
          <p:cNvSpPr/>
          <p:nvPr/>
        </p:nvSpPr>
        <p:spPr>
          <a:xfrm>
            <a:off x="377064" y="4218056"/>
            <a:ext cx="2881314" cy="16513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794" y="0"/>
                </a:moveTo>
                <a:cubicBezTo>
                  <a:pt x="356" y="0"/>
                  <a:pt x="0" y="622"/>
                  <a:pt x="0" y="1386"/>
                </a:cubicBezTo>
                <a:lnTo>
                  <a:pt x="0" y="11218"/>
                </a:lnTo>
                <a:cubicBezTo>
                  <a:pt x="0" y="11982"/>
                  <a:pt x="356" y="12604"/>
                  <a:pt x="794" y="12604"/>
                </a:cubicBezTo>
                <a:lnTo>
                  <a:pt x="15275" y="12604"/>
                </a:lnTo>
                <a:lnTo>
                  <a:pt x="16352" y="21600"/>
                </a:lnTo>
                <a:lnTo>
                  <a:pt x="17426" y="12604"/>
                </a:lnTo>
                <a:lnTo>
                  <a:pt x="20806" y="12604"/>
                </a:lnTo>
                <a:cubicBezTo>
                  <a:pt x="21244" y="12604"/>
                  <a:pt x="21600" y="11982"/>
                  <a:pt x="21600" y="11218"/>
                </a:cubicBezTo>
                <a:lnTo>
                  <a:pt x="21600" y="1386"/>
                </a:lnTo>
                <a:cubicBezTo>
                  <a:pt x="21600" y="622"/>
                  <a:pt x="21244" y="0"/>
                  <a:pt x="20806" y="0"/>
                </a:cubicBezTo>
                <a:lnTo>
                  <a:pt x="794" y="0"/>
                </a:lnTo>
                <a:close/>
              </a:path>
            </a:pathLst>
          </a:custGeom>
          <a:solidFill>
            <a:srgbClr val="DDDDDD"/>
          </a:solidFill>
          <a:ln w="25400">
            <a:solidFill>
              <a:schemeClr val="accent1"/>
            </a:solidFill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Creates proof</a:t>
            </a:r>
          </a:p>
        </p:txBody>
      </p:sp>
      <p:sp>
        <p:nvSpPr>
          <p:cNvPr id="400" name="Checks"/>
          <p:cNvSpPr/>
          <p:nvPr/>
        </p:nvSpPr>
        <p:spPr>
          <a:xfrm>
            <a:off x="15477759" y="5949971"/>
            <a:ext cx="2484041" cy="8818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4089" y="0"/>
                </a:moveTo>
                <a:cubicBezTo>
                  <a:pt x="3842" y="0"/>
                  <a:pt x="3641" y="568"/>
                  <a:pt x="3641" y="1264"/>
                </a:cubicBezTo>
                <a:lnTo>
                  <a:pt x="3641" y="13522"/>
                </a:lnTo>
                <a:lnTo>
                  <a:pt x="0" y="21600"/>
                </a:lnTo>
                <a:lnTo>
                  <a:pt x="6350" y="17264"/>
                </a:lnTo>
                <a:lnTo>
                  <a:pt x="21151" y="17264"/>
                </a:lnTo>
                <a:cubicBezTo>
                  <a:pt x="21398" y="17264"/>
                  <a:pt x="21600" y="16696"/>
                  <a:pt x="21600" y="16001"/>
                </a:cubicBezTo>
                <a:lnTo>
                  <a:pt x="21600" y="1264"/>
                </a:lnTo>
                <a:cubicBezTo>
                  <a:pt x="21600" y="568"/>
                  <a:pt x="21398" y="0"/>
                  <a:pt x="21151" y="0"/>
                </a:cubicBezTo>
                <a:lnTo>
                  <a:pt x="4089" y="0"/>
                </a:lnTo>
                <a:close/>
              </a:path>
            </a:pathLst>
          </a:custGeom>
          <a:solidFill>
            <a:srgbClr val="DDDDDD"/>
          </a:solidFill>
          <a:ln w="25400">
            <a:solidFill>
              <a:schemeClr val="accent1"/>
            </a:solidFill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Checks</a:t>
            </a:r>
          </a:p>
        </p:txBody>
      </p:sp>
      <p:sp>
        <p:nvSpPr>
          <p:cNvPr id="401" name="DID Specification"/>
          <p:cNvSpPr/>
          <p:nvPr/>
        </p:nvSpPr>
        <p:spPr>
          <a:xfrm>
            <a:off x="18869421" y="4248787"/>
            <a:ext cx="4730851" cy="763553"/>
          </a:xfrm>
          <a:prstGeom prst="roundRect">
            <a:avLst>
              <a:gd name="adj" fmla="val 20707"/>
            </a:avLst>
          </a:prstGeom>
          <a:solidFill>
            <a:schemeClr val="accent1">
              <a:alpha val="15000"/>
            </a:schemeClr>
          </a:solidFill>
          <a:ln w="12700">
            <a:miter lim="400000"/>
          </a:ln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>
                <a:solidFill>
                  <a:srgbClr val="DDDDDD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lvl1pPr>
          </a:lstStyle>
          <a:p>
            <a:pPr/>
            <a:r>
              <a:t>DID Specification</a:t>
            </a:r>
          </a:p>
        </p:txBody>
      </p:sp>
      <p:sp>
        <p:nvSpPr>
          <p:cNvPr id="402" name="DID Method Specs"/>
          <p:cNvSpPr/>
          <p:nvPr/>
        </p:nvSpPr>
        <p:spPr>
          <a:xfrm>
            <a:off x="18869421" y="3409377"/>
            <a:ext cx="4730851" cy="763553"/>
          </a:xfrm>
          <a:prstGeom prst="roundRect">
            <a:avLst>
              <a:gd name="adj" fmla="val 20707"/>
            </a:avLst>
          </a:prstGeom>
          <a:solidFill>
            <a:schemeClr val="accent2">
              <a:alpha val="15000"/>
            </a:schemeClr>
          </a:solidFill>
          <a:ln w="12700">
            <a:miter lim="400000"/>
          </a:ln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>
                <a:solidFill>
                  <a:srgbClr val="DDDDDD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lvl1pPr>
          </a:lstStyle>
          <a:p>
            <a:pPr/>
            <a:r>
              <a:t>DID Method Specs</a:t>
            </a:r>
          </a:p>
        </p:txBody>
      </p:sp>
      <p:sp>
        <p:nvSpPr>
          <p:cNvPr id="403" name="Universal Resolver"/>
          <p:cNvSpPr/>
          <p:nvPr/>
        </p:nvSpPr>
        <p:spPr>
          <a:xfrm>
            <a:off x="18869421" y="2569967"/>
            <a:ext cx="4730851" cy="763553"/>
          </a:xfrm>
          <a:prstGeom prst="roundRect">
            <a:avLst>
              <a:gd name="adj" fmla="val 20707"/>
            </a:avLst>
          </a:prstGeom>
          <a:solidFill>
            <a:schemeClr val="accent3">
              <a:alpha val="88000"/>
            </a:schemeClr>
          </a:solidFill>
          <a:ln w="12700">
            <a:miter lim="400000"/>
          </a:ln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>
                <a:solidFill>
                  <a:srgbClr val="DDDDDD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lvl1pPr>
          </a:lstStyle>
          <a:p>
            <a:pPr/>
            <a:r>
              <a:t>Universal Resolver</a:t>
            </a:r>
          </a:p>
        </p:txBody>
      </p:sp>
      <p:sp>
        <p:nvSpPr>
          <p:cNvPr id="404" name="DID Auth"/>
          <p:cNvSpPr/>
          <p:nvPr/>
        </p:nvSpPr>
        <p:spPr>
          <a:xfrm>
            <a:off x="18869421" y="1730558"/>
            <a:ext cx="4730851" cy="763553"/>
          </a:xfrm>
          <a:prstGeom prst="roundRect">
            <a:avLst>
              <a:gd name="adj" fmla="val 20707"/>
            </a:avLst>
          </a:prstGeom>
          <a:solidFill>
            <a:schemeClr val="accent4">
              <a:alpha val="88000"/>
            </a:schemeClr>
          </a:solidFill>
          <a:ln w="12700">
            <a:miter lim="400000"/>
          </a:ln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>
                <a:solidFill>
                  <a:srgbClr val="DDDDDD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lvl1pPr>
          </a:lstStyle>
          <a:p>
            <a:pPr/>
            <a:r>
              <a:t>DID Auth</a:t>
            </a:r>
          </a:p>
        </p:txBody>
      </p:sp>
      <p:sp>
        <p:nvSpPr>
          <p:cNvPr id="405" name="Verifiable Credentials"/>
          <p:cNvSpPr/>
          <p:nvPr/>
        </p:nvSpPr>
        <p:spPr>
          <a:xfrm>
            <a:off x="18869421" y="891148"/>
            <a:ext cx="4730851" cy="763553"/>
          </a:xfrm>
          <a:prstGeom prst="roundRect">
            <a:avLst>
              <a:gd name="adj" fmla="val 20707"/>
            </a:avLst>
          </a:prstGeom>
          <a:solidFill>
            <a:schemeClr val="accent6">
              <a:alpha val="14553"/>
            </a:schemeClr>
          </a:solidFill>
          <a:ln w="12700">
            <a:miter lim="400000"/>
          </a:ln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>
                <a:solidFill>
                  <a:srgbClr val="DDDDDD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lvl1pPr>
          </a:lstStyle>
          <a:p>
            <a:pPr/>
            <a:r>
              <a:t>Verifiable Credentials</a:t>
            </a:r>
          </a:p>
        </p:txBody>
      </p:sp>
      <p:sp>
        <p:nvSpPr>
          <p:cNvPr id="406" name="Verifiable Credentials"/>
          <p:cNvSpPr/>
          <p:nvPr/>
        </p:nvSpPr>
        <p:spPr>
          <a:xfrm>
            <a:off x="18869421" y="891148"/>
            <a:ext cx="4730851" cy="763553"/>
          </a:xfrm>
          <a:prstGeom prst="roundRect">
            <a:avLst>
              <a:gd name="adj" fmla="val 20707"/>
            </a:avLst>
          </a:prstGeom>
          <a:solidFill>
            <a:schemeClr val="accent6">
              <a:alpha val="88000"/>
            </a:schemeClr>
          </a:solidFill>
          <a:ln w="12700">
            <a:miter lim="400000"/>
          </a:ln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>
                <a:solidFill>
                  <a:srgbClr val="DDDDDD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lvl1pPr>
          </a:lstStyle>
          <a:p>
            <a:pPr/>
            <a:r>
              <a:t>Verifiable Credentials</a:t>
            </a:r>
          </a:p>
        </p:txBody>
      </p:sp>
      <p:sp>
        <p:nvSpPr>
          <p:cNvPr id="407" name="BENEFITS"/>
          <p:cNvSpPr txBox="1"/>
          <p:nvPr/>
        </p:nvSpPr>
        <p:spPr>
          <a:xfrm>
            <a:off x="5375416" y="465953"/>
            <a:ext cx="13633168" cy="17793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1155278">
              <a:defRPr b="1" spc="754" sz="58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DID AUTH AND VERIFIABLE CREDENTIALS</a:t>
            </a:r>
          </a:p>
        </p:txBody>
      </p:sp>
      <p:sp>
        <p:nvSpPr>
          <p:cNvPr id="408" name="= Car rental agency"/>
          <p:cNvSpPr txBox="1"/>
          <p:nvPr/>
        </p:nvSpPr>
        <p:spPr>
          <a:xfrm>
            <a:off x="15724379" y="6643845"/>
            <a:ext cx="5990842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= Car rental agency</a:t>
            </a:r>
          </a:p>
        </p:txBody>
      </p:sp>
      <p:sp>
        <p:nvSpPr>
          <p:cNvPr id="409" name="(ANTHROPOMORPHISED)"/>
          <p:cNvSpPr txBox="1"/>
          <p:nvPr/>
        </p:nvSpPr>
        <p:spPr>
          <a:xfrm>
            <a:off x="8243019" y="2215602"/>
            <a:ext cx="7897962" cy="6564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r" defTabSz="1155278">
              <a:lnSpc>
                <a:spcPct val="150000"/>
              </a:lnSpc>
              <a:defRPr b="1" spc="520" sz="40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 (ANTHROPOMORPHISED)</a:t>
            </a:r>
          </a:p>
        </p:txBody>
      </p:sp>
      <p:sp>
        <p:nvSpPr>
          <p:cNvPr id="410" name="Finds VC from DL Issuer"/>
          <p:cNvSpPr/>
          <p:nvPr/>
        </p:nvSpPr>
        <p:spPr>
          <a:xfrm>
            <a:off x="195094" y="8218689"/>
            <a:ext cx="2881314" cy="16823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48" y="0"/>
                </a:moveTo>
                <a:lnTo>
                  <a:pt x="15471" y="9228"/>
                </a:lnTo>
                <a:lnTo>
                  <a:pt x="794" y="9228"/>
                </a:lnTo>
                <a:cubicBezTo>
                  <a:pt x="356" y="9228"/>
                  <a:pt x="0" y="9838"/>
                  <a:pt x="0" y="10589"/>
                </a:cubicBezTo>
                <a:lnTo>
                  <a:pt x="0" y="20239"/>
                </a:lnTo>
                <a:cubicBezTo>
                  <a:pt x="0" y="20990"/>
                  <a:pt x="356" y="21600"/>
                  <a:pt x="794" y="21600"/>
                </a:cubicBezTo>
                <a:lnTo>
                  <a:pt x="20806" y="21600"/>
                </a:lnTo>
                <a:cubicBezTo>
                  <a:pt x="21244" y="21600"/>
                  <a:pt x="21600" y="20990"/>
                  <a:pt x="21600" y="20239"/>
                </a:cubicBezTo>
                <a:lnTo>
                  <a:pt x="21600" y="10589"/>
                </a:lnTo>
                <a:cubicBezTo>
                  <a:pt x="21600" y="9838"/>
                  <a:pt x="21244" y="9228"/>
                  <a:pt x="20806" y="9228"/>
                </a:cubicBezTo>
                <a:lnTo>
                  <a:pt x="17625" y="9228"/>
                </a:lnTo>
                <a:lnTo>
                  <a:pt x="16548" y="0"/>
                </a:lnTo>
                <a:close/>
              </a:path>
            </a:pathLst>
          </a:custGeom>
          <a:solidFill>
            <a:srgbClr val="DDDDDD"/>
          </a:solidFill>
          <a:ln w="25400">
            <a:solidFill>
              <a:schemeClr val="accent1"/>
            </a:solidFill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Finds VC from DL Issuer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entr" nodeType="afterEffect" presetSubtype="0" presetID="1" grpId="3" fill="hold">
                                  <p:stCondLst>
                                    <p:cond delay="10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afterEffect" presetSubtype="0" presetID="1" grpId="5" fill="hold">
                                  <p:stCondLst>
                                    <p:cond delay="10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afterEffect" presetSubtype="0" presetID="1" grpId="7" fill="hold">
                                  <p:stCondLst>
                                    <p:cond delay="10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xit" nodeType="clickEffect" presetID="9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31" dur="500" fill="hold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Class="entr" nodeType="afterEffect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Class="exit" nodeType="afterEffect" presetID="9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38" dur="500" fill="hold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Class="entr" nodeType="afterEffect" presetSubtype="0" presetID="1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Class="entr" nodeType="afterEffect" presetSubtype="0" presetID="1" grpId="12" fill="hold">
                                  <p:stCondLst>
                                    <p:cond delay="10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Class="entr" nodeType="clickEffect" presetSubtype="0" presetID="1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Class="entr" nodeType="clickEffect" presetSubtype="0" presetID="1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fill="hold"/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Class="entr" nodeType="clickEffect" presetSubtype="0" presetID="1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7" fill="hold"/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Class="entr" nodeType="afterEffect" presetSubtype="0" presetID="1" grpId="16" fill="hold">
                                  <p:stCondLst>
                                    <p:cond delay="10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96" grpId="14"/>
      <p:bldP build="whole" bldLvl="1" animBg="1" rev="0" advAuto="0" spid="394" grpId="7"/>
      <p:bldP build="whole" bldLvl="1" animBg="1" rev="0" advAuto="0" spid="400" grpId="6"/>
      <p:bldP build="whole" bldLvl="1" animBg="1" rev="0" advAuto="0" spid="410" grpId="15"/>
      <p:bldP build="whole" bldLvl="1" animBg="1" rev="0" advAuto="0" spid="397" grpId="16"/>
      <p:bldP build="whole" bldLvl="1" animBg="1" rev="0" advAuto="0" spid="399" grpId="4"/>
      <p:bldP build="whole" bldLvl="1" animBg="1" rev="0" advAuto="0" spid="406" grpId="11"/>
      <p:bldP build="whole" bldLvl="1" animBg="1" rev="0" advAuto="0" spid="393" grpId="5"/>
      <p:bldP build="whole" bldLvl="1" animBg="1" rev="0" advAuto="0" spid="395" grpId="13"/>
      <p:bldP build="whole" bldLvl="1" animBg="1" rev="0" advAuto="0" spid="407" grpId="9"/>
      <p:bldP build="whole" bldLvl="1" animBg="1" rev="0" advAuto="0" spid="405" grpId="10"/>
      <p:bldP build="whole" bldLvl="1" animBg="1" rev="0" advAuto="0" spid="392" grpId="3"/>
      <p:bldP build="whole" bldLvl="1" animBg="1" rev="0" advAuto="0" spid="391" grpId="1"/>
      <p:bldP build="whole" bldLvl="1" animBg="1" rev="0" advAuto="0" spid="408" grpId="12"/>
      <p:bldP build="whole" bldLvl="1" animBg="1" rev="0" advAuto="0" spid="386" grpId="8"/>
      <p:bldP build="whole" bldLvl="1" animBg="1" rev="0" advAuto="0" spid="398" grpId="2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{…"/>
          <p:cNvSpPr txBox="1"/>
          <p:nvPr/>
        </p:nvSpPr>
        <p:spPr>
          <a:xfrm>
            <a:off x="4901622" y="3990454"/>
            <a:ext cx="12388986" cy="6442075"/>
          </a:xfrm>
          <a:prstGeom prst="rect">
            <a:avLst/>
          </a:prstGeom>
          <a:solidFill>
            <a:srgbClr val="DDDDDD"/>
          </a:solidFill>
          <a:ln w="76200">
            <a:solidFill>
              <a:srgbClr val="DDDDDD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6" tIns="71436" rIns="71436" bIns="71436" anchor="ctr">
            <a:spAutoFit/>
          </a:bodyPr>
          <a:lstStyle/>
          <a:p>
            <a:pPr algn="l" defTabSz="642937">
              <a:defRPr sz="3000">
                <a:solidFill>
                  <a:srgbClr val="535353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{</a:t>
            </a:r>
          </a:p>
          <a:p>
            <a:pPr algn="l" defTabSz="642937">
              <a:defRPr sz="3000">
                <a:solidFill>
                  <a:srgbClr val="535353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  "@context": "https://w3id.org/credentials/v1",</a:t>
            </a:r>
          </a:p>
          <a:p>
            <a:pPr algn="l" defTabSz="642937">
              <a:defRPr sz="3000">
                <a:solidFill>
                  <a:srgbClr val="535353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  "id": "http://example.com/credentials/9283",</a:t>
            </a:r>
          </a:p>
          <a:p>
            <a:pPr algn="l" defTabSz="642937">
              <a:defRPr sz="3000">
                <a:solidFill>
                  <a:srgbClr val="535353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  "type": [“VerifiableCredential”, “DriversLicense],</a:t>
            </a:r>
          </a:p>
          <a:p>
            <a:pPr algn="l" defTabSz="642937">
              <a:defRPr sz="3000">
                <a:solidFill>
                  <a:srgbClr val="535353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  "issuer": “did:example:xyz9876",</a:t>
            </a:r>
          </a:p>
          <a:p>
            <a:pPr algn="l" defTabSz="642937">
              <a:defRPr sz="3000">
                <a:solidFill>
                  <a:srgbClr val="535353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  "issuanceDate": "2013-01-19T05:28:04Z",</a:t>
            </a:r>
          </a:p>
          <a:p>
            <a:pPr algn="l" defTabSz="642937">
              <a:defRPr sz="3000">
                <a:solidFill>
                  <a:srgbClr val="535353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  "claim": {</a:t>
            </a:r>
          </a:p>
          <a:p>
            <a:pPr algn="l" defTabSz="642937">
              <a:defRPr sz="3000">
                <a:solidFill>
                  <a:srgbClr val="535353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    "id": "did:example:abcdef1234567",</a:t>
            </a:r>
          </a:p>
          <a:p>
            <a:pPr algn="l" defTabSz="642937">
              <a:defRPr sz="3000">
                <a:solidFill>
                  <a:srgbClr val="535353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    “authorizedForVehicleClass": “A”,</a:t>
            </a:r>
          </a:p>
          <a:p>
            <a:pPr algn="l" defTabSz="642937">
              <a:defRPr sz="3000">
                <a:solidFill>
                  <a:srgbClr val="535353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    "status": ...</a:t>
            </a:r>
          </a:p>
          <a:p>
            <a:pPr algn="l" defTabSz="642937">
              <a:defRPr sz="3000">
                <a:solidFill>
                  <a:srgbClr val="535353"/>
                </a:solidFill>
                <a:latin typeface="Menlo"/>
                <a:ea typeface="Menlo"/>
                <a:cs typeface="Menlo"/>
                <a:sym typeface="Menlo"/>
              </a:defRPr>
            </a:pPr>
          </a:p>
          <a:p>
            <a:pPr algn="l" defTabSz="642937">
              <a:defRPr sz="3000">
                <a:solidFill>
                  <a:srgbClr val="535353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  },</a:t>
            </a:r>
          </a:p>
          <a:p>
            <a:pPr algn="l" defTabSz="642937">
              <a:defRPr sz="3000">
                <a:solidFill>
                  <a:srgbClr val="535353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  "proof": { ... }</a:t>
            </a:r>
          </a:p>
          <a:p>
            <a:pPr algn="l" defTabSz="642937">
              <a:defRPr sz="3000">
                <a:solidFill>
                  <a:srgbClr val="535353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}</a:t>
            </a:r>
          </a:p>
        </p:txBody>
      </p:sp>
      <p:sp>
        <p:nvSpPr>
          <p:cNvPr id="413" name="Machine-readable Verifiable Credential"/>
          <p:cNvSpPr txBox="1"/>
          <p:nvPr/>
        </p:nvSpPr>
        <p:spPr>
          <a:xfrm>
            <a:off x="675786" y="4046994"/>
            <a:ext cx="3761458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821530">
              <a:defRPr sz="2800">
                <a:solidFill>
                  <a:srgbClr val="535353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lvl1pPr>
          </a:lstStyle>
          <a:p>
            <a:pPr/>
            <a:r>
              <a:t>Verifiable Credential</a:t>
            </a:r>
          </a:p>
        </p:txBody>
      </p:sp>
      <p:sp>
        <p:nvSpPr>
          <p:cNvPr id="414" name="Subject of the Credential is identified by a DID"/>
          <p:cNvSpPr txBox="1"/>
          <p:nvPr/>
        </p:nvSpPr>
        <p:spPr>
          <a:xfrm>
            <a:off x="146915" y="6303963"/>
            <a:ext cx="4256012" cy="11080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6" tIns="71436" rIns="71436" bIns="71436" anchor="ctr">
            <a:spAutoFit/>
          </a:bodyPr>
          <a:lstStyle>
            <a:lvl1pPr defTabSz="821530">
              <a:defRPr sz="2800">
                <a:solidFill>
                  <a:srgbClr val="535353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lvl1pPr>
          </a:lstStyle>
          <a:p>
            <a:pPr/>
            <a:r>
              <a:t>Issuer and Subject identified by DIDs</a:t>
            </a:r>
          </a:p>
        </p:txBody>
      </p:sp>
      <p:sp>
        <p:nvSpPr>
          <p:cNvPr id="415" name="BENEFITS"/>
          <p:cNvSpPr txBox="1"/>
          <p:nvPr/>
        </p:nvSpPr>
        <p:spPr>
          <a:xfrm>
            <a:off x="6170605" y="654961"/>
            <a:ext cx="12042790" cy="9284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1155278">
              <a:lnSpc>
                <a:spcPct val="150000"/>
              </a:lnSpc>
              <a:defRPr b="1" spc="754" sz="58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VERIFIABLE CREDENTIALS</a:t>
            </a:r>
          </a:p>
        </p:txBody>
      </p:sp>
      <p:sp>
        <p:nvSpPr>
          <p:cNvPr id="416" name="Subject of the Credential is identified by a DID"/>
          <p:cNvSpPr txBox="1"/>
          <p:nvPr/>
        </p:nvSpPr>
        <p:spPr>
          <a:xfrm>
            <a:off x="17789303" y="6323871"/>
            <a:ext cx="4847158" cy="28443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6" tIns="71436" rIns="71436" bIns="71436" anchor="ctr">
            <a:spAutoFit/>
          </a:bodyPr>
          <a:lstStyle/>
          <a:p>
            <a:pPr marL="228600" indent="-228600" algn="l" defTabSz="821530">
              <a:lnSpc>
                <a:spcPct val="120000"/>
              </a:lnSpc>
              <a:buSzPct val="100000"/>
              <a:buChar char="•"/>
              <a:defRPr sz="320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Prove this is your credential </a:t>
            </a:r>
          </a:p>
          <a:p>
            <a:pPr marL="228600" indent="-228600" algn="l" defTabSz="821530">
              <a:lnSpc>
                <a:spcPct val="120000"/>
              </a:lnSpc>
              <a:buSzPct val="100000"/>
              <a:buChar char="•"/>
              <a:defRPr sz="320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Recover ownership, even if you lose your device</a:t>
            </a:r>
          </a:p>
        </p:txBody>
      </p:sp>
      <p:pic>
        <p:nvPicPr>
          <p:cNvPr id="417" name="Google Shape;141;p29" descr="Google Shape;141;p29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57023" y="12133184"/>
            <a:ext cx="2629395" cy="919969"/>
          </a:xfrm>
          <a:prstGeom prst="rect">
            <a:avLst/>
          </a:prstGeom>
          <a:ln w="12700">
            <a:miter lim="400000"/>
          </a:ln>
        </p:spPr>
      </p:pic>
      <p:pic>
        <p:nvPicPr>
          <p:cNvPr id="418" name="LearningMachine-Mark-Grey.png" descr="LearningMachine-Mark-Grey.png"/>
          <p:cNvPicPr>
            <a:picLocks noChangeAspect="1"/>
          </p:cNvPicPr>
          <p:nvPr/>
        </p:nvPicPr>
        <p:blipFill>
          <a:blip r:embed="rId4">
            <a:alphaModFix amt="49544"/>
            <a:extLst/>
          </a:blip>
          <a:stretch>
            <a:fillRect/>
          </a:stretch>
        </p:blipFill>
        <p:spPr>
          <a:xfrm>
            <a:off x="22733000" y="12133184"/>
            <a:ext cx="919968" cy="919969"/>
          </a:xfrm>
          <a:prstGeom prst="rect">
            <a:avLst/>
          </a:prstGeom>
          <a:ln w="12700">
            <a:miter lim="400000"/>
          </a:ln>
        </p:spPr>
      </p:pic>
      <p:pic>
        <p:nvPicPr>
          <p:cNvPr id="419" name="Google Shape;187;p33" descr="Google Shape;187;p33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066769" y="12121074"/>
            <a:ext cx="2745721" cy="944189"/>
          </a:xfrm>
          <a:prstGeom prst="rect">
            <a:avLst/>
          </a:prstGeom>
          <a:ln w="12700">
            <a:miter lim="400000"/>
          </a:ln>
        </p:spPr>
      </p:pic>
      <p:sp>
        <p:nvSpPr>
          <p:cNvPr id="420" name="DID Specification"/>
          <p:cNvSpPr/>
          <p:nvPr/>
        </p:nvSpPr>
        <p:spPr>
          <a:xfrm>
            <a:off x="18996421" y="4274187"/>
            <a:ext cx="4730851" cy="763553"/>
          </a:xfrm>
          <a:prstGeom prst="roundRect">
            <a:avLst>
              <a:gd name="adj" fmla="val 20707"/>
            </a:avLst>
          </a:prstGeom>
          <a:solidFill>
            <a:schemeClr val="accent1">
              <a:alpha val="15000"/>
            </a:schemeClr>
          </a:solidFill>
          <a:ln w="12700">
            <a:miter lim="400000"/>
          </a:ln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>
                <a:solidFill>
                  <a:srgbClr val="DDDDDD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lvl1pPr>
          </a:lstStyle>
          <a:p>
            <a:pPr/>
            <a:r>
              <a:t>DID Specification</a:t>
            </a:r>
          </a:p>
        </p:txBody>
      </p:sp>
      <p:sp>
        <p:nvSpPr>
          <p:cNvPr id="421" name="DID Method Specs"/>
          <p:cNvSpPr/>
          <p:nvPr/>
        </p:nvSpPr>
        <p:spPr>
          <a:xfrm>
            <a:off x="18996421" y="3434777"/>
            <a:ext cx="4730851" cy="763553"/>
          </a:xfrm>
          <a:prstGeom prst="roundRect">
            <a:avLst>
              <a:gd name="adj" fmla="val 20707"/>
            </a:avLst>
          </a:prstGeom>
          <a:solidFill>
            <a:schemeClr val="accent2">
              <a:alpha val="15000"/>
            </a:schemeClr>
          </a:solidFill>
          <a:ln w="12700">
            <a:miter lim="400000"/>
          </a:ln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>
                <a:solidFill>
                  <a:srgbClr val="DDDDDD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lvl1pPr>
          </a:lstStyle>
          <a:p>
            <a:pPr/>
            <a:r>
              <a:t>DID Method Specs</a:t>
            </a:r>
          </a:p>
        </p:txBody>
      </p:sp>
      <p:sp>
        <p:nvSpPr>
          <p:cNvPr id="422" name="Universal Resolver"/>
          <p:cNvSpPr/>
          <p:nvPr/>
        </p:nvSpPr>
        <p:spPr>
          <a:xfrm>
            <a:off x="18996421" y="2595367"/>
            <a:ext cx="4730851" cy="763553"/>
          </a:xfrm>
          <a:prstGeom prst="roundRect">
            <a:avLst>
              <a:gd name="adj" fmla="val 20707"/>
            </a:avLst>
          </a:prstGeom>
          <a:solidFill>
            <a:schemeClr val="accent3">
              <a:alpha val="15000"/>
            </a:schemeClr>
          </a:solidFill>
          <a:ln w="12700">
            <a:miter lim="400000"/>
          </a:ln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>
                <a:solidFill>
                  <a:srgbClr val="DDDDDD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lvl1pPr>
          </a:lstStyle>
          <a:p>
            <a:pPr/>
            <a:r>
              <a:t>Universal Resolver</a:t>
            </a:r>
          </a:p>
        </p:txBody>
      </p:sp>
      <p:sp>
        <p:nvSpPr>
          <p:cNvPr id="423" name="DID Auth"/>
          <p:cNvSpPr/>
          <p:nvPr/>
        </p:nvSpPr>
        <p:spPr>
          <a:xfrm>
            <a:off x="18996421" y="1755958"/>
            <a:ext cx="4730851" cy="763553"/>
          </a:xfrm>
          <a:prstGeom prst="roundRect">
            <a:avLst>
              <a:gd name="adj" fmla="val 20707"/>
            </a:avLst>
          </a:prstGeom>
          <a:solidFill>
            <a:schemeClr val="accent4">
              <a:alpha val="15000"/>
            </a:schemeClr>
          </a:solidFill>
          <a:ln w="12700">
            <a:miter lim="400000"/>
          </a:ln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>
                <a:solidFill>
                  <a:srgbClr val="DDDDDD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lvl1pPr>
          </a:lstStyle>
          <a:p>
            <a:pPr/>
            <a:r>
              <a:t>DID Auth</a:t>
            </a:r>
          </a:p>
        </p:txBody>
      </p:sp>
      <p:sp>
        <p:nvSpPr>
          <p:cNvPr id="424" name="Verifiable Credentials"/>
          <p:cNvSpPr/>
          <p:nvPr/>
        </p:nvSpPr>
        <p:spPr>
          <a:xfrm>
            <a:off x="18996421" y="916548"/>
            <a:ext cx="4730851" cy="763553"/>
          </a:xfrm>
          <a:prstGeom prst="roundRect">
            <a:avLst>
              <a:gd name="adj" fmla="val 20707"/>
            </a:avLst>
          </a:prstGeom>
          <a:solidFill>
            <a:schemeClr val="accent6">
              <a:alpha val="85000"/>
            </a:schemeClr>
          </a:solidFill>
          <a:ln w="12700">
            <a:miter lim="400000"/>
          </a:ln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>
                <a:solidFill>
                  <a:srgbClr val="DDDDDD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lvl1pPr>
          </a:lstStyle>
          <a:p>
            <a:pPr/>
            <a:r>
              <a:t>Verifiable Credentials</a:t>
            </a:r>
          </a:p>
        </p:txBody>
      </p:sp>
      <p:pic>
        <p:nvPicPr>
          <p:cNvPr id="425" name="Image" descr="Image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380693" y="2625723"/>
            <a:ext cx="13430844" cy="8464554"/>
          </a:xfrm>
          <a:prstGeom prst="rect">
            <a:avLst/>
          </a:prstGeom>
          <a:ln w="12700">
            <a:miter lim="400000"/>
          </a:ln>
        </p:spPr>
      </p:pic>
      <p:sp>
        <p:nvSpPr>
          <p:cNvPr id="426" name="Line"/>
          <p:cNvSpPr/>
          <p:nvPr/>
        </p:nvSpPr>
        <p:spPr>
          <a:xfrm flipV="1">
            <a:off x="4116010" y="6166048"/>
            <a:ext cx="1332884" cy="521702"/>
          </a:xfrm>
          <a:prstGeom prst="line">
            <a:avLst/>
          </a:prstGeom>
          <a:ln w="50800">
            <a:solidFill>
              <a:srgbClr val="535353"/>
            </a:solidFill>
            <a:tailEnd type="triangle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427" name="Line"/>
          <p:cNvSpPr/>
          <p:nvPr/>
        </p:nvSpPr>
        <p:spPr>
          <a:xfrm>
            <a:off x="4105427" y="6952513"/>
            <a:ext cx="1454826" cy="512135"/>
          </a:xfrm>
          <a:prstGeom prst="line">
            <a:avLst/>
          </a:prstGeom>
          <a:ln w="50800">
            <a:solidFill>
              <a:srgbClr val="535353"/>
            </a:solidFill>
            <a:tailEnd type="triangle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45718" tIns="45718" rIns="45718" bIns="45718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xit" nodeType="clickEffect" presetSubtype="6" presetID="15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500" fill="hold"/>
                                        <p:tgtEl>
                                          <p:spTgt spid="4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Class="entr" nodeType="after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Class="entr" nodeType="after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13" grpId="2"/>
      <p:bldP build="whole" bldLvl="1" animBg="1" rev="0" advAuto="0" spid="426" grpId="4"/>
      <p:bldP build="whole" bldLvl="1" animBg="1" rev="0" advAuto="0" spid="416" grpId="6"/>
      <p:bldP build="whole" bldLvl="1" animBg="1" rev="0" advAuto="0" spid="427" grpId="5"/>
      <p:bldP build="whole" bldLvl="1" animBg="1" rev="0" advAuto="0" spid="425" grpId="1"/>
      <p:bldP build="whole" bldLvl="1" animBg="1" rev="0" advAuto="0" spid="414" grpId="3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7;p52"/>
          <p:cNvSpPr txBox="1"/>
          <p:nvPr/>
        </p:nvSpPr>
        <p:spPr>
          <a:xfrm>
            <a:off x="2784896" y="4122419"/>
            <a:ext cx="20116255" cy="45242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866" tIns="121866" rIns="121866" bIns="121866">
            <a:spAutoFit/>
          </a:bodyPr>
          <a:lstStyle/>
          <a:p>
            <a:pPr marL="822157" indent="-822157" algn="l" defTabSz="2438400">
              <a:lnSpc>
                <a:spcPct val="120000"/>
              </a:lnSpc>
              <a:buSzPct val="100000"/>
              <a:buChar char="•"/>
              <a:defRPr sz="6400">
                <a:latin typeface="Arial"/>
                <a:ea typeface="Arial"/>
                <a:cs typeface="Arial"/>
                <a:sym typeface="Arial"/>
              </a:defRPr>
            </a:pPr>
            <a:r>
              <a:t>Can cryptographically prove ownership of credentials</a:t>
            </a:r>
          </a:p>
          <a:p>
            <a:pPr marL="822157" indent="-822157" algn="l" defTabSz="2438400">
              <a:lnSpc>
                <a:spcPct val="120000"/>
              </a:lnSpc>
              <a:buSzPct val="100000"/>
              <a:buChar char="•"/>
              <a:defRPr sz="6400">
                <a:latin typeface="Arial"/>
                <a:ea typeface="Arial"/>
                <a:cs typeface="Arial"/>
                <a:sym typeface="Arial"/>
              </a:defRPr>
            </a:pPr>
            <a:r>
              <a:t>Layered approach avoids past problems</a:t>
            </a:r>
          </a:p>
          <a:p>
            <a:pPr marL="822157" indent="-822157" algn="l" defTabSz="2438400">
              <a:lnSpc>
                <a:spcPct val="120000"/>
              </a:lnSpc>
              <a:buSzPct val="100000"/>
              <a:buChar char="•"/>
              <a:defRPr sz="6400">
                <a:latin typeface="Arial"/>
                <a:ea typeface="Arial"/>
                <a:cs typeface="Arial"/>
                <a:sym typeface="Arial"/>
              </a:defRPr>
            </a:pPr>
            <a:r>
              <a:t>Key lifecycle</a:t>
            </a:r>
          </a:p>
        </p:txBody>
      </p:sp>
      <p:sp>
        <p:nvSpPr>
          <p:cNvPr id="432" name="BENEFITS"/>
          <p:cNvSpPr txBox="1"/>
          <p:nvPr/>
        </p:nvSpPr>
        <p:spPr>
          <a:xfrm>
            <a:off x="9384936" y="1400699"/>
            <a:ext cx="5614128" cy="9284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1155278">
              <a:lnSpc>
                <a:spcPct val="150000"/>
              </a:lnSpc>
              <a:defRPr b="1" spc="754" sz="58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HIGHLIGHTS</a:t>
            </a:r>
          </a:p>
        </p:txBody>
      </p:sp>
      <p:pic>
        <p:nvPicPr>
          <p:cNvPr id="433" name="Google Shape;141;p29" descr="Google Shape;141;p2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57023" y="12133184"/>
            <a:ext cx="2629395" cy="919969"/>
          </a:xfrm>
          <a:prstGeom prst="rect">
            <a:avLst/>
          </a:prstGeom>
          <a:ln w="12700">
            <a:miter lim="400000"/>
          </a:ln>
        </p:spPr>
      </p:pic>
      <p:pic>
        <p:nvPicPr>
          <p:cNvPr id="434" name="LearningMachine-Mark-Grey.png" descr="LearningMachine-Mark-Grey.png"/>
          <p:cNvPicPr>
            <a:picLocks noChangeAspect="1"/>
          </p:cNvPicPr>
          <p:nvPr/>
        </p:nvPicPr>
        <p:blipFill>
          <a:blip r:embed="rId3">
            <a:alphaModFix amt="49544"/>
            <a:extLst/>
          </a:blip>
          <a:stretch>
            <a:fillRect/>
          </a:stretch>
        </p:blipFill>
        <p:spPr>
          <a:xfrm>
            <a:off x="22733000" y="12133184"/>
            <a:ext cx="919968" cy="919969"/>
          </a:xfrm>
          <a:prstGeom prst="rect">
            <a:avLst/>
          </a:prstGeom>
          <a:ln w="12700">
            <a:miter lim="400000"/>
          </a:ln>
        </p:spPr>
      </p:pic>
      <p:pic>
        <p:nvPicPr>
          <p:cNvPr id="435" name="Google Shape;187;p33" descr="Google Shape;187;p3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066769" y="12121074"/>
            <a:ext cx="2745721" cy="94418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437;p52"/>
          <p:cNvSpPr txBox="1"/>
          <p:nvPr/>
        </p:nvSpPr>
        <p:spPr>
          <a:xfrm>
            <a:off x="2784896" y="2972924"/>
            <a:ext cx="18814208" cy="8407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866" tIns="121866" rIns="121866" bIns="121866">
            <a:spAutoFit/>
          </a:bodyPr>
          <a:lstStyle/>
          <a:p>
            <a:pPr marL="822158" indent="-822158" algn="l" defTabSz="2438400">
              <a:lnSpc>
                <a:spcPct val="120000"/>
              </a:lnSpc>
              <a:buSzPct val="100000"/>
              <a:buChar char="•"/>
              <a:defRPr sz="3600">
                <a:latin typeface="Arial"/>
                <a:ea typeface="Arial"/>
                <a:cs typeface="Arial"/>
                <a:sym typeface="Arial"/>
              </a:defRPr>
            </a:pPr>
            <a:r>
              <a:t>Learning Machine and Self-Sovereign Identity (SSI)</a:t>
            </a:r>
          </a:p>
          <a:p>
            <a:pPr lvl="3" marL="1965158" indent="-822158" algn="l" defTabSz="2438400">
              <a:lnSpc>
                <a:spcPct val="120000"/>
              </a:lnSpc>
              <a:buSzPct val="100000"/>
              <a:buChar char="•"/>
              <a:defRPr sz="3600">
                <a:latin typeface="Arial"/>
                <a:ea typeface="Arial"/>
                <a:cs typeface="Arial"/>
                <a:sym typeface="Arial"/>
              </a:defRPr>
            </a:pPr>
            <a:r>
              <a:t>Blockcerts, jointly developed by Learning Machine and MIT Media Lab</a:t>
            </a:r>
          </a:p>
          <a:p>
            <a:pPr lvl="3" marL="1965158" indent="-822158" algn="l" defTabSz="2438400">
              <a:lnSpc>
                <a:spcPct val="120000"/>
              </a:lnSpc>
              <a:buSzPct val="100000"/>
              <a:buChar char="•"/>
              <a:defRPr sz="3600">
                <a:latin typeface="Arial"/>
                <a:ea typeface="Arial"/>
                <a:cs typeface="Arial"/>
                <a:sym typeface="Arial"/>
              </a:defRPr>
            </a:pPr>
            <a:r>
              <a:t>Open source, open standard ecosystem</a:t>
            </a:r>
          </a:p>
          <a:p>
            <a:pPr lvl="3" marL="1965158" indent="-822158" algn="l" defTabSz="2438400">
              <a:lnSpc>
                <a:spcPct val="120000"/>
              </a:lnSpc>
              <a:buSzPct val="100000"/>
              <a:buChar char="•"/>
              <a:defRPr sz="3600">
                <a:latin typeface="Arial"/>
                <a:ea typeface="Arial"/>
                <a:cs typeface="Arial"/>
                <a:sym typeface="Arial"/>
              </a:defRPr>
            </a:pPr>
            <a:r>
              <a:t>Recipient-owned, long-lived, blockchain-anchored credentials</a:t>
            </a:r>
          </a:p>
          <a:p>
            <a:pPr lvl="3" marL="1965158" indent="-822158" algn="l" defTabSz="2438400">
              <a:lnSpc>
                <a:spcPct val="120000"/>
              </a:lnSpc>
              <a:buSzPct val="100000"/>
              <a:buChar char="•"/>
              <a:defRPr sz="3600">
                <a:latin typeface="Arial"/>
                <a:ea typeface="Arial"/>
                <a:cs typeface="Arial"/>
                <a:sym typeface="Arial"/>
              </a:defRPr>
            </a:pPr>
            <a:r>
              <a:t>Open Badges and Verifiable Credential Alignment</a:t>
            </a:r>
          </a:p>
          <a:p>
            <a:pPr lvl="3" marL="1965158" indent="-822158" algn="l" defTabSz="2438400">
              <a:lnSpc>
                <a:spcPct val="120000"/>
              </a:lnSpc>
              <a:buSzPct val="100000"/>
              <a:buChar char="•"/>
              <a:defRPr sz="3600">
                <a:latin typeface="Arial"/>
                <a:ea typeface="Arial"/>
                <a:cs typeface="Arial"/>
                <a:sym typeface="Arial"/>
              </a:defRPr>
            </a:pPr>
            <a:r>
              <a:t>DID Method Specification implementation (BTCR — details later in talk)</a:t>
            </a:r>
          </a:p>
          <a:p>
            <a:pPr marL="822158" indent="-822158" algn="l" defTabSz="2438400">
              <a:lnSpc>
                <a:spcPct val="120000"/>
              </a:lnSpc>
              <a:buSzPct val="100000"/>
              <a:buChar char="•"/>
              <a:defRPr sz="3600">
                <a:latin typeface="Arial"/>
                <a:ea typeface="Arial"/>
                <a:cs typeface="Arial"/>
                <a:sym typeface="Arial"/>
              </a:defRPr>
            </a:pPr>
            <a:r>
              <a:t>W3C CCG and SSI</a:t>
            </a:r>
          </a:p>
          <a:p>
            <a:pPr lvl="3" marL="1965158" indent="-822158" algn="l" defTabSz="2438400">
              <a:lnSpc>
                <a:spcPct val="120000"/>
              </a:lnSpc>
              <a:buSzPct val="100000"/>
              <a:buChar char="•"/>
              <a:defRPr sz="3600">
                <a:latin typeface="Arial"/>
                <a:ea typeface="Arial"/>
                <a:cs typeface="Arial"/>
                <a:sym typeface="Arial"/>
              </a:defRPr>
            </a:pPr>
            <a:r>
              <a:t>DID Specification</a:t>
            </a:r>
          </a:p>
          <a:p>
            <a:pPr lvl="3" marL="1965158" indent="-822158" algn="l" defTabSz="2438400">
              <a:lnSpc>
                <a:spcPct val="120000"/>
              </a:lnSpc>
              <a:buSzPct val="100000"/>
              <a:buChar char="•"/>
              <a:defRPr sz="3600">
                <a:latin typeface="Arial"/>
                <a:ea typeface="Arial"/>
                <a:cs typeface="Arial"/>
                <a:sym typeface="Arial"/>
              </a:defRPr>
            </a:pPr>
            <a:r>
              <a:t>DID Method Specifications and registry</a:t>
            </a:r>
          </a:p>
          <a:p>
            <a:pPr lvl="3" marL="1965158" indent="-822158" algn="l" defTabSz="2438400">
              <a:lnSpc>
                <a:spcPct val="120000"/>
              </a:lnSpc>
              <a:buSzPct val="100000"/>
              <a:buChar char="•"/>
              <a:defRPr sz="3600">
                <a:latin typeface="Arial"/>
                <a:ea typeface="Arial"/>
                <a:cs typeface="Arial"/>
                <a:sym typeface="Arial"/>
              </a:defRPr>
            </a:pPr>
            <a:r>
              <a:t>DID and Verifiable Credential ecosystem / incubation</a:t>
            </a:r>
          </a:p>
          <a:p>
            <a:pPr lvl="3" marL="1965158" indent="-822158" algn="l" defTabSz="2438400">
              <a:lnSpc>
                <a:spcPct val="120000"/>
              </a:lnSpc>
              <a:buSzPct val="100000"/>
              <a:buChar char="•"/>
              <a:defRPr sz="3600">
                <a:latin typeface="Arial"/>
                <a:ea typeface="Arial"/>
                <a:cs typeface="Arial"/>
                <a:sym typeface="Arial"/>
              </a:defRPr>
            </a:pPr>
            <a:r>
              <a:t>Signature (proof) suites and registries</a:t>
            </a:r>
          </a:p>
          <a:p>
            <a:pPr marL="822158" indent="-822158" algn="l" defTabSz="2438400">
              <a:lnSpc>
                <a:spcPct val="120000"/>
              </a:lnSpc>
              <a:buSzPct val="100000"/>
              <a:buChar char="•"/>
              <a:defRPr sz="3600">
                <a:latin typeface="Arial"/>
                <a:ea typeface="Arial"/>
                <a:cs typeface="Arial"/>
                <a:sym typeface="Arial"/>
              </a:defRPr>
            </a:pPr>
            <a:r>
              <a:t>Advanced credit: Thanks to SSI Meetup (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 invalidUrl="" action="" tgtFrame="" tooltip="" history="1" highlightClick="0" endSnd="0"/>
              </a:rPr>
              <a:t>http://ssimeetup.org/</a:t>
            </a:r>
            <a:r>
              <a:t>) for allowing slide reuse/remix (CC-BY-SA)</a:t>
            </a:r>
          </a:p>
        </p:txBody>
      </p:sp>
      <p:sp>
        <p:nvSpPr>
          <p:cNvPr id="186" name="BENEFITS"/>
          <p:cNvSpPr txBox="1"/>
          <p:nvPr/>
        </p:nvSpPr>
        <p:spPr>
          <a:xfrm>
            <a:off x="6558917" y="1400699"/>
            <a:ext cx="11266166" cy="9284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1155278">
              <a:lnSpc>
                <a:spcPct val="150000"/>
              </a:lnSpc>
              <a:defRPr b="1" spc="754" sz="58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How I got involved in SSI</a:t>
            </a:r>
          </a:p>
        </p:txBody>
      </p:sp>
      <p:pic>
        <p:nvPicPr>
          <p:cNvPr id="187" name="Google Shape;141;p29" descr="Google Shape;141;p29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57023" y="12133184"/>
            <a:ext cx="2629395" cy="919969"/>
          </a:xfrm>
          <a:prstGeom prst="rect">
            <a:avLst/>
          </a:prstGeom>
          <a:ln w="12700">
            <a:miter lim="400000"/>
          </a:ln>
        </p:spPr>
      </p:pic>
      <p:pic>
        <p:nvPicPr>
          <p:cNvPr id="188" name="LearningMachine-Mark-Grey.png" descr="LearningMachine-Mark-Grey.png"/>
          <p:cNvPicPr>
            <a:picLocks noChangeAspect="1"/>
          </p:cNvPicPr>
          <p:nvPr/>
        </p:nvPicPr>
        <p:blipFill>
          <a:blip r:embed="rId5">
            <a:alphaModFix amt="49544"/>
            <a:extLst/>
          </a:blip>
          <a:stretch>
            <a:fillRect/>
          </a:stretch>
        </p:blipFill>
        <p:spPr>
          <a:xfrm>
            <a:off x="22733000" y="12133184"/>
            <a:ext cx="919968" cy="919969"/>
          </a:xfrm>
          <a:prstGeom prst="rect">
            <a:avLst/>
          </a:prstGeom>
          <a:ln w="12700">
            <a:miter lim="400000"/>
          </a:ln>
        </p:spPr>
      </p:pic>
      <p:pic>
        <p:nvPicPr>
          <p:cNvPr id="189" name="Google Shape;187;p33" descr="Google Shape;187;p33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066769" y="12121074"/>
            <a:ext cx="2745721" cy="94418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BENEFITS"/>
          <p:cNvSpPr txBox="1"/>
          <p:nvPr/>
        </p:nvSpPr>
        <p:spPr>
          <a:xfrm>
            <a:off x="5209691" y="6381514"/>
            <a:ext cx="13964619" cy="9529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r" defTabSz="1155278">
              <a:lnSpc>
                <a:spcPct val="150000"/>
              </a:lnSpc>
              <a:defRPr b="1" spc="780" sz="60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DID METHOD SPECIFICATIONS</a:t>
            </a:r>
          </a:p>
        </p:txBody>
      </p:sp>
      <p:pic>
        <p:nvPicPr>
          <p:cNvPr id="438" name="Google Shape;141;p29" descr="Google Shape;141;p29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57023" y="12133184"/>
            <a:ext cx="2629395" cy="919969"/>
          </a:xfrm>
          <a:prstGeom prst="rect">
            <a:avLst/>
          </a:prstGeom>
          <a:ln w="12700">
            <a:miter lim="400000"/>
          </a:ln>
        </p:spPr>
      </p:pic>
      <p:pic>
        <p:nvPicPr>
          <p:cNvPr id="439" name="LearningMachine-Mark-Grey.png" descr="LearningMachine-Mark-Grey.png"/>
          <p:cNvPicPr>
            <a:picLocks noChangeAspect="1"/>
          </p:cNvPicPr>
          <p:nvPr/>
        </p:nvPicPr>
        <p:blipFill>
          <a:blip r:embed="rId4">
            <a:alphaModFix amt="49544"/>
            <a:extLst/>
          </a:blip>
          <a:stretch>
            <a:fillRect/>
          </a:stretch>
        </p:blipFill>
        <p:spPr>
          <a:xfrm>
            <a:off x="22733000" y="12133184"/>
            <a:ext cx="919968" cy="919969"/>
          </a:xfrm>
          <a:prstGeom prst="rect">
            <a:avLst/>
          </a:prstGeom>
          <a:ln w="12700">
            <a:miter lim="400000"/>
          </a:ln>
        </p:spPr>
      </p:pic>
      <p:pic>
        <p:nvPicPr>
          <p:cNvPr id="440" name="Google Shape;187;p33" descr="Google Shape;187;p33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066769" y="12121074"/>
            <a:ext cx="2745721" cy="944189"/>
          </a:xfrm>
          <a:prstGeom prst="rect">
            <a:avLst/>
          </a:prstGeom>
          <a:ln w="12700">
            <a:miter lim="400000"/>
          </a:ln>
        </p:spPr>
      </p:pic>
      <p:sp>
        <p:nvSpPr>
          <p:cNvPr id="441" name="BENEFITS"/>
          <p:cNvSpPr txBox="1"/>
          <p:nvPr/>
        </p:nvSpPr>
        <p:spPr>
          <a:xfrm>
            <a:off x="6907669" y="7843378"/>
            <a:ext cx="10568662" cy="6200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r" defTabSz="1155278">
              <a:lnSpc>
                <a:spcPct val="150000"/>
              </a:lnSpc>
              <a:defRPr b="1" spc="467" sz="36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DEFINITION AND HIGH LEVEL SURVEY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37;p52"/>
          <p:cNvSpPr txBox="1"/>
          <p:nvPr/>
        </p:nvSpPr>
        <p:spPr>
          <a:xfrm>
            <a:off x="2784896" y="3535060"/>
            <a:ext cx="18814208" cy="61279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866" tIns="121866" rIns="121866" bIns="121866">
            <a:spAutoFit/>
          </a:bodyPr>
          <a:lstStyle/>
          <a:p>
            <a:pPr marL="822157" indent="-822157" algn="l" defTabSz="2438400">
              <a:lnSpc>
                <a:spcPct val="140000"/>
              </a:lnSpc>
              <a:buSzPct val="100000"/>
              <a:buChar char="•"/>
              <a:defRPr sz="6200">
                <a:latin typeface="Arial"/>
                <a:ea typeface="Arial"/>
                <a:cs typeface="Arial"/>
                <a:sym typeface="Arial"/>
              </a:defRPr>
            </a:pPr>
            <a:r>
              <a:t>Syntax</a:t>
            </a:r>
          </a:p>
          <a:p>
            <a:pPr marL="822157" indent="-822157" algn="l" defTabSz="2438400">
              <a:lnSpc>
                <a:spcPct val="140000"/>
              </a:lnSpc>
              <a:buSzPct val="100000"/>
              <a:buChar char="•"/>
              <a:defRPr sz="6200">
                <a:latin typeface="Arial"/>
                <a:ea typeface="Arial"/>
                <a:cs typeface="Arial"/>
                <a:sym typeface="Arial"/>
              </a:defRPr>
            </a:pPr>
            <a:r>
              <a:t>CRUD (Create, Read, Update, Delete) operations</a:t>
            </a:r>
          </a:p>
          <a:p>
            <a:pPr lvl="3" marL="1965157" indent="-822157" algn="l" defTabSz="2438400">
              <a:lnSpc>
                <a:spcPct val="140000"/>
              </a:lnSpc>
              <a:buSzPct val="100000"/>
              <a:buChar char="•"/>
              <a:defRPr sz="6200">
                <a:latin typeface="Arial"/>
                <a:ea typeface="Arial"/>
                <a:cs typeface="Arial"/>
                <a:sym typeface="Arial"/>
              </a:defRPr>
            </a:pPr>
            <a:r>
              <a:t>Applies to DIDs and DID documents</a:t>
            </a:r>
          </a:p>
          <a:p>
            <a:pPr lvl="3" marL="1965157" indent="-822157" algn="l" defTabSz="2438400">
              <a:lnSpc>
                <a:spcPct val="140000"/>
              </a:lnSpc>
              <a:buSzPct val="100000"/>
              <a:buChar char="•"/>
              <a:defRPr sz="6200">
                <a:latin typeface="Arial"/>
                <a:ea typeface="Arial"/>
                <a:cs typeface="Arial"/>
                <a:sym typeface="Arial"/>
              </a:defRPr>
            </a:pPr>
            <a:r>
              <a:t>Specifies distributed ledger (or blockchain)</a:t>
            </a:r>
          </a:p>
          <a:p>
            <a:pPr marL="822157" indent="-822157" algn="l" defTabSz="2438400">
              <a:lnSpc>
                <a:spcPct val="140000"/>
              </a:lnSpc>
              <a:buSzPct val="100000"/>
              <a:buChar char="•"/>
              <a:defRPr sz="6200">
                <a:latin typeface="Arial"/>
                <a:ea typeface="Arial"/>
                <a:cs typeface="Arial"/>
                <a:sym typeface="Arial"/>
              </a:defRPr>
            </a:pPr>
            <a:r>
              <a:t>Any method-specific elements</a:t>
            </a:r>
          </a:p>
        </p:txBody>
      </p:sp>
      <p:sp>
        <p:nvSpPr>
          <p:cNvPr id="446" name="BENEFITS"/>
          <p:cNvSpPr txBox="1"/>
          <p:nvPr/>
        </p:nvSpPr>
        <p:spPr>
          <a:xfrm>
            <a:off x="5897394" y="1400699"/>
            <a:ext cx="12589212" cy="9284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1155278">
              <a:lnSpc>
                <a:spcPct val="150000"/>
              </a:lnSpc>
              <a:defRPr b="1" spc="754" sz="58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DID METHOD SPEC DEFINES</a:t>
            </a:r>
          </a:p>
        </p:txBody>
      </p:sp>
      <p:pic>
        <p:nvPicPr>
          <p:cNvPr id="447" name="Google Shape;141;p29" descr="Google Shape;141;p2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57023" y="12133184"/>
            <a:ext cx="2629395" cy="919969"/>
          </a:xfrm>
          <a:prstGeom prst="rect">
            <a:avLst/>
          </a:prstGeom>
          <a:ln w="12700">
            <a:miter lim="400000"/>
          </a:ln>
        </p:spPr>
      </p:pic>
      <p:pic>
        <p:nvPicPr>
          <p:cNvPr id="448" name="LearningMachine-Mark-Grey.png" descr="LearningMachine-Mark-Grey.png"/>
          <p:cNvPicPr>
            <a:picLocks noChangeAspect="1"/>
          </p:cNvPicPr>
          <p:nvPr/>
        </p:nvPicPr>
        <p:blipFill>
          <a:blip r:embed="rId3">
            <a:alphaModFix amt="49544"/>
            <a:extLst/>
          </a:blip>
          <a:stretch>
            <a:fillRect/>
          </a:stretch>
        </p:blipFill>
        <p:spPr>
          <a:xfrm>
            <a:off x="22733000" y="12133184"/>
            <a:ext cx="919968" cy="919969"/>
          </a:xfrm>
          <a:prstGeom prst="rect">
            <a:avLst/>
          </a:prstGeom>
          <a:ln w="12700">
            <a:miter lim="400000"/>
          </a:ln>
        </p:spPr>
      </p:pic>
      <p:pic>
        <p:nvPicPr>
          <p:cNvPr id="449" name="Google Shape;187;p33" descr="Google Shape;187;p3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066769" y="12121074"/>
            <a:ext cx="2745721" cy="94418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BENEFITS"/>
          <p:cNvSpPr txBox="1"/>
          <p:nvPr/>
        </p:nvSpPr>
        <p:spPr>
          <a:xfrm>
            <a:off x="5419711" y="1276123"/>
            <a:ext cx="13544576" cy="9284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r" defTabSz="1155278">
              <a:lnSpc>
                <a:spcPct val="150000"/>
              </a:lnSpc>
              <a:defRPr b="1" spc="754" sz="58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EXAMPLE DID METHOD SPECS</a:t>
            </a:r>
          </a:p>
        </p:txBody>
      </p:sp>
      <p:sp>
        <p:nvSpPr>
          <p:cNvPr id="452" name="Sovrin…"/>
          <p:cNvSpPr txBox="1"/>
          <p:nvPr/>
        </p:nvSpPr>
        <p:spPr>
          <a:xfrm>
            <a:off x="3408600" y="3675347"/>
            <a:ext cx="8684142" cy="60097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501315" indent="-501315" algn="l">
              <a:lnSpc>
                <a:spcPct val="120000"/>
              </a:lnSpc>
              <a:buSzPct val="100000"/>
              <a:buChar char="•"/>
              <a:defRPr sz="5800">
                <a:latin typeface="Arial"/>
                <a:ea typeface="Arial"/>
                <a:cs typeface="Arial"/>
                <a:sym typeface="Arial"/>
              </a:defRPr>
            </a:pPr>
            <a:r>
              <a:t>Sovrin</a:t>
            </a:r>
          </a:p>
          <a:p>
            <a:pPr marL="501315" indent="-501315" algn="l">
              <a:lnSpc>
                <a:spcPct val="120000"/>
              </a:lnSpc>
              <a:buSzPct val="100000"/>
              <a:buChar char="•"/>
              <a:defRPr sz="5800">
                <a:latin typeface="Arial"/>
                <a:ea typeface="Arial"/>
                <a:cs typeface="Arial"/>
                <a:sym typeface="Arial"/>
              </a:defRPr>
            </a:pPr>
            <a:r>
              <a:t>Veres One</a:t>
            </a:r>
          </a:p>
          <a:p>
            <a:pPr marL="501315" indent="-501315" algn="l">
              <a:lnSpc>
                <a:spcPct val="120000"/>
              </a:lnSpc>
              <a:buSzPct val="100000"/>
              <a:buChar char="•"/>
              <a:defRPr sz="5800">
                <a:latin typeface="Arial"/>
                <a:ea typeface="Arial"/>
                <a:cs typeface="Arial"/>
                <a:sym typeface="Arial"/>
              </a:defRPr>
            </a:pPr>
            <a:r>
              <a:t>IPID (IPFS-based)</a:t>
            </a:r>
          </a:p>
          <a:p>
            <a:pPr marL="501315" indent="-501315" algn="l">
              <a:lnSpc>
                <a:spcPct val="120000"/>
              </a:lnSpc>
              <a:buSzPct val="100000"/>
              <a:buChar char="•"/>
              <a:defRPr sz="5800">
                <a:latin typeface="Arial"/>
                <a:ea typeface="Arial"/>
                <a:cs typeface="Arial"/>
                <a:sym typeface="Arial"/>
              </a:defRPr>
            </a:pPr>
            <a:r>
              <a:t>Blockstack</a:t>
            </a:r>
          </a:p>
          <a:p>
            <a:pPr marL="501315" indent="-501315" algn="l">
              <a:lnSpc>
                <a:spcPct val="120000"/>
              </a:lnSpc>
              <a:buSzPct val="100000"/>
              <a:buChar char="•"/>
              <a:defRPr sz="5800">
                <a:latin typeface="Arial"/>
                <a:ea typeface="Arial"/>
                <a:cs typeface="Arial"/>
                <a:sym typeface="Arial"/>
              </a:defRPr>
            </a:pPr>
            <a:r>
              <a:t>uPort</a:t>
            </a:r>
          </a:p>
          <a:p>
            <a:pPr marL="501315" indent="-501315" algn="l">
              <a:lnSpc>
                <a:spcPct val="120000"/>
              </a:lnSpc>
              <a:buSzPct val="100000"/>
              <a:buChar char="•"/>
              <a:defRPr sz="5800">
                <a:latin typeface="Arial"/>
                <a:ea typeface="Arial"/>
                <a:cs typeface="Arial"/>
                <a:sym typeface="Arial"/>
              </a:defRPr>
            </a:pPr>
            <a:r>
              <a:t>BTCR (deep dive)</a:t>
            </a:r>
          </a:p>
        </p:txBody>
      </p:sp>
      <p:pic>
        <p:nvPicPr>
          <p:cNvPr id="453" name="Google Shape;141;p29" descr="Google Shape;141;p2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57023" y="12133184"/>
            <a:ext cx="2629395" cy="919969"/>
          </a:xfrm>
          <a:prstGeom prst="rect">
            <a:avLst/>
          </a:prstGeom>
          <a:ln w="12700">
            <a:miter lim="400000"/>
          </a:ln>
        </p:spPr>
      </p:pic>
      <p:pic>
        <p:nvPicPr>
          <p:cNvPr id="454" name="LearningMachine-Mark-Grey.png" descr="LearningMachine-Mark-Grey.png"/>
          <p:cNvPicPr>
            <a:picLocks noChangeAspect="1"/>
          </p:cNvPicPr>
          <p:nvPr/>
        </p:nvPicPr>
        <p:blipFill>
          <a:blip r:embed="rId3">
            <a:alphaModFix amt="49544"/>
            <a:extLst/>
          </a:blip>
          <a:stretch>
            <a:fillRect/>
          </a:stretch>
        </p:blipFill>
        <p:spPr>
          <a:xfrm>
            <a:off x="22733000" y="12133184"/>
            <a:ext cx="919968" cy="919969"/>
          </a:xfrm>
          <a:prstGeom prst="rect">
            <a:avLst/>
          </a:prstGeom>
          <a:ln w="12700">
            <a:miter lim="400000"/>
          </a:ln>
        </p:spPr>
      </p:pic>
      <p:pic>
        <p:nvPicPr>
          <p:cNvPr id="455" name="Google Shape;187;p33" descr="Google Shape;187;p3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066769" y="12121074"/>
            <a:ext cx="2745721" cy="944189"/>
          </a:xfrm>
          <a:prstGeom prst="rect">
            <a:avLst/>
          </a:prstGeom>
          <a:ln w="12700">
            <a:miter lim="400000"/>
          </a:ln>
        </p:spPr>
      </p:pic>
      <p:sp>
        <p:nvSpPr>
          <p:cNvPr id="456" name="Why so many?"/>
          <p:cNvSpPr txBox="1"/>
          <p:nvPr/>
        </p:nvSpPr>
        <p:spPr>
          <a:xfrm>
            <a:off x="14431636" y="3054367"/>
            <a:ext cx="4766328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1" sz="5900"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Why so many?</a:t>
            </a:r>
          </a:p>
        </p:txBody>
      </p:sp>
      <p:sp>
        <p:nvSpPr>
          <p:cNvPr id="457" name="Different use cases…"/>
          <p:cNvSpPr txBox="1"/>
          <p:nvPr/>
        </p:nvSpPr>
        <p:spPr>
          <a:xfrm>
            <a:off x="13291136" y="4259808"/>
            <a:ext cx="8571330" cy="39771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501315" indent="-501315" algn="l">
              <a:lnSpc>
                <a:spcPct val="120000"/>
              </a:lnSpc>
              <a:buSzPct val="100000"/>
              <a:buChar char="•"/>
              <a:defRPr sz="5800">
                <a:latin typeface="Arial"/>
                <a:ea typeface="Arial"/>
                <a:cs typeface="Arial"/>
                <a:sym typeface="Arial"/>
              </a:defRPr>
            </a:pPr>
            <a:r>
              <a:t>Different use cases</a:t>
            </a:r>
          </a:p>
          <a:p>
            <a:pPr marL="501315" indent="-501315" algn="l">
              <a:lnSpc>
                <a:spcPct val="120000"/>
              </a:lnSpc>
              <a:buSzPct val="100000"/>
              <a:buChar char="•"/>
              <a:defRPr sz="5800">
                <a:latin typeface="Arial"/>
                <a:ea typeface="Arial"/>
                <a:cs typeface="Arial"/>
                <a:sym typeface="Arial"/>
              </a:defRPr>
            </a:pPr>
            <a:r>
              <a:t>Different capabilities</a:t>
            </a:r>
          </a:p>
          <a:p>
            <a:pPr marL="501315" indent="-501315" algn="l">
              <a:lnSpc>
                <a:spcPct val="120000"/>
              </a:lnSpc>
              <a:buSzPct val="100000"/>
              <a:buChar char="•"/>
              <a:defRPr sz="5800">
                <a:latin typeface="Arial"/>
                <a:ea typeface="Arial"/>
                <a:cs typeface="Arial"/>
                <a:sym typeface="Arial"/>
              </a:defRPr>
            </a:pPr>
            <a:r>
              <a:t>Different economic model</a:t>
            </a:r>
          </a:p>
        </p:txBody>
      </p:sp>
      <p:sp>
        <p:nvSpPr>
          <p:cNvPr id="458" name="Line"/>
          <p:cNvSpPr/>
          <p:nvPr/>
        </p:nvSpPr>
        <p:spPr>
          <a:xfrm flipV="1">
            <a:off x="11531600" y="2909079"/>
            <a:ext cx="0" cy="7897842"/>
          </a:xfrm>
          <a:prstGeom prst="line">
            <a:avLst/>
          </a:prstGeom>
          <a:ln w="12700">
            <a:solidFill>
              <a:srgbClr val="A7A7A7"/>
            </a:solidFill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459" name="Results in different implementation choices"/>
          <p:cNvSpPr txBox="1"/>
          <p:nvPr/>
        </p:nvSpPr>
        <p:spPr>
          <a:xfrm>
            <a:off x="13291136" y="8882868"/>
            <a:ext cx="8571330" cy="1944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lnSpc>
                <a:spcPct val="120000"/>
              </a:lnSpc>
              <a:defRPr i="1" sz="5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Results in different implementation choices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56" grpId="1"/>
      <p:bldP build="whole" bldLvl="1" animBg="1" rev="0" advAuto="0" spid="457" grpId="3"/>
      <p:bldP build="whole" bldLvl="1" animBg="1" rev="0" advAuto="0" spid="459" grpId="4"/>
      <p:bldP build="whole" bldLvl="1" animBg="1" rev="0" advAuto="0" spid="458" grpId="2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BENEFITS"/>
          <p:cNvSpPr txBox="1"/>
          <p:nvPr/>
        </p:nvSpPr>
        <p:spPr>
          <a:xfrm>
            <a:off x="6927836" y="1451499"/>
            <a:ext cx="10528328" cy="9284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1155278">
              <a:lnSpc>
                <a:spcPct val="150000"/>
              </a:lnSpc>
              <a:defRPr b="1" spc="754" sz="58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DIFFERENT USE CASES</a:t>
            </a:r>
          </a:p>
        </p:txBody>
      </p:sp>
      <p:sp>
        <p:nvSpPr>
          <p:cNvPr id="462" name="Ease of onboarding at-risk populations in a cost-effective way…"/>
          <p:cNvSpPr txBox="1"/>
          <p:nvPr/>
        </p:nvSpPr>
        <p:spPr>
          <a:xfrm>
            <a:off x="3408600" y="3144557"/>
            <a:ext cx="17566800" cy="82880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501315" indent="-501315" algn="l">
              <a:lnSpc>
                <a:spcPct val="120000"/>
              </a:lnSpc>
              <a:buSzPct val="100000"/>
              <a:buChar char="•"/>
              <a:defRPr sz="4800">
                <a:latin typeface="Arial"/>
                <a:ea typeface="Arial"/>
                <a:cs typeface="Arial"/>
                <a:sym typeface="Arial"/>
              </a:defRPr>
            </a:pPr>
            <a:r>
              <a:t>Ease of onboarding at-risk populations in a cost-effective way</a:t>
            </a:r>
          </a:p>
          <a:p>
            <a:pPr lvl="3" marL="1644315" indent="-501315" algn="l">
              <a:lnSpc>
                <a:spcPct val="120000"/>
              </a:lnSpc>
              <a:buSzPct val="100000"/>
              <a:buChar char="•"/>
              <a:defRPr sz="4800">
                <a:latin typeface="Arial"/>
                <a:ea typeface="Arial"/>
                <a:cs typeface="Arial"/>
                <a:sym typeface="Arial"/>
              </a:defRPr>
            </a:pPr>
            <a:r>
              <a:t>Sovrin: Guardians</a:t>
            </a:r>
          </a:p>
          <a:p>
            <a:pPr lvl="3" marL="1644315" indent="-501315" algn="l">
              <a:lnSpc>
                <a:spcPct val="120000"/>
              </a:lnSpc>
              <a:buSzPct val="100000"/>
              <a:buChar char="•"/>
              <a:defRPr sz="4800">
                <a:latin typeface="Arial"/>
                <a:ea typeface="Arial"/>
                <a:cs typeface="Arial"/>
                <a:sym typeface="Arial"/>
              </a:defRPr>
            </a:pPr>
            <a:r>
              <a:t>Veres One: Board of Governors</a:t>
            </a:r>
          </a:p>
          <a:p>
            <a:pPr marL="501315" indent="-501315" algn="l">
              <a:lnSpc>
                <a:spcPct val="120000"/>
              </a:lnSpc>
              <a:buSzPct val="100000"/>
              <a:buChar char="•"/>
              <a:defRPr sz="4800">
                <a:latin typeface="Arial"/>
                <a:ea typeface="Arial"/>
                <a:cs typeface="Arial"/>
                <a:sym typeface="Arial"/>
              </a:defRPr>
            </a:pPr>
            <a:r>
              <a:t>Ease of bootstrapping into DIDs</a:t>
            </a:r>
          </a:p>
          <a:p>
            <a:pPr lvl="3" marL="1644315" indent="-501315" algn="l">
              <a:lnSpc>
                <a:spcPct val="120000"/>
              </a:lnSpc>
              <a:buSzPct val="100000"/>
              <a:buChar char="•"/>
              <a:defRPr sz="4800">
                <a:latin typeface="Arial"/>
                <a:ea typeface="Arial"/>
                <a:cs typeface="Arial"/>
                <a:sym typeface="Arial"/>
              </a:defRPr>
            </a:pPr>
            <a:r>
              <a:t>BTCR</a:t>
            </a:r>
          </a:p>
          <a:p>
            <a:pPr lvl="6" marL="2787315" indent="-501315" algn="l">
              <a:lnSpc>
                <a:spcPct val="120000"/>
              </a:lnSpc>
              <a:buSzPct val="100000"/>
              <a:buChar char="•"/>
              <a:defRPr sz="4800">
                <a:latin typeface="Arial"/>
                <a:ea typeface="Arial"/>
                <a:cs typeface="Arial"/>
                <a:sym typeface="Arial"/>
              </a:defRPr>
            </a:pPr>
            <a:r>
              <a:t>Self-sovereign</a:t>
            </a:r>
          </a:p>
          <a:p>
            <a:pPr lvl="6" marL="2787315" indent="-501315" algn="l">
              <a:lnSpc>
                <a:spcPct val="120000"/>
              </a:lnSpc>
              <a:buSzPct val="100000"/>
              <a:buChar char="•"/>
              <a:defRPr sz="4800">
                <a:latin typeface="Arial"/>
                <a:ea typeface="Arial"/>
                <a:cs typeface="Arial"/>
                <a:sym typeface="Arial"/>
              </a:defRPr>
            </a:pPr>
            <a:r>
              <a:t>You have a BTCR DID if you’ve ever transacted bitcoin!</a:t>
            </a:r>
          </a:p>
          <a:p>
            <a:pPr marL="501315" indent="-501315" algn="l">
              <a:lnSpc>
                <a:spcPct val="120000"/>
              </a:lnSpc>
              <a:buSzPct val="100000"/>
              <a:buChar char="•"/>
              <a:defRPr sz="4800">
                <a:latin typeface="Arial"/>
                <a:ea typeface="Arial"/>
                <a:cs typeface="Arial"/>
                <a:sym typeface="Arial"/>
              </a:defRPr>
            </a:pPr>
            <a:r>
              <a:t>Bridge existing systems</a:t>
            </a:r>
          </a:p>
          <a:p>
            <a:pPr lvl="3" marL="1644315" indent="-501315" algn="l">
              <a:lnSpc>
                <a:spcPct val="120000"/>
              </a:lnSpc>
              <a:buSzPct val="100000"/>
              <a:buChar char="•"/>
              <a:defRPr sz="4800">
                <a:latin typeface="Arial"/>
                <a:ea typeface="Arial"/>
                <a:cs typeface="Arial"/>
                <a:sym typeface="Arial"/>
              </a:defRPr>
            </a:pPr>
            <a:r>
              <a:t>Blockstack ID</a:t>
            </a:r>
          </a:p>
        </p:txBody>
      </p:sp>
      <p:pic>
        <p:nvPicPr>
          <p:cNvPr id="463" name="Google Shape;141;p29" descr="Google Shape;141;p2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57023" y="12133184"/>
            <a:ext cx="2629395" cy="919969"/>
          </a:xfrm>
          <a:prstGeom prst="rect">
            <a:avLst/>
          </a:prstGeom>
          <a:ln w="12700">
            <a:miter lim="400000"/>
          </a:ln>
        </p:spPr>
      </p:pic>
      <p:pic>
        <p:nvPicPr>
          <p:cNvPr id="464" name="LearningMachine-Mark-Grey.png" descr="LearningMachine-Mark-Grey.png"/>
          <p:cNvPicPr>
            <a:picLocks noChangeAspect="1"/>
          </p:cNvPicPr>
          <p:nvPr/>
        </p:nvPicPr>
        <p:blipFill>
          <a:blip r:embed="rId3">
            <a:alphaModFix amt="49544"/>
            <a:extLst/>
          </a:blip>
          <a:stretch>
            <a:fillRect/>
          </a:stretch>
        </p:blipFill>
        <p:spPr>
          <a:xfrm>
            <a:off x="22733000" y="12133184"/>
            <a:ext cx="919968" cy="919969"/>
          </a:xfrm>
          <a:prstGeom prst="rect">
            <a:avLst/>
          </a:prstGeom>
          <a:ln w="12700">
            <a:miter lim="400000"/>
          </a:ln>
        </p:spPr>
      </p:pic>
      <p:pic>
        <p:nvPicPr>
          <p:cNvPr id="465" name="Google Shape;187;p33" descr="Google Shape;187;p3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066769" y="12121074"/>
            <a:ext cx="2745721" cy="94418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BENEFITS"/>
          <p:cNvSpPr txBox="1"/>
          <p:nvPr/>
        </p:nvSpPr>
        <p:spPr>
          <a:xfrm>
            <a:off x="6382270" y="1349899"/>
            <a:ext cx="11619460" cy="9284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1155278">
              <a:lnSpc>
                <a:spcPct val="150000"/>
              </a:lnSpc>
              <a:defRPr b="1" spc="754" sz="58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DIFFERENT CAPABILITIES</a:t>
            </a:r>
          </a:p>
        </p:txBody>
      </p:sp>
      <p:sp>
        <p:nvSpPr>
          <p:cNvPr id="468" name="Sovrin:…"/>
          <p:cNvSpPr txBox="1"/>
          <p:nvPr/>
        </p:nvSpPr>
        <p:spPr>
          <a:xfrm>
            <a:off x="3408600" y="3747833"/>
            <a:ext cx="17566800" cy="72460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501315" indent="-501315" algn="l">
              <a:lnSpc>
                <a:spcPct val="120000"/>
              </a:lnSpc>
              <a:buSzPct val="100000"/>
              <a:buChar char="•"/>
              <a:defRPr sz="4200">
                <a:latin typeface="Arial"/>
                <a:ea typeface="Arial"/>
                <a:cs typeface="Arial"/>
                <a:sym typeface="Arial"/>
              </a:defRPr>
            </a:pPr>
            <a:r>
              <a:t>Sovrin: </a:t>
            </a:r>
          </a:p>
          <a:p>
            <a:pPr lvl="3" marL="1644315" indent="-501315" algn="l">
              <a:lnSpc>
                <a:spcPct val="120000"/>
              </a:lnSpc>
              <a:buSzPct val="100000"/>
              <a:buChar char="•"/>
              <a:defRPr sz="4200">
                <a:latin typeface="Arial"/>
                <a:ea typeface="Arial"/>
                <a:cs typeface="Arial"/>
                <a:sym typeface="Arial"/>
              </a:defRPr>
            </a:pPr>
            <a:r>
              <a:t>Multi-signature, ZKP</a:t>
            </a:r>
          </a:p>
          <a:p>
            <a:pPr lvl="3" marL="1644315" indent="-501315" algn="l">
              <a:lnSpc>
                <a:spcPct val="120000"/>
              </a:lnSpc>
              <a:buSzPct val="100000"/>
              <a:buChar char="•"/>
              <a:defRPr sz="4200">
                <a:latin typeface="Arial"/>
                <a:ea typeface="Arial"/>
                <a:cs typeface="Arial"/>
                <a:sym typeface="Arial"/>
              </a:defRPr>
            </a:pPr>
            <a:r>
              <a:t>Owner or guardian</a:t>
            </a:r>
          </a:p>
          <a:p>
            <a:pPr marL="501315" indent="-501315" algn="l">
              <a:lnSpc>
                <a:spcPct val="120000"/>
              </a:lnSpc>
              <a:buSzPct val="100000"/>
              <a:buChar char="•"/>
              <a:defRPr sz="4200">
                <a:latin typeface="Arial"/>
                <a:ea typeface="Arial"/>
                <a:cs typeface="Arial"/>
                <a:sym typeface="Arial"/>
              </a:defRPr>
            </a:pPr>
            <a:r>
              <a:t>Veres One:</a:t>
            </a:r>
          </a:p>
          <a:p>
            <a:pPr lvl="3" marL="1644315" indent="-501315" algn="l">
              <a:lnSpc>
                <a:spcPct val="120000"/>
              </a:lnSpc>
              <a:buSzPct val="100000"/>
              <a:buChar char="•"/>
              <a:defRPr sz="4200">
                <a:latin typeface="Arial"/>
                <a:ea typeface="Arial"/>
                <a:cs typeface="Arial"/>
                <a:sym typeface="Arial"/>
              </a:defRPr>
            </a:pPr>
            <a:r>
              <a:t>OCAP</a:t>
            </a:r>
          </a:p>
          <a:p>
            <a:pPr marL="501315" indent="-501315" algn="l">
              <a:lnSpc>
                <a:spcPct val="120000"/>
              </a:lnSpc>
              <a:buSzPct val="100000"/>
              <a:buChar char="•"/>
              <a:defRPr sz="4200">
                <a:latin typeface="Arial"/>
                <a:ea typeface="Arial"/>
                <a:cs typeface="Arial"/>
                <a:sym typeface="Arial"/>
              </a:defRPr>
            </a:pPr>
            <a:r>
              <a:t>In general</a:t>
            </a:r>
          </a:p>
          <a:p>
            <a:pPr lvl="3" marL="1644315" indent="-501315" algn="l">
              <a:lnSpc>
                <a:spcPct val="120000"/>
              </a:lnSpc>
              <a:buSzPct val="100000"/>
              <a:buChar char="•"/>
              <a:defRPr sz="4200">
                <a:latin typeface="Arial"/>
                <a:ea typeface="Arial"/>
                <a:cs typeface="Arial"/>
                <a:sym typeface="Arial"/>
              </a:defRPr>
            </a:pPr>
            <a:r>
              <a:t>Each method spec can introduce their own vocabulary/behavior</a:t>
            </a:r>
          </a:p>
          <a:p>
            <a:pPr lvl="3" marL="1644315" indent="-501315" algn="l">
              <a:lnSpc>
                <a:spcPct val="120000"/>
              </a:lnSpc>
              <a:buSzPct val="100000"/>
              <a:buChar char="•"/>
              <a:defRPr sz="4200">
                <a:latin typeface="Arial"/>
                <a:ea typeface="Arial"/>
                <a:cs typeface="Arial"/>
                <a:sym typeface="Arial"/>
              </a:defRPr>
            </a:pPr>
            <a:r>
              <a:t>“service” varies greatly</a:t>
            </a:r>
          </a:p>
          <a:p>
            <a:pPr marL="501315" indent="-501315" algn="l">
              <a:lnSpc>
                <a:spcPct val="120000"/>
              </a:lnSpc>
              <a:buSzPct val="100000"/>
              <a:buChar char="•"/>
              <a:defRPr sz="4200">
                <a:latin typeface="Arial"/>
                <a:ea typeface="Arial"/>
                <a:cs typeface="Arial"/>
                <a:sym typeface="Arial"/>
              </a:defRPr>
            </a:pPr>
            <a:r>
              <a:t>Future: </a:t>
            </a:r>
          </a:p>
          <a:p>
            <a:pPr lvl="3" marL="1644315" indent="-501315" algn="l">
              <a:lnSpc>
                <a:spcPct val="120000"/>
              </a:lnSpc>
              <a:buSzPct val="100000"/>
              <a:buChar char="•"/>
              <a:defRPr sz="4200">
                <a:latin typeface="Arial"/>
                <a:ea typeface="Arial"/>
                <a:cs typeface="Arial"/>
                <a:sym typeface="Arial"/>
              </a:defRPr>
            </a:pPr>
            <a:r>
              <a:t>Different recovery methods such as social recovery</a:t>
            </a:r>
          </a:p>
        </p:txBody>
      </p:sp>
      <p:pic>
        <p:nvPicPr>
          <p:cNvPr id="469" name="Google Shape;141;p29" descr="Google Shape;141;p29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57023" y="12133184"/>
            <a:ext cx="2629395" cy="919969"/>
          </a:xfrm>
          <a:prstGeom prst="rect">
            <a:avLst/>
          </a:prstGeom>
          <a:ln w="12700">
            <a:miter lim="400000"/>
          </a:ln>
        </p:spPr>
      </p:pic>
      <p:pic>
        <p:nvPicPr>
          <p:cNvPr id="470" name="LearningMachine-Mark-Grey.png" descr="LearningMachine-Mark-Grey.png"/>
          <p:cNvPicPr>
            <a:picLocks noChangeAspect="1"/>
          </p:cNvPicPr>
          <p:nvPr/>
        </p:nvPicPr>
        <p:blipFill>
          <a:blip r:embed="rId4">
            <a:alphaModFix amt="49544"/>
            <a:extLst/>
          </a:blip>
          <a:stretch>
            <a:fillRect/>
          </a:stretch>
        </p:blipFill>
        <p:spPr>
          <a:xfrm>
            <a:off x="22733000" y="12133184"/>
            <a:ext cx="919968" cy="919969"/>
          </a:xfrm>
          <a:prstGeom prst="rect">
            <a:avLst/>
          </a:prstGeom>
          <a:ln w="12700">
            <a:miter lim="400000"/>
          </a:ln>
        </p:spPr>
      </p:pic>
      <p:pic>
        <p:nvPicPr>
          <p:cNvPr id="471" name="Google Shape;187;p33" descr="Google Shape;187;p33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066769" y="12121074"/>
            <a:ext cx="2745721" cy="944189"/>
          </a:xfrm>
          <a:prstGeom prst="rect">
            <a:avLst/>
          </a:prstGeom>
          <a:ln w="12700">
            <a:miter lim="400000"/>
          </a:ln>
        </p:spPr>
      </p:pic>
      <p:sp>
        <p:nvSpPr>
          <p:cNvPr id="472" name="BENEFITS"/>
          <p:cNvSpPr txBox="1"/>
          <p:nvPr/>
        </p:nvSpPr>
        <p:spPr>
          <a:xfrm>
            <a:off x="1630353" y="2418127"/>
            <a:ext cx="21123295" cy="6564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1155278">
              <a:lnSpc>
                <a:spcPct val="150000"/>
              </a:lnSpc>
              <a:defRPr b="1" spc="520" sz="40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BASED ON METHOD-SPECIFIC PRIORITIES; CAN CHANGE OVER TIME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BENEFITS"/>
          <p:cNvSpPr txBox="1"/>
          <p:nvPr/>
        </p:nvSpPr>
        <p:spPr>
          <a:xfrm>
            <a:off x="7371752" y="1451499"/>
            <a:ext cx="9640496" cy="9284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1155278">
              <a:lnSpc>
                <a:spcPct val="150000"/>
              </a:lnSpc>
              <a:defRPr b="1" spc="754" sz="58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DIFFERENT LEDGERS</a:t>
            </a:r>
          </a:p>
        </p:txBody>
      </p:sp>
      <p:sp>
        <p:nvSpPr>
          <p:cNvPr id="477" name="Sovrin…"/>
          <p:cNvSpPr txBox="1"/>
          <p:nvPr/>
        </p:nvSpPr>
        <p:spPr>
          <a:xfrm>
            <a:off x="3408600" y="3126824"/>
            <a:ext cx="17566800" cy="827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501315" indent="-501315" algn="l">
              <a:lnSpc>
                <a:spcPct val="120000"/>
              </a:lnSpc>
              <a:buSzPct val="100000"/>
              <a:buChar char="•"/>
              <a:defRPr sz="3400">
                <a:latin typeface="Arial"/>
                <a:ea typeface="Arial"/>
                <a:cs typeface="Arial"/>
                <a:sym typeface="Arial"/>
              </a:defRPr>
            </a:pPr>
            <a:r>
              <a:t>Sovrin</a:t>
            </a:r>
          </a:p>
          <a:p>
            <a:pPr lvl="3" marL="1644315" indent="-501315" algn="l">
              <a:lnSpc>
                <a:spcPct val="120000"/>
              </a:lnSpc>
              <a:buSzPct val="100000"/>
              <a:buChar char="•"/>
              <a:defRPr sz="3400">
                <a:latin typeface="Arial"/>
                <a:ea typeface="Arial"/>
                <a:cs typeface="Arial"/>
                <a:sym typeface="Arial"/>
              </a:defRPr>
            </a:pPr>
            <a:r>
              <a:t>Public, permissioned blockchain</a:t>
            </a:r>
          </a:p>
          <a:p>
            <a:pPr lvl="3" marL="1644315" indent="-501315" algn="l">
              <a:lnSpc>
                <a:spcPct val="120000"/>
              </a:lnSpc>
              <a:buSzPct val="100000"/>
              <a:buChar char="•"/>
              <a:defRPr sz="3400">
                <a:latin typeface="Arial"/>
                <a:ea typeface="Arial"/>
                <a:cs typeface="Arial"/>
                <a:sym typeface="Arial"/>
              </a:defRPr>
            </a:pPr>
            <a:r>
              <a:t>Fit-for-purpose</a:t>
            </a:r>
          </a:p>
          <a:p>
            <a:pPr marL="501315" indent="-501315" algn="l">
              <a:lnSpc>
                <a:spcPct val="120000"/>
              </a:lnSpc>
              <a:buSzPct val="100000"/>
              <a:buChar char="•"/>
              <a:defRPr sz="3400">
                <a:latin typeface="Arial"/>
                <a:ea typeface="Arial"/>
                <a:cs typeface="Arial"/>
                <a:sym typeface="Arial"/>
              </a:defRPr>
            </a:pPr>
            <a:r>
              <a:t>Veres One</a:t>
            </a:r>
          </a:p>
          <a:p>
            <a:pPr lvl="3" marL="1644315" indent="-501315" algn="l">
              <a:lnSpc>
                <a:spcPct val="120000"/>
              </a:lnSpc>
              <a:buSzPct val="100000"/>
              <a:buChar char="•"/>
              <a:defRPr sz="3400">
                <a:latin typeface="Arial"/>
                <a:ea typeface="Arial"/>
                <a:cs typeface="Arial"/>
                <a:sym typeface="Arial"/>
              </a:defRPr>
            </a:pPr>
            <a:r>
              <a:t>Public, permissionless blockchain</a:t>
            </a:r>
          </a:p>
          <a:p>
            <a:pPr lvl="3" marL="1644315" indent="-501315" algn="l">
              <a:lnSpc>
                <a:spcPct val="120000"/>
              </a:lnSpc>
              <a:buSzPct val="100000"/>
              <a:buChar char="•"/>
              <a:defRPr sz="3400">
                <a:latin typeface="Arial"/>
                <a:ea typeface="Arial"/>
                <a:cs typeface="Arial"/>
                <a:sym typeface="Arial"/>
              </a:defRPr>
            </a:pPr>
            <a:r>
              <a:t>Fit-for-purpose</a:t>
            </a:r>
          </a:p>
          <a:p>
            <a:pPr lvl="3" marL="1644315" indent="-501315" algn="l">
              <a:lnSpc>
                <a:spcPct val="120000"/>
              </a:lnSpc>
              <a:buSzPct val="100000"/>
              <a:buChar char="•"/>
              <a:defRPr sz="3400">
                <a:latin typeface="Arial"/>
                <a:ea typeface="Arial"/>
                <a:cs typeface="Arial"/>
                <a:sym typeface="Arial"/>
              </a:defRPr>
            </a:pPr>
            <a:r>
              <a:t>Non-speculative — operations pay for cost of running the network</a:t>
            </a:r>
          </a:p>
          <a:p>
            <a:pPr lvl="3" marL="1644315" indent="-501315" algn="l">
              <a:lnSpc>
                <a:spcPct val="120000"/>
              </a:lnSpc>
              <a:buSzPct val="100000"/>
              <a:buChar char="•"/>
              <a:defRPr sz="3400">
                <a:latin typeface="Arial"/>
                <a:ea typeface="Arial"/>
                <a:cs typeface="Arial"/>
                <a:sym typeface="Arial"/>
              </a:defRPr>
            </a:pPr>
            <a:r>
              <a:t>Consensus relies on leaderless elector collaboration</a:t>
            </a:r>
          </a:p>
          <a:p>
            <a:pPr marL="501315" indent="-501315" algn="l">
              <a:lnSpc>
                <a:spcPct val="120000"/>
              </a:lnSpc>
              <a:buSzPct val="100000"/>
              <a:buChar char="•"/>
              <a:defRPr sz="3400">
                <a:latin typeface="Arial"/>
                <a:ea typeface="Arial"/>
                <a:cs typeface="Arial"/>
                <a:sym typeface="Arial"/>
              </a:defRPr>
            </a:pPr>
            <a:r>
              <a:t>BTCR</a:t>
            </a:r>
          </a:p>
          <a:p>
            <a:pPr lvl="3" marL="1644315" indent="-501315" algn="l">
              <a:lnSpc>
                <a:spcPct val="120000"/>
              </a:lnSpc>
              <a:buSzPct val="100000"/>
              <a:buChar char="•"/>
              <a:defRPr sz="3400">
                <a:latin typeface="Arial"/>
                <a:ea typeface="Arial"/>
                <a:cs typeface="Arial"/>
                <a:sym typeface="Arial"/>
              </a:defRPr>
            </a:pPr>
            <a:r>
              <a:t>Bitcoin blockchain</a:t>
            </a:r>
          </a:p>
          <a:p>
            <a:pPr marL="501315" indent="-501315" algn="l">
              <a:lnSpc>
                <a:spcPct val="120000"/>
              </a:lnSpc>
              <a:buSzPct val="100000"/>
              <a:buChar char="•"/>
              <a:defRPr sz="3400">
                <a:latin typeface="Arial"/>
                <a:ea typeface="Arial"/>
                <a:cs typeface="Arial"/>
                <a:sym typeface="Arial"/>
              </a:defRPr>
            </a:pPr>
            <a:r>
              <a:t>uPort</a:t>
            </a:r>
          </a:p>
          <a:p>
            <a:pPr lvl="3" marL="1644315" indent="-501315" algn="l">
              <a:lnSpc>
                <a:spcPct val="120000"/>
              </a:lnSpc>
              <a:buSzPct val="100000"/>
              <a:buChar char="•"/>
              <a:defRPr sz="3400">
                <a:latin typeface="Arial"/>
                <a:ea typeface="Arial"/>
                <a:cs typeface="Arial"/>
                <a:sym typeface="Arial"/>
              </a:defRPr>
            </a:pPr>
            <a:r>
              <a:t>Ethereum</a:t>
            </a:r>
          </a:p>
          <a:p>
            <a:pPr marL="501315" indent="-501315" algn="l">
              <a:lnSpc>
                <a:spcPct val="120000"/>
              </a:lnSpc>
              <a:buSzPct val="100000"/>
              <a:buChar char="•"/>
              <a:defRPr sz="3400">
                <a:latin typeface="Arial"/>
                <a:ea typeface="Arial"/>
                <a:cs typeface="Arial"/>
                <a:sym typeface="Arial"/>
              </a:defRPr>
            </a:pPr>
            <a:r>
              <a:t>IPID</a:t>
            </a:r>
          </a:p>
          <a:p>
            <a:pPr lvl="3" marL="1644315" indent="-501315" algn="l">
              <a:lnSpc>
                <a:spcPct val="120000"/>
              </a:lnSpc>
              <a:buSzPct val="100000"/>
              <a:buChar char="•"/>
              <a:defRPr sz="3400">
                <a:latin typeface="Arial"/>
                <a:ea typeface="Arial"/>
                <a:cs typeface="Arial"/>
                <a:sym typeface="Arial"/>
              </a:defRPr>
            </a:pPr>
            <a:r>
              <a:t>IPFS/IPNS</a:t>
            </a:r>
          </a:p>
        </p:txBody>
      </p:sp>
      <p:pic>
        <p:nvPicPr>
          <p:cNvPr id="478" name="Google Shape;141;p29" descr="Google Shape;141;p29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57023" y="12133184"/>
            <a:ext cx="2629395" cy="919969"/>
          </a:xfrm>
          <a:prstGeom prst="rect">
            <a:avLst/>
          </a:prstGeom>
          <a:ln w="12700">
            <a:miter lim="400000"/>
          </a:ln>
        </p:spPr>
      </p:pic>
      <p:pic>
        <p:nvPicPr>
          <p:cNvPr id="479" name="LearningMachine-Mark-Grey.png" descr="LearningMachine-Mark-Grey.png"/>
          <p:cNvPicPr>
            <a:picLocks noChangeAspect="1"/>
          </p:cNvPicPr>
          <p:nvPr/>
        </p:nvPicPr>
        <p:blipFill>
          <a:blip r:embed="rId4">
            <a:alphaModFix amt="49544"/>
            <a:extLst/>
          </a:blip>
          <a:stretch>
            <a:fillRect/>
          </a:stretch>
        </p:blipFill>
        <p:spPr>
          <a:xfrm>
            <a:off x="22733000" y="12133184"/>
            <a:ext cx="919968" cy="919969"/>
          </a:xfrm>
          <a:prstGeom prst="rect">
            <a:avLst/>
          </a:prstGeom>
          <a:ln w="12700">
            <a:miter lim="400000"/>
          </a:ln>
        </p:spPr>
      </p:pic>
      <p:pic>
        <p:nvPicPr>
          <p:cNvPr id="480" name="Google Shape;187;p33" descr="Google Shape;187;p33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066769" y="12121074"/>
            <a:ext cx="2745721" cy="94418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BENEFITS"/>
          <p:cNvSpPr txBox="1"/>
          <p:nvPr/>
        </p:nvSpPr>
        <p:spPr>
          <a:xfrm>
            <a:off x="3564422" y="1451499"/>
            <a:ext cx="17255156" cy="9284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1155278">
              <a:lnSpc>
                <a:spcPct val="150000"/>
              </a:lnSpc>
              <a:defRPr b="1" spc="754" sz="58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DIFFERENT TRUST AND COST MODELS</a:t>
            </a:r>
          </a:p>
        </p:txBody>
      </p:sp>
      <p:sp>
        <p:nvSpPr>
          <p:cNvPr id="485" name="Permissioned/permissionless…"/>
          <p:cNvSpPr txBox="1"/>
          <p:nvPr/>
        </p:nvSpPr>
        <p:spPr>
          <a:xfrm>
            <a:off x="3408600" y="4154574"/>
            <a:ext cx="17566800" cy="5785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501315" indent="-501315" algn="l">
              <a:lnSpc>
                <a:spcPct val="120000"/>
              </a:lnSpc>
              <a:buSzPct val="100000"/>
              <a:buChar char="•"/>
              <a:defRPr sz="4800">
                <a:latin typeface="Arial"/>
                <a:ea typeface="Arial"/>
                <a:cs typeface="Arial"/>
                <a:sym typeface="Arial"/>
              </a:defRPr>
            </a:pPr>
            <a:r>
              <a:t>Permissioned/permissionless</a:t>
            </a:r>
          </a:p>
          <a:p>
            <a:pPr marL="501315" indent="-501315" algn="l">
              <a:lnSpc>
                <a:spcPct val="120000"/>
              </a:lnSpc>
              <a:buSzPct val="100000"/>
              <a:buChar char="•"/>
              <a:defRPr sz="4800">
                <a:latin typeface="Arial"/>
                <a:ea typeface="Arial"/>
                <a:cs typeface="Arial"/>
                <a:sym typeface="Arial"/>
              </a:defRPr>
            </a:pPr>
            <a:r>
              <a:t>Fit for purpose?</a:t>
            </a:r>
          </a:p>
          <a:p>
            <a:pPr marL="501315" indent="-501315" algn="l">
              <a:lnSpc>
                <a:spcPct val="120000"/>
              </a:lnSpc>
              <a:buSzPct val="100000"/>
              <a:buChar char="•"/>
              <a:defRPr sz="4800">
                <a:latin typeface="Arial"/>
                <a:ea typeface="Arial"/>
                <a:cs typeface="Arial"/>
                <a:sym typeface="Arial"/>
              </a:defRPr>
            </a:pPr>
            <a:r>
              <a:t>Who can run a validator node?</a:t>
            </a:r>
          </a:p>
          <a:p>
            <a:pPr marL="501315" indent="-501315" algn="l">
              <a:lnSpc>
                <a:spcPct val="120000"/>
              </a:lnSpc>
              <a:buSzPct val="100000"/>
              <a:buChar char="•"/>
              <a:defRPr sz="4800">
                <a:latin typeface="Arial"/>
                <a:ea typeface="Arial"/>
                <a:cs typeface="Arial"/>
                <a:sym typeface="Arial"/>
              </a:defRPr>
            </a:pPr>
            <a:r>
              <a:t>Can outsiders perform CRUD operations?</a:t>
            </a:r>
          </a:p>
          <a:p>
            <a:pPr marL="501315" indent="-501315" algn="l">
              <a:lnSpc>
                <a:spcPct val="120000"/>
              </a:lnSpc>
              <a:buSzPct val="100000"/>
              <a:buChar char="•"/>
              <a:defRPr sz="4800">
                <a:latin typeface="Arial"/>
                <a:ea typeface="Arial"/>
                <a:cs typeface="Arial"/>
                <a:sym typeface="Arial"/>
              </a:defRPr>
            </a:pPr>
            <a:r>
              <a:t>Economic incentives (who pays?)</a:t>
            </a:r>
          </a:p>
          <a:p>
            <a:pPr lvl="3" marL="1644315" indent="-501315" algn="l">
              <a:lnSpc>
                <a:spcPct val="120000"/>
              </a:lnSpc>
              <a:buSzPct val="100000"/>
              <a:buChar char="•"/>
              <a:defRPr sz="4800">
                <a:latin typeface="Arial"/>
                <a:ea typeface="Arial"/>
                <a:cs typeface="Arial"/>
                <a:sym typeface="Arial"/>
              </a:defRPr>
            </a:pPr>
            <a:r>
              <a:t>In general, a fit-for-purpose blockchain can be cheaper to use…but not cheaper to run the network</a:t>
            </a:r>
          </a:p>
        </p:txBody>
      </p:sp>
      <p:pic>
        <p:nvPicPr>
          <p:cNvPr id="486" name="Google Shape;141;p29" descr="Google Shape;141;p29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57023" y="12133184"/>
            <a:ext cx="2629395" cy="919969"/>
          </a:xfrm>
          <a:prstGeom prst="rect">
            <a:avLst/>
          </a:prstGeom>
          <a:ln w="12700">
            <a:miter lim="400000"/>
          </a:ln>
        </p:spPr>
      </p:pic>
      <p:pic>
        <p:nvPicPr>
          <p:cNvPr id="487" name="LearningMachine-Mark-Grey.png" descr="LearningMachine-Mark-Grey.png"/>
          <p:cNvPicPr>
            <a:picLocks noChangeAspect="1"/>
          </p:cNvPicPr>
          <p:nvPr/>
        </p:nvPicPr>
        <p:blipFill>
          <a:blip r:embed="rId4">
            <a:alphaModFix amt="49544"/>
            <a:extLst/>
          </a:blip>
          <a:stretch>
            <a:fillRect/>
          </a:stretch>
        </p:blipFill>
        <p:spPr>
          <a:xfrm>
            <a:off x="22733000" y="12133184"/>
            <a:ext cx="919968" cy="919969"/>
          </a:xfrm>
          <a:prstGeom prst="rect">
            <a:avLst/>
          </a:prstGeom>
          <a:ln w="12700">
            <a:miter lim="400000"/>
          </a:ln>
        </p:spPr>
      </p:pic>
      <p:pic>
        <p:nvPicPr>
          <p:cNvPr id="488" name="Google Shape;187;p33" descr="Google Shape;187;p33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066769" y="12121074"/>
            <a:ext cx="2745721" cy="94418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BENEFITS"/>
          <p:cNvSpPr txBox="1"/>
          <p:nvPr/>
        </p:nvSpPr>
        <p:spPr>
          <a:xfrm>
            <a:off x="5030867" y="1692210"/>
            <a:ext cx="14322265" cy="9284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1155278">
              <a:lnSpc>
                <a:spcPct val="150000"/>
              </a:lnSpc>
              <a:defRPr b="1" spc="754" sz="58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DIFFERENT STORAGE SCHEMES</a:t>
            </a:r>
          </a:p>
        </p:txBody>
      </p:sp>
      <p:sp>
        <p:nvSpPr>
          <p:cNvPr id="493" name="Sovrin…"/>
          <p:cNvSpPr txBox="1"/>
          <p:nvPr/>
        </p:nvSpPr>
        <p:spPr>
          <a:xfrm>
            <a:off x="3408600" y="4357480"/>
            <a:ext cx="17566800" cy="60267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501315" indent="-501315" algn="l">
              <a:lnSpc>
                <a:spcPct val="120000"/>
              </a:lnSpc>
              <a:buSzPct val="100000"/>
              <a:buChar char="•"/>
              <a:defRPr sz="4400">
                <a:latin typeface="Arial"/>
                <a:ea typeface="Arial"/>
                <a:cs typeface="Arial"/>
                <a:sym typeface="Arial"/>
              </a:defRPr>
            </a:pPr>
            <a:r>
              <a:t>Sovrin </a:t>
            </a:r>
          </a:p>
          <a:p>
            <a:pPr lvl="3" marL="1644315" indent="-501315" algn="l">
              <a:lnSpc>
                <a:spcPct val="120000"/>
              </a:lnSpc>
              <a:buSzPct val="100000"/>
              <a:buChar char="•"/>
              <a:defRPr sz="4400">
                <a:latin typeface="Arial"/>
                <a:ea typeface="Arial"/>
                <a:cs typeface="Arial"/>
                <a:sym typeface="Arial"/>
              </a:defRPr>
            </a:pPr>
            <a:r>
              <a:t>DID Document stored on ledger</a:t>
            </a:r>
          </a:p>
          <a:p>
            <a:pPr marL="501315" indent="-501315" algn="l">
              <a:lnSpc>
                <a:spcPct val="120000"/>
              </a:lnSpc>
              <a:buSzPct val="100000"/>
              <a:buChar char="•"/>
              <a:defRPr sz="4400">
                <a:latin typeface="Arial"/>
                <a:ea typeface="Arial"/>
                <a:cs typeface="Arial"/>
                <a:sym typeface="Arial"/>
              </a:defRPr>
            </a:pPr>
            <a:r>
              <a:t>Veres One</a:t>
            </a:r>
          </a:p>
          <a:p>
            <a:pPr lvl="3" marL="1644315" indent="-501315" algn="l">
              <a:lnSpc>
                <a:spcPct val="120000"/>
              </a:lnSpc>
              <a:buSzPct val="100000"/>
              <a:buChar char="•"/>
              <a:defRPr sz="4400">
                <a:latin typeface="Arial"/>
                <a:ea typeface="Arial"/>
                <a:cs typeface="Arial"/>
                <a:sym typeface="Arial"/>
              </a:defRPr>
            </a:pPr>
            <a:r>
              <a:t>On- and off-chain variants supported</a:t>
            </a:r>
          </a:p>
          <a:p>
            <a:pPr marL="501315" indent="-501315" algn="l">
              <a:lnSpc>
                <a:spcPct val="120000"/>
              </a:lnSpc>
              <a:buSzPct val="100000"/>
              <a:buChar char="•"/>
              <a:defRPr sz="4400">
                <a:latin typeface="Arial"/>
                <a:ea typeface="Arial"/>
                <a:cs typeface="Arial"/>
                <a:sym typeface="Arial"/>
              </a:defRPr>
            </a:pPr>
            <a:r>
              <a:t>BTCR</a:t>
            </a:r>
          </a:p>
          <a:p>
            <a:pPr lvl="3" marL="1644315" indent="-501315" algn="l">
              <a:lnSpc>
                <a:spcPct val="120000"/>
              </a:lnSpc>
              <a:buSzPct val="100000"/>
              <a:buChar char="•"/>
              <a:defRPr sz="4400">
                <a:latin typeface="Arial"/>
                <a:ea typeface="Arial"/>
                <a:cs typeface="Arial"/>
                <a:sym typeface="Arial"/>
              </a:defRPr>
            </a:pPr>
            <a:r>
              <a:t>DID Document is </a:t>
            </a:r>
            <a:r>
              <a:rPr i="1"/>
              <a:t>constructed</a:t>
            </a:r>
            <a:r>
              <a:t>: combines on- and off-chain data</a:t>
            </a:r>
          </a:p>
          <a:p>
            <a:pPr marL="501315" indent="-501315" algn="l">
              <a:lnSpc>
                <a:spcPct val="120000"/>
              </a:lnSpc>
              <a:buSzPct val="100000"/>
              <a:buChar char="•"/>
              <a:defRPr sz="4400">
                <a:latin typeface="Arial"/>
                <a:ea typeface="Arial"/>
                <a:cs typeface="Arial"/>
                <a:sym typeface="Arial"/>
              </a:defRPr>
            </a:pPr>
            <a:r>
              <a:t>uPort</a:t>
            </a:r>
          </a:p>
          <a:p>
            <a:pPr lvl="3" marL="1644315" indent="-501315" algn="l">
              <a:lnSpc>
                <a:spcPct val="120000"/>
              </a:lnSpc>
              <a:buSzPct val="100000"/>
              <a:buChar char="•"/>
              <a:defRPr sz="4400">
                <a:latin typeface="Arial"/>
                <a:ea typeface="Arial"/>
                <a:cs typeface="Arial"/>
                <a:sym typeface="Arial"/>
              </a:defRPr>
            </a:pPr>
            <a:r>
              <a:t>Event log</a:t>
            </a:r>
          </a:p>
        </p:txBody>
      </p:sp>
      <p:pic>
        <p:nvPicPr>
          <p:cNvPr id="494" name="Google Shape;141;p29" descr="Google Shape;141;p2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57023" y="12133184"/>
            <a:ext cx="2629395" cy="919969"/>
          </a:xfrm>
          <a:prstGeom prst="rect">
            <a:avLst/>
          </a:prstGeom>
          <a:ln w="12700">
            <a:miter lim="400000"/>
          </a:ln>
        </p:spPr>
      </p:pic>
      <p:pic>
        <p:nvPicPr>
          <p:cNvPr id="495" name="LearningMachine-Mark-Grey.png" descr="LearningMachine-Mark-Grey.png"/>
          <p:cNvPicPr>
            <a:picLocks noChangeAspect="1"/>
          </p:cNvPicPr>
          <p:nvPr/>
        </p:nvPicPr>
        <p:blipFill>
          <a:blip r:embed="rId3">
            <a:alphaModFix amt="49544"/>
            <a:extLst/>
          </a:blip>
          <a:stretch>
            <a:fillRect/>
          </a:stretch>
        </p:blipFill>
        <p:spPr>
          <a:xfrm>
            <a:off x="22733000" y="12133184"/>
            <a:ext cx="919968" cy="919969"/>
          </a:xfrm>
          <a:prstGeom prst="rect">
            <a:avLst/>
          </a:prstGeom>
          <a:ln w="12700">
            <a:miter lim="400000"/>
          </a:ln>
        </p:spPr>
      </p:pic>
      <p:pic>
        <p:nvPicPr>
          <p:cNvPr id="496" name="Google Shape;187;p33" descr="Google Shape;187;p3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066769" y="12121074"/>
            <a:ext cx="2745721" cy="94418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BENEFITS"/>
          <p:cNvSpPr txBox="1"/>
          <p:nvPr/>
        </p:nvSpPr>
        <p:spPr>
          <a:xfrm>
            <a:off x="4567349" y="1680099"/>
            <a:ext cx="15249302" cy="9284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1155278">
              <a:lnSpc>
                <a:spcPct val="150000"/>
              </a:lnSpc>
              <a:defRPr b="1" spc="754" sz="58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DIFFERENT UPDATE MECHANISMS</a:t>
            </a:r>
          </a:p>
        </p:txBody>
      </p:sp>
      <p:sp>
        <p:nvSpPr>
          <p:cNvPr id="499" name="IPID…"/>
          <p:cNvSpPr txBox="1"/>
          <p:nvPr/>
        </p:nvSpPr>
        <p:spPr>
          <a:xfrm>
            <a:off x="3408600" y="4674647"/>
            <a:ext cx="17566800" cy="5392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501315" indent="-501315" algn="l">
              <a:lnSpc>
                <a:spcPct val="120000"/>
              </a:lnSpc>
              <a:buSzPct val="100000"/>
              <a:buChar char="•"/>
              <a:defRPr sz="5200">
                <a:latin typeface="Arial"/>
                <a:ea typeface="Arial"/>
                <a:cs typeface="Arial"/>
                <a:sym typeface="Arial"/>
              </a:defRPr>
            </a:pPr>
            <a:r>
              <a:t>IPID</a:t>
            </a:r>
          </a:p>
          <a:p>
            <a:pPr lvl="3" marL="1644315" indent="-501315" algn="l">
              <a:lnSpc>
                <a:spcPct val="120000"/>
              </a:lnSpc>
              <a:buSzPct val="100000"/>
              <a:buChar char="•"/>
              <a:defRPr sz="5200">
                <a:latin typeface="Arial"/>
                <a:ea typeface="Arial"/>
                <a:cs typeface="Arial"/>
                <a:sym typeface="Arial"/>
              </a:defRPr>
            </a:pPr>
            <a:r>
              <a:t>Update IPNS pointer</a:t>
            </a:r>
          </a:p>
          <a:p>
            <a:pPr marL="501315" indent="-501315" algn="l">
              <a:lnSpc>
                <a:spcPct val="120000"/>
              </a:lnSpc>
              <a:buSzPct val="100000"/>
              <a:buChar char="•"/>
              <a:defRPr sz="5200">
                <a:latin typeface="Arial"/>
                <a:ea typeface="Arial"/>
                <a:cs typeface="Arial"/>
                <a:sym typeface="Arial"/>
              </a:defRPr>
            </a:pPr>
            <a:r>
              <a:t>BTCR</a:t>
            </a:r>
          </a:p>
          <a:p>
            <a:pPr lvl="3" marL="1644315" indent="-501315" algn="l">
              <a:lnSpc>
                <a:spcPct val="120000"/>
              </a:lnSpc>
              <a:buSzPct val="100000"/>
              <a:buChar char="•"/>
              <a:defRPr sz="5200">
                <a:latin typeface="Arial"/>
                <a:ea typeface="Arial"/>
                <a:cs typeface="Arial"/>
                <a:sym typeface="Arial"/>
              </a:defRPr>
            </a:pPr>
            <a:r>
              <a:t>Create a Bitcoin TX, spending the previous TXOUT</a:t>
            </a:r>
          </a:p>
          <a:p>
            <a:pPr marL="501315" indent="-501315" algn="l">
              <a:lnSpc>
                <a:spcPct val="120000"/>
              </a:lnSpc>
              <a:buSzPct val="100000"/>
              <a:buChar char="•"/>
              <a:defRPr sz="5200">
                <a:latin typeface="Arial"/>
                <a:ea typeface="Arial"/>
                <a:cs typeface="Arial"/>
                <a:sym typeface="Arial"/>
              </a:defRPr>
            </a:pPr>
            <a:r>
              <a:t>Veres One</a:t>
            </a:r>
          </a:p>
          <a:p>
            <a:pPr lvl="3" marL="1644315" indent="-501315" algn="l">
              <a:lnSpc>
                <a:spcPct val="120000"/>
              </a:lnSpc>
              <a:buSzPct val="100000"/>
              <a:buChar char="•"/>
              <a:defRPr sz="5200">
                <a:latin typeface="Arial"/>
                <a:ea typeface="Arial"/>
                <a:cs typeface="Arial"/>
                <a:sym typeface="Arial"/>
              </a:defRPr>
            </a:pPr>
            <a:r>
              <a:t>Call a REST endpoint</a:t>
            </a:r>
          </a:p>
        </p:txBody>
      </p:sp>
      <p:pic>
        <p:nvPicPr>
          <p:cNvPr id="500" name="Google Shape;141;p29" descr="Google Shape;141;p2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57023" y="12133184"/>
            <a:ext cx="2629395" cy="919969"/>
          </a:xfrm>
          <a:prstGeom prst="rect">
            <a:avLst/>
          </a:prstGeom>
          <a:ln w="12700">
            <a:miter lim="400000"/>
          </a:ln>
        </p:spPr>
      </p:pic>
      <p:pic>
        <p:nvPicPr>
          <p:cNvPr id="501" name="LearningMachine-Mark-Grey.png" descr="LearningMachine-Mark-Grey.png"/>
          <p:cNvPicPr>
            <a:picLocks noChangeAspect="1"/>
          </p:cNvPicPr>
          <p:nvPr/>
        </p:nvPicPr>
        <p:blipFill>
          <a:blip r:embed="rId3">
            <a:alphaModFix amt="49544"/>
            <a:extLst/>
          </a:blip>
          <a:stretch>
            <a:fillRect/>
          </a:stretch>
        </p:blipFill>
        <p:spPr>
          <a:xfrm>
            <a:off x="22733000" y="12133184"/>
            <a:ext cx="919968" cy="919969"/>
          </a:xfrm>
          <a:prstGeom prst="rect">
            <a:avLst/>
          </a:prstGeom>
          <a:ln w="12700">
            <a:miter lim="400000"/>
          </a:ln>
        </p:spPr>
      </p:pic>
      <p:pic>
        <p:nvPicPr>
          <p:cNvPr id="502" name="Google Shape;187;p33" descr="Google Shape;187;p3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066769" y="12121074"/>
            <a:ext cx="2745721" cy="94418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BENEFITS"/>
          <p:cNvSpPr txBox="1"/>
          <p:nvPr/>
        </p:nvSpPr>
        <p:spPr>
          <a:xfrm>
            <a:off x="4580803" y="6381514"/>
            <a:ext cx="15222395" cy="9529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r" defTabSz="1155278">
              <a:lnSpc>
                <a:spcPct val="150000"/>
              </a:lnSpc>
              <a:defRPr b="1" spc="780" sz="60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DEEP DIVE: BTCR METHOD SPEC</a:t>
            </a:r>
          </a:p>
        </p:txBody>
      </p:sp>
      <p:pic>
        <p:nvPicPr>
          <p:cNvPr id="505" name="LearningMachine-Mark-Grey.png" descr="LearningMachine-Mark-Grey.png"/>
          <p:cNvPicPr>
            <a:picLocks noChangeAspect="1"/>
          </p:cNvPicPr>
          <p:nvPr/>
        </p:nvPicPr>
        <p:blipFill>
          <a:blip r:embed="rId2">
            <a:alphaModFix amt="49544"/>
            <a:extLst/>
          </a:blip>
          <a:stretch>
            <a:fillRect/>
          </a:stretch>
        </p:blipFill>
        <p:spPr>
          <a:xfrm>
            <a:off x="22733000" y="12065000"/>
            <a:ext cx="919968" cy="919968"/>
          </a:xfrm>
          <a:prstGeom prst="rect">
            <a:avLst/>
          </a:prstGeom>
          <a:ln w="12700">
            <a:miter lim="400000"/>
          </a:ln>
        </p:spPr>
      </p:pic>
      <p:pic>
        <p:nvPicPr>
          <p:cNvPr id="506" name="Google Shape;141;p29" descr="Google Shape;141;p29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57023" y="12133184"/>
            <a:ext cx="2629395" cy="919969"/>
          </a:xfrm>
          <a:prstGeom prst="rect">
            <a:avLst/>
          </a:prstGeom>
          <a:ln w="12700">
            <a:miter lim="400000"/>
          </a:ln>
        </p:spPr>
      </p:pic>
      <p:pic>
        <p:nvPicPr>
          <p:cNvPr id="507" name="LearningMachine-Mark-Grey.png" descr="LearningMachine-Mark-Grey.png"/>
          <p:cNvPicPr>
            <a:picLocks noChangeAspect="1"/>
          </p:cNvPicPr>
          <p:nvPr/>
        </p:nvPicPr>
        <p:blipFill>
          <a:blip r:embed="rId2">
            <a:alphaModFix amt="49544"/>
            <a:extLst/>
          </a:blip>
          <a:stretch>
            <a:fillRect/>
          </a:stretch>
        </p:blipFill>
        <p:spPr>
          <a:xfrm>
            <a:off x="22733000" y="12133184"/>
            <a:ext cx="919968" cy="919969"/>
          </a:xfrm>
          <a:prstGeom prst="rect">
            <a:avLst/>
          </a:prstGeom>
          <a:ln w="12700">
            <a:miter lim="400000"/>
          </a:ln>
        </p:spPr>
      </p:pic>
      <p:pic>
        <p:nvPicPr>
          <p:cNvPr id="508" name="Google Shape;187;p33" descr="Google Shape;187;p3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066769" y="12121074"/>
            <a:ext cx="2745721" cy="94418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437;p52"/>
          <p:cNvSpPr txBox="1"/>
          <p:nvPr/>
        </p:nvSpPr>
        <p:spPr>
          <a:xfrm>
            <a:off x="2784896" y="4122419"/>
            <a:ext cx="20116255" cy="67691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866" tIns="121866" rIns="121866" bIns="121866">
            <a:spAutoFit/>
          </a:bodyPr>
          <a:lstStyle/>
          <a:p>
            <a:pPr marL="822157" indent="-822157" algn="l" defTabSz="2438400">
              <a:lnSpc>
                <a:spcPct val="120000"/>
              </a:lnSpc>
              <a:buSzPct val="100000"/>
              <a:buChar char="•"/>
              <a:defRPr sz="6400">
                <a:latin typeface="Arial"/>
                <a:ea typeface="Arial"/>
                <a:cs typeface="Arial"/>
                <a:sym typeface="Arial"/>
              </a:defRPr>
            </a:pPr>
            <a:r>
              <a:t>Identity Models</a:t>
            </a:r>
          </a:p>
          <a:p>
            <a:pPr marL="822157" indent="-822157" algn="l" defTabSz="2438400">
              <a:lnSpc>
                <a:spcPct val="120000"/>
              </a:lnSpc>
              <a:buSzPct val="100000"/>
              <a:buChar char="•"/>
              <a:defRPr sz="6400">
                <a:latin typeface="Arial"/>
                <a:ea typeface="Arial"/>
                <a:cs typeface="Arial"/>
                <a:sym typeface="Arial"/>
              </a:defRPr>
            </a:pPr>
            <a:r>
              <a:t>Glance at DIDs</a:t>
            </a:r>
          </a:p>
          <a:p>
            <a:pPr marL="822157" indent="-822157" algn="l" defTabSz="2438400">
              <a:lnSpc>
                <a:spcPct val="120000"/>
              </a:lnSpc>
              <a:buSzPct val="100000"/>
              <a:buChar char="•"/>
              <a:defRPr sz="6400">
                <a:latin typeface="Arial"/>
                <a:ea typeface="Arial"/>
                <a:cs typeface="Arial"/>
                <a:sym typeface="Arial"/>
              </a:defRPr>
            </a:pPr>
            <a:r>
              <a:t>Standards of the SSI stack (and role of DIDs)</a:t>
            </a:r>
          </a:p>
          <a:p>
            <a:pPr marL="822157" indent="-822157" algn="l" defTabSz="2438400">
              <a:lnSpc>
                <a:spcPct val="120000"/>
              </a:lnSpc>
              <a:buSzPct val="100000"/>
              <a:buChar char="•"/>
              <a:defRPr sz="6400">
                <a:latin typeface="Arial"/>
                <a:ea typeface="Arial"/>
                <a:cs typeface="Arial"/>
                <a:sym typeface="Arial"/>
              </a:defRPr>
            </a:pPr>
            <a:r>
              <a:t>DID Method Specifications</a:t>
            </a:r>
          </a:p>
          <a:p>
            <a:pPr marL="822157" indent="-822157" algn="l" defTabSz="2438400">
              <a:lnSpc>
                <a:spcPct val="120000"/>
              </a:lnSpc>
              <a:buSzPct val="100000"/>
              <a:buChar char="•"/>
              <a:defRPr sz="6400">
                <a:latin typeface="Arial"/>
                <a:ea typeface="Arial"/>
                <a:cs typeface="Arial"/>
                <a:sym typeface="Arial"/>
              </a:defRPr>
            </a:pPr>
            <a:r>
              <a:t>BTCR Deep Dive</a:t>
            </a:r>
          </a:p>
          <a:p>
            <a:pPr marL="822157" indent="-822157" algn="l" defTabSz="2438400">
              <a:lnSpc>
                <a:spcPct val="120000"/>
              </a:lnSpc>
              <a:buSzPct val="100000"/>
              <a:buChar char="•"/>
              <a:defRPr sz="6400">
                <a:latin typeface="Arial"/>
                <a:ea typeface="Arial"/>
                <a:cs typeface="Arial"/>
                <a:sym typeface="Arial"/>
              </a:defRPr>
            </a:pPr>
            <a:r>
              <a:t>Q&amp;A</a:t>
            </a:r>
          </a:p>
        </p:txBody>
      </p:sp>
      <p:sp>
        <p:nvSpPr>
          <p:cNvPr id="194" name="BENEFITS"/>
          <p:cNvSpPr txBox="1"/>
          <p:nvPr/>
        </p:nvSpPr>
        <p:spPr>
          <a:xfrm>
            <a:off x="10251549" y="1400699"/>
            <a:ext cx="3880902" cy="9284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1155278">
              <a:lnSpc>
                <a:spcPct val="150000"/>
              </a:lnSpc>
              <a:defRPr b="1" spc="754" sz="58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AGENDA</a:t>
            </a:r>
          </a:p>
        </p:txBody>
      </p:sp>
      <p:pic>
        <p:nvPicPr>
          <p:cNvPr id="195" name="Google Shape;141;p29" descr="Google Shape;141;p2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57023" y="12133184"/>
            <a:ext cx="2629395" cy="919969"/>
          </a:xfrm>
          <a:prstGeom prst="rect">
            <a:avLst/>
          </a:prstGeom>
          <a:ln w="12700">
            <a:miter lim="400000"/>
          </a:ln>
        </p:spPr>
      </p:pic>
      <p:pic>
        <p:nvPicPr>
          <p:cNvPr id="196" name="LearningMachine-Mark-Grey.png" descr="LearningMachine-Mark-Grey.png"/>
          <p:cNvPicPr>
            <a:picLocks noChangeAspect="1"/>
          </p:cNvPicPr>
          <p:nvPr/>
        </p:nvPicPr>
        <p:blipFill>
          <a:blip r:embed="rId3">
            <a:alphaModFix amt="49544"/>
            <a:extLst/>
          </a:blip>
          <a:stretch>
            <a:fillRect/>
          </a:stretch>
        </p:blipFill>
        <p:spPr>
          <a:xfrm>
            <a:off x="22733000" y="12133184"/>
            <a:ext cx="919968" cy="919969"/>
          </a:xfrm>
          <a:prstGeom prst="rect">
            <a:avLst/>
          </a:prstGeom>
          <a:ln w="12700">
            <a:miter lim="400000"/>
          </a:ln>
        </p:spPr>
      </p:pic>
      <p:pic>
        <p:nvPicPr>
          <p:cNvPr id="197" name="Google Shape;187;p33" descr="Google Shape;187;p3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066769" y="12121074"/>
            <a:ext cx="2745721" cy="94418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0" name="image1.tif" descr="image1.t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199" y="4625248"/>
            <a:ext cx="24384001" cy="4465505"/>
          </a:xfrm>
          <a:prstGeom prst="rect">
            <a:avLst/>
          </a:prstGeom>
          <a:ln w="12700">
            <a:miter lim="400000"/>
          </a:ln>
        </p:spPr>
      </p:pic>
      <p:sp>
        <p:nvSpPr>
          <p:cNvPr id="511" name="Rectangle"/>
          <p:cNvSpPr/>
          <p:nvPr/>
        </p:nvSpPr>
        <p:spPr>
          <a:xfrm>
            <a:off x="11897977" y="5938705"/>
            <a:ext cx="1860287" cy="1838591"/>
          </a:xfrm>
          <a:prstGeom prst="rect">
            <a:avLst/>
          </a:prstGeom>
          <a:ln w="63500">
            <a:solidFill>
              <a:srgbClr val="FFAB40"/>
            </a:solidFill>
          </a:ln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p:spPr>
        <p:txBody>
          <a:bodyPr lIns="121919" tIns="121919" rIns="121919" bIns="121919" anchor="ctr"/>
          <a:lstStyle/>
          <a:p>
            <a:pPr algn="l" defTabSz="2438400">
              <a:defRPr sz="3600">
                <a:latin typeface="Arial"/>
                <a:ea typeface="Arial"/>
                <a:cs typeface="Arial"/>
                <a:sym typeface="Arial"/>
              </a:defRPr>
            </a:pPr>
          </a:p>
        </p:txBody>
      </p:sp>
      <p:pic>
        <p:nvPicPr>
          <p:cNvPr id="512" name="image2.tif" descr="image2.t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359699" y="8793921"/>
            <a:ext cx="4760935" cy="4057087"/>
          </a:xfrm>
          <a:prstGeom prst="rect">
            <a:avLst/>
          </a:prstGeom>
          <a:ln w="12700">
            <a:miter lim="400000"/>
          </a:ln>
        </p:spPr>
      </p:pic>
      <p:sp>
        <p:nvSpPr>
          <p:cNvPr id="513" name="Line"/>
          <p:cNvSpPr/>
          <p:nvPr/>
        </p:nvSpPr>
        <p:spPr>
          <a:xfrm flipH="1">
            <a:off x="11092237" y="7754536"/>
            <a:ext cx="1592990" cy="1592991"/>
          </a:xfrm>
          <a:prstGeom prst="line">
            <a:avLst/>
          </a:prstGeom>
          <a:ln w="63500">
            <a:solidFill>
              <a:srgbClr val="FFAB40"/>
            </a:solidFill>
            <a:tailEnd type="triangle"/>
          </a:ln>
          <a:effectLst>
            <a:outerShdw sx="100000" sy="100000" kx="0" ky="0" algn="b" rotWithShape="0" blurRad="101600" dist="50800" dir="5400000">
              <a:srgbClr val="000000">
                <a:alpha val="38000"/>
              </a:srgbClr>
            </a:outerShdw>
          </a:effectLst>
        </p:spPr>
        <p:txBody>
          <a:bodyPr lIns="121919" tIns="121919" rIns="121919" bIns="121919"/>
          <a:lstStyle/>
          <a:p>
            <a:pPr algn="l" defTabSz="2438400">
              <a:defRPr sz="3600"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514" name="did:btcr:xkyt-fzgq-qq87-xnhn"/>
          <p:cNvSpPr txBox="1"/>
          <p:nvPr/>
        </p:nvSpPr>
        <p:spPr>
          <a:xfrm>
            <a:off x="2460967" y="2838379"/>
            <a:ext cx="19462066" cy="161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121919" tIns="121919" rIns="121919" bIns="121919">
            <a:spAutoFit/>
          </a:bodyPr>
          <a:lstStyle>
            <a:lvl1pPr algn="l" defTabSz="2438400">
              <a:defRPr sz="9000"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pPr/>
            <a:r>
              <a:t>did:btcr:xkyt-fzgq-qq87-xnhn</a:t>
            </a:r>
          </a:p>
        </p:txBody>
      </p:sp>
      <p:sp>
        <p:nvSpPr>
          <p:cNvPr id="515" name="Rectangle"/>
          <p:cNvSpPr/>
          <p:nvPr/>
        </p:nvSpPr>
        <p:spPr>
          <a:xfrm>
            <a:off x="8699595" y="2726804"/>
            <a:ext cx="13520011" cy="1838591"/>
          </a:xfrm>
          <a:prstGeom prst="rect">
            <a:avLst/>
          </a:prstGeom>
          <a:ln w="63500">
            <a:solidFill>
              <a:srgbClr val="FFAB40"/>
            </a:solidFill>
          </a:ln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p:spPr>
        <p:txBody>
          <a:bodyPr lIns="121919" tIns="121919" rIns="121919" bIns="121919" anchor="ctr"/>
          <a:lstStyle/>
          <a:p>
            <a:pPr algn="l" defTabSz="2438400">
              <a:defRPr sz="3600"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516" name="Line"/>
          <p:cNvSpPr/>
          <p:nvPr/>
        </p:nvSpPr>
        <p:spPr>
          <a:xfrm flipH="1">
            <a:off x="13240159" y="4537203"/>
            <a:ext cx="833601" cy="1388565"/>
          </a:xfrm>
          <a:prstGeom prst="line">
            <a:avLst/>
          </a:prstGeom>
          <a:ln w="63500">
            <a:solidFill>
              <a:srgbClr val="FFAB40"/>
            </a:solidFill>
            <a:tailEnd type="triangle"/>
          </a:ln>
          <a:effectLst>
            <a:outerShdw sx="100000" sy="100000" kx="0" ky="0" algn="b" rotWithShape="0" blurRad="101600" dist="50800" dir="5400000">
              <a:srgbClr val="000000">
                <a:alpha val="38000"/>
              </a:srgbClr>
            </a:outerShdw>
          </a:effectLst>
        </p:spPr>
        <p:txBody>
          <a:bodyPr lIns="121919" tIns="121919" rIns="121919" bIns="121919"/>
          <a:lstStyle/>
          <a:p>
            <a:pPr algn="l" defTabSz="2438400">
              <a:defRPr sz="3600">
                <a:latin typeface="Arial"/>
                <a:ea typeface="Arial"/>
                <a:cs typeface="Arial"/>
                <a:sym typeface="Arial"/>
              </a:defRPr>
            </a:pPr>
          </a:p>
        </p:txBody>
      </p:sp>
      <p:pic>
        <p:nvPicPr>
          <p:cNvPr id="517" name="Google Shape;141;p29" descr="Google Shape;141;p29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57023" y="12133184"/>
            <a:ext cx="2629395" cy="919969"/>
          </a:xfrm>
          <a:prstGeom prst="rect">
            <a:avLst/>
          </a:prstGeom>
          <a:ln w="12700">
            <a:miter lim="400000"/>
          </a:ln>
        </p:spPr>
      </p:pic>
      <p:pic>
        <p:nvPicPr>
          <p:cNvPr id="518" name="LearningMachine-Mark-Grey.png" descr="LearningMachine-Mark-Grey.png"/>
          <p:cNvPicPr>
            <a:picLocks noChangeAspect="1"/>
          </p:cNvPicPr>
          <p:nvPr/>
        </p:nvPicPr>
        <p:blipFill>
          <a:blip r:embed="rId5">
            <a:alphaModFix amt="49544"/>
            <a:extLst/>
          </a:blip>
          <a:stretch>
            <a:fillRect/>
          </a:stretch>
        </p:blipFill>
        <p:spPr>
          <a:xfrm>
            <a:off x="22733000" y="12133184"/>
            <a:ext cx="919968" cy="919969"/>
          </a:xfrm>
          <a:prstGeom prst="rect">
            <a:avLst/>
          </a:prstGeom>
          <a:ln w="12700">
            <a:miter lim="400000"/>
          </a:ln>
        </p:spPr>
      </p:pic>
      <p:pic>
        <p:nvPicPr>
          <p:cNvPr id="519" name="Google Shape;187;p33" descr="Google Shape;187;p33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066769" y="12121074"/>
            <a:ext cx="2745721" cy="944189"/>
          </a:xfrm>
          <a:prstGeom prst="rect">
            <a:avLst/>
          </a:prstGeom>
          <a:ln w="12700">
            <a:miter lim="400000"/>
          </a:ln>
        </p:spPr>
      </p:pic>
      <p:sp>
        <p:nvSpPr>
          <p:cNvPr id="520" name="BENEFITS"/>
          <p:cNvSpPr txBox="1"/>
          <p:nvPr/>
        </p:nvSpPr>
        <p:spPr>
          <a:xfrm>
            <a:off x="8007013" y="1019699"/>
            <a:ext cx="8369975" cy="9284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r" defTabSz="1155278">
              <a:lnSpc>
                <a:spcPct val="150000"/>
              </a:lnSpc>
              <a:defRPr b="1" spc="754" sz="58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BTCR DID FORMAT</a:t>
            </a:r>
          </a:p>
        </p:txBody>
      </p:sp>
      <p:sp>
        <p:nvSpPr>
          <p:cNvPr id="521" name="References network (mainnet, testnet3), block height, and position…"/>
          <p:cNvSpPr txBox="1"/>
          <p:nvPr>
            <p:ph type="body" sz="quarter" idx="4294967295"/>
          </p:nvPr>
        </p:nvSpPr>
        <p:spPr>
          <a:xfrm>
            <a:off x="14941447" y="9262181"/>
            <a:ext cx="8174366" cy="3594197"/>
          </a:xfrm>
          <a:prstGeom prst="rect">
            <a:avLst/>
          </a:prstGeom>
        </p:spPr>
        <p:txBody>
          <a:bodyPr lIns="243799" tIns="243799" rIns="243799" bIns="243799" anchor="t"/>
          <a:lstStyle/>
          <a:p>
            <a:pPr marL="462280" indent="-447040" defTabSz="975360">
              <a:spcBef>
                <a:spcPts val="600"/>
              </a:spcBef>
              <a:buClr>
                <a:srgbClr val="000000"/>
              </a:buClr>
              <a:buSzPts val="3200"/>
              <a:buFont typeface="Helvetica"/>
              <a:buChar char="●"/>
              <a:defRPr sz="3200">
                <a:latin typeface="Montserrat"/>
                <a:ea typeface="Montserrat"/>
                <a:cs typeface="Montserrat"/>
                <a:sym typeface="Montserrat"/>
              </a:defRPr>
            </a:pPr>
            <a:r>
              <a:t>References network (mainnet, testnet3), block height, and position</a:t>
            </a:r>
          </a:p>
          <a:p>
            <a:pPr marL="462280" indent="-447040" defTabSz="975360">
              <a:spcBef>
                <a:spcPts val="600"/>
              </a:spcBef>
              <a:buClr>
                <a:srgbClr val="000000"/>
              </a:buClr>
              <a:buSzPts val="3200"/>
              <a:buFont typeface="Helvetica"/>
              <a:buChar char="●"/>
              <a:defRPr sz="3200">
                <a:latin typeface="Montserrat"/>
                <a:ea typeface="Montserrat"/>
                <a:cs typeface="Montserrat"/>
                <a:sym typeface="Montserrat"/>
              </a:defRPr>
            </a:pPr>
            <a:r>
              <a:t>Bech32 encoded Transaction Position References</a:t>
            </a:r>
          </a:p>
          <a:p>
            <a:pPr lvl="1" marL="660400" indent="-447040" defTabSz="975360">
              <a:spcBef>
                <a:spcPts val="600"/>
              </a:spcBef>
              <a:buClr>
                <a:srgbClr val="000000"/>
              </a:buClr>
              <a:buSzPts val="3200"/>
              <a:buFont typeface="Helvetica"/>
              <a:buChar char="●"/>
              <a:defRPr sz="3200">
                <a:latin typeface="Montserrat"/>
                <a:ea typeface="Montserrat"/>
                <a:cs typeface="Montserrat"/>
                <a:sym typeface="Montserrat"/>
              </a:defRPr>
            </a:pPr>
            <a:r>
              <a:t>Proposed extensions</a:t>
            </a:r>
          </a:p>
          <a:p>
            <a:pPr marL="462280" indent="-447040" defTabSz="975360">
              <a:spcBef>
                <a:spcPts val="600"/>
              </a:spcBef>
              <a:buClr>
                <a:srgbClr val="000000"/>
              </a:buClr>
              <a:buSzPts val="3200"/>
              <a:buFont typeface="Helvetica"/>
              <a:buChar char="●"/>
              <a:defRPr sz="3200">
                <a:latin typeface="Montserrat"/>
                <a:ea typeface="Montserrat"/>
                <a:cs typeface="Montserrat"/>
                <a:sym typeface="Montserrat"/>
              </a:defRPr>
            </a:pPr>
            <a:r>
              <a:t>From this string, a BTCR DID resolver can partially generate a DID Document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afterEffect" presetSubtype="0" presetID="1" grpId="3" fill="hold">
                                  <p:stCondLst>
                                    <p:cond delay="1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"/>
                            </p:stCondLst>
                            <p:childTnLst>
                              <p:par>
                                <p:cTn id="14" presetClass="entr" nodeType="after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after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11" grpId="4"/>
      <p:bldP build="whole" bldLvl="1" animBg="1" rev="0" advAuto="0" spid="516" grpId="3"/>
      <p:bldP build="whole" bldLvl="1" animBg="1" rev="0" advAuto="0" spid="512" grpId="5"/>
      <p:bldP build="whole" bldLvl="1" animBg="1" rev="0" advAuto="0" spid="513" grpId="6"/>
      <p:bldP build="whole" bldLvl="1" animBg="1" rev="0" advAuto="0" spid="521" grpId="2"/>
      <p:bldP build="whole" bldLvl="1" animBg="1" rev="0" advAuto="0" spid="515" grpId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3" name="image2.tif" descr="image2.t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58238" y="2053712"/>
            <a:ext cx="12706246" cy="10827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524" name="Google Shape;141;p29" descr="Google Shape;141;p29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57023" y="12133184"/>
            <a:ext cx="2629395" cy="919969"/>
          </a:xfrm>
          <a:prstGeom prst="rect">
            <a:avLst/>
          </a:prstGeom>
          <a:ln w="12700">
            <a:miter lim="400000"/>
          </a:ln>
        </p:spPr>
      </p:pic>
      <p:pic>
        <p:nvPicPr>
          <p:cNvPr id="525" name="LearningMachine-Mark-Grey.png" descr="LearningMachine-Mark-Grey.png"/>
          <p:cNvPicPr>
            <a:picLocks noChangeAspect="1"/>
          </p:cNvPicPr>
          <p:nvPr/>
        </p:nvPicPr>
        <p:blipFill>
          <a:blip r:embed="rId4">
            <a:alphaModFix amt="49544"/>
            <a:extLst/>
          </a:blip>
          <a:stretch>
            <a:fillRect/>
          </a:stretch>
        </p:blipFill>
        <p:spPr>
          <a:xfrm>
            <a:off x="22733000" y="12133184"/>
            <a:ext cx="919968" cy="919969"/>
          </a:xfrm>
          <a:prstGeom prst="rect">
            <a:avLst/>
          </a:prstGeom>
          <a:ln w="12700">
            <a:miter lim="400000"/>
          </a:ln>
        </p:spPr>
      </p:pic>
      <p:pic>
        <p:nvPicPr>
          <p:cNvPr id="526" name="Google Shape;187;p33" descr="Google Shape;187;p33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066769" y="12121074"/>
            <a:ext cx="2745721" cy="944189"/>
          </a:xfrm>
          <a:prstGeom prst="rect">
            <a:avLst/>
          </a:prstGeom>
          <a:ln w="12700">
            <a:miter lim="400000"/>
          </a:ln>
        </p:spPr>
      </p:pic>
      <p:sp>
        <p:nvSpPr>
          <p:cNvPr id="527" name="BENEFITS"/>
          <p:cNvSpPr txBox="1"/>
          <p:nvPr/>
        </p:nvSpPr>
        <p:spPr>
          <a:xfrm>
            <a:off x="6245733" y="1095899"/>
            <a:ext cx="10131256" cy="9284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r" defTabSz="1155278">
              <a:lnSpc>
                <a:spcPct val="150000"/>
              </a:lnSpc>
              <a:defRPr b="1" spc="754" sz="58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CREATING A BTCR DID</a:t>
            </a:r>
          </a:p>
        </p:txBody>
      </p:sp>
      <p:sp>
        <p:nvSpPr>
          <p:cNvPr id="528" name="Rectangle"/>
          <p:cNvSpPr/>
          <p:nvPr/>
        </p:nvSpPr>
        <p:spPr>
          <a:xfrm>
            <a:off x="7086600" y="3733800"/>
            <a:ext cx="5936258" cy="172591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xit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28" grpId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0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46558" y="2290940"/>
            <a:ext cx="19490884" cy="9921520"/>
          </a:xfrm>
          <a:prstGeom prst="rect">
            <a:avLst/>
          </a:prstGeom>
          <a:ln w="12700">
            <a:miter lim="400000"/>
          </a:ln>
        </p:spPr>
      </p:pic>
      <p:pic>
        <p:nvPicPr>
          <p:cNvPr id="531" name="Google Shape;141;p29" descr="Google Shape;141;p29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57023" y="12133184"/>
            <a:ext cx="2629395" cy="919969"/>
          </a:xfrm>
          <a:prstGeom prst="rect">
            <a:avLst/>
          </a:prstGeom>
          <a:ln w="12700">
            <a:miter lim="400000"/>
          </a:ln>
        </p:spPr>
      </p:pic>
      <p:pic>
        <p:nvPicPr>
          <p:cNvPr id="532" name="LearningMachine-Mark-Grey.png" descr="LearningMachine-Mark-Grey.png"/>
          <p:cNvPicPr>
            <a:picLocks noChangeAspect="1"/>
          </p:cNvPicPr>
          <p:nvPr/>
        </p:nvPicPr>
        <p:blipFill>
          <a:blip r:embed="rId4">
            <a:alphaModFix amt="49544"/>
            <a:extLst/>
          </a:blip>
          <a:stretch>
            <a:fillRect/>
          </a:stretch>
        </p:blipFill>
        <p:spPr>
          <a:xfrm>
            <a:off x="22733000" y="12133184"/>
            <a:ext cx="919968" cy="919969"/>
          </a:xfrm>
          <a:prstGeom prst="rect">
            <a:avLst/>
          </a:prstGeom>
          <a:ln w="12700">
            <a:miter lim="400000"/>
          </a:ln>
        </p:spPr>
      </p:pic>
      <p:pic>
        <p:nvPicPr>
          <p:cNvPr id="533" name="Google Shape;187;p33" descr="Google Shape;187;p33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066769" y="12121074"/>
            <a:ext cx="2745721" cy="944189"/>
          </a:xfrm>
          <a:prstGeom prst="rect">
            <a:avLst/>
          </a:prstGeom>
          <a:ln w="12700">
            <a:miter lim="400000"/>
          </a:ln>
        </p:spPr>
      </p:pic>
      <p:sp>
        <p:nvSpPr>
          <p:cNvPr id="534" name="BENEFITS"/>
          <p:cNvSpPr txBox="1"/>
          <p:nvPr/>
        </p:nvSpPr>
        <p:spPr>
          <a:xfrm>
            <a:off x="7126373" y="1375299"/>
            <a:ext cx="10131255" cy="9284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r" defTabSz="1155278">
              <a:lnSpc>
                <a:spcPct val="150000"/>
              </a:lnSpc>
              <a:defRPr b="1" spc="754" sz="58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UPDATING A BTCR DID</a:t>
            </a:r>
          </a:p>
        </p:txBody>
      </p:sp>
      <p:sp>
        <p:nvSpPr>
          <p:cNvPr id="535" name="Rectangle"/>
          <p:cNvSpPr/>
          <p:nvPr/>
        </p:nvSpPr>
        <p:spPr>
          <a:xfrm>
            <a:off x="12495708" y="3880742"/>
            <a:ext cx="4621908" cy="183296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xit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35" grpId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Build “implicit” DID from transaction…"/>
          <p:cNvSpPr txBox="1"/>
          <p:nvPr>
            <p:ph type="body" idx="1"/>
          </p:nvPr>
        </p:nvSpPr>
        <p:spPr>
          <a:xfrm>
            <a:off x="1157599" y="3842060"/>
            <a:ext cx="22107202" cy="7029680"/>
          </a:xfrm>
          <a:prstGeom prst="rect">
            <a:avLst/>
          </a:prstGeom>
        </p:spPr>
        <p:txBody>
          <a:bodyPr/>
          <a:lstStyle/>
          <a:p>
            <a:pPr marL="1155699" indent="-1117599">
              <a:lnSpc>
                <a:spcPct val="120000"/>
              </a:lnSpc>
              <a:buSzPts val="7800"/>
              <a:defRPr sz="7800">
                <a:latin typeface="Arial"/>
                <a:ea typeface="Arial"/>
                <a:cs typeface="Arial"/>
                <a:sym typeface="Arial"/>
              </a:defRPr>
            </a:pPr>
            <a:r>
              <a:t>Build “implicit” DID from transaction</a:t>
            </a:r>
          </a:p>
          <a:p>
            <a:pPr marL="1155699" indent="-1117599">
              <a:lnSpc>
                <a:spcPct val="120000"/>
              </a:lnSpc>
              <a:buSzPts val="7800"/>
              <a:defRPr sz="7800">
                <a:latin typeface="Arial"/>
                <a:ea typeface="Arial"/>
                <a:cs typeface="Arial"/>
                <a:sym typeface="Arial"/>
              </a:defRPr>
            </a:pPr>
            <a:r>
              <a:t>Lookup continuation DID Document</a:t>
            </a:r>
          </a:p>
          <a:p>
            <a:pPr marL="1155699" indent="-1117599">
              <a:lnSpc>
                <a:spcPct val="120000"/>
              </a:lnSpc>
              <a:buSzPts val="7800"/>
              <a:defRPr sz="7800">
                <a:latin typeface="Arial"/>
                <a:ea typeface="Arial"/>
                <a:cs typeface="Arial"/>
                <a:sym typeface="Arial"/>
              </a:defRPr>
            </a:pPr>
            <a:r>
              <a:t>Build final “constructed” DID document</a:t>
            </a:r>
          </a:p>
        </p:txBody>
      </p:sp>
      <p:pic>
        <p:nvPicPr>
          <p:cNvPr id="538" name="Google Shape;141;p29" descr="Google Shape;141;p2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57023" y="12133184"/>
            <a:ext cx="2629395" cy="919969"/>
          </a:xfrm>
          <a:prstGeom prst="rect">
            <a:avLst/>
          </a:prstGeom>
          <a:ln w="12700">
            <a:miter lim="400000"/>
          </a:ln>
        </p:spPr>
      </p:pic>
      <p:pic>
        <p:nvPicPr>
          <p:cNvPr id="539" name="LearningMachine-Mark-Grey.png" descr="LearningMachine-Mark-Grey.png"/>
          <p:cNvPicPr>
            <a:picLocks noChangeAspect="1"/>
          </p:cNvPicPr>
          <p:nvPr/>
        </p:nvPicPr>
        <p:blipFill>
          <a:blip r:embed="rId3">
            <a:alphaModFix amt="49544"/>
            <a:extLst/>
          </a:blip>
          <a:stretch>
            <a:fillRect/>
          </a:stretch>
        </p:blipFill>
        <p:spPr>
          <a:xfrm>
            <a:off x="22733000" y="12133184"/>
            <a:ext cx="919968" cy="919969"/>
          </a:xfrm>
          <a:prstGeom prst="rect">
            <a:avLst/>
          </a:prstGeom>
          <a:ln w="12700">
            <a:miter lim="400000"/>
          </a:ln>
        </p:spPr>
      </p:pic>
      <p:pic>
        <p:nvPicPr>
          <p:cNvPr id="540" name="Google Shape;187;p33" descr="Google Shape;187;p3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066769" y="12121074"/>
            <a:ext cx="2745721" cy="944189"/>
          </a:xfrm>
          <a:prstGeom prst="rect">
            <a:avLst/>
          </a:prstGeom>
          <a:ln w="12700">
            <a:miter lim="400000"/>
          </a:ln>
        </p:spPr>
      </p:pic>
      <p:sp>
        <p:nvSpPr>
          <p:cNvPr id="541" name="BENEFITS"/>
          <p:cNvSpPr txBox="1"/>
          <p:nvPr/>
        </p:nvSpPr>
        <p:spPr>
          <a:xfrm>
            <a:off x="6851860" y="1426099"/>
            <a:ext cx="10718679" cy="9284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r" defTabSz="1155278">
              <a:lnSpc>
                <a:spcPct val="150000"/>
              </a:lnSpc>
              <a:defRPr b="1" spc="754" sz="58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RESOLVING A BTCR DID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3" name="Google Shape;141;p29" descr="Google Shape;141;p2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57023" y="12133184"/>
            <a:ext cx="2629395" cy="919969"/>
          </a:xfrm>
          <a:prstGeom prst="rect">
            <a:avLst/>
          </a:prstGeom>
          <a:ln w="12700">
            <a:miter lim="400000"/>
          </a:ln>
        </p:spPr>
      </p:pic>
      <p:pic>
        <p:nvPicPr>
          <p:cNvPr id="544" name="LearningMachine-Mark-Grey.png" descr="LearningMachine-Mark-Grey.png"/>
          <p:cNvPicPr>
            <a:picLocks noChangeAspect="1"/>
          </p:cNvPicPr>
          <p:nvPr/>
        </p:nvPicPr>
        <p:blipFill>
          <a:blip r:embed="rId3">
            <a:alphaModFix amt="49544"/>
            <a:extLst/>
          </a:blip>
          <a:stretch>
            <a:fillRect/>
          </a:stretch>
        </p:blipFill>
        <p:spPr>
          <a:xfrm>
            <a:off x="22733000" y="12133184"/>
            <a:ext cx="919968" cy="919969"/>
          </a:xfrm>
          <a:prstGeom prst="rect">
            <a:avLst/>
          </a:prstGeom>
          <a:ln w="12700">
            <a:miter lim="400000"/>
          </a:ln>
        </p:spPr>
      </p:pic>
      <p:pic>
        <p:nvPicPr>
          <p:cNvPr id="545" name="Google Shape;187;p33" descr="Google Shape;187;p3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066769" y="12121074"/>
            <a:ext cx="2745721" cy="944189"/>
          </a:xfrm>
          <a:prstGeom prst="rect">
            <a:avLst/>
          </a:prstGeom>
          <a:ln w="12700">
            <a:miter lim="400000"/>
          </a:ln>
        </p:spPr>
      </p:pic>
      <p:sp>
        <p:nvSpPr>
          <p:cNvPr id="546" name="BENEFITS"/>
          <p:cNvSpPr txBox="1"/>
          <p:nvPr/>
        </p:nvSpPr>
        <p:spPr>
          <a:xfrm>
            <a:off x="8313493" y="6393798"/>
            <a:ext cx="7757015" cy="9284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r" defTabSz="1155278">
              <a:lnSpc>
                <a:spcPct val="150000"/>
              </a:lnSpc>
              <a:defRPr b="1" spc="754" sz="58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BTCR LIVE DEMO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Simple…"/>
          <p:cNvSpPr txBox="1"/>
          <p:nvPr>
            <p:ph type="body" idx="1"/>
          </p:nvPr>
        </p:nvSpPr>
        <p:spPr>
          <a:xfrm>
            <a:off x="1157599" y="3733800"/>
            <a:ext cx="22107202" cy="66548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20000"/>
              </a:lnSpc>
              <a:buSzPts val="5300"/>
              <a:defRPr sz="5300">
                <a:latin typeface="Arial"/>
                <a:ea typeface="Arial"/>
                <a:cs typeface="Arial"/>
                <a:sym typeface="Arial"/>
              </a:defRPr>
            </a:pPr>
            <a:r>
              <a:t>Simple</a:t>
            </a:r>
          </a:p>
          <a:p>
            <a:pPr>
              <a:lnSpc>
                <a:spcPct val="120000"/>
              </a:lnSpc>
              <a:buSzPts val="5300"/>
              <a:defRPr sz="5300">
                <a:latin typeface="Arial"/>
                <a:ea typeface="Arial"/>
                <a:cs typeface="Arial"/>
                <a:sym typeface="Arial"/>
              </a:defRPr>
            </a:pPr>
            <a:r>
              <a:t>Relies on Bitcoin blockchain (fit-for-purpose blockchain not needed)</a:t>
            </a:r>
          </a:p>
          <a:p>
            <a:pPr>
              <a:lnSpc>
                <a:spcPct val="120000"/>
              </a:lnSpc>
              <a:buSzPts val="5300"/>
              <a:defRPr sz="5300">
                <a:latin typeface="Arial"/>
                <a:ea typeface="Arial"/>
                <a:cs typeface="Arial"/>
                <a:sym typeface="Arial"/>
              </a:defRPr>
            </a:pPr>
            <a:r>
              <a:t>Simple implementation, minimal feature set =&gt; easy to reason about</a:t>
            </a:r>
          </a:p>
          <a:p>
            <a:pPr>
              <a:lnSpc>
                <a:spcPct val="120000"/>
              </a:lnSpc>
              <a:buSzPts val="5300"/>
              <a:defRPr sz="5300">
                <a:latin typeface="Arial"/>
                <a:ea typeface="Arial"/>
                <a:cs typeface="Arial"/>
                <a:sym typeface="Arial"/>
              </a:defRPr>
            </a:pPr>
            <a:r>
              <a:t>Useful baseline from which to understand with more advanced DID capabilities</a:t>
            </a:r>
          </a:p>
        </p:txBody>
      </p:sp>
      <p:pic>
        <p:nvPicPr>
          <p:cNvPr id="549" name="Google Shape;141;p29" descr="Google Shape;141;p2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57023" y="12133184"/>
            <a:ext cx="2629395" cy="919969"/>
          </a:xfrm>
          <a:prstGeom prst="rect">
            <a:avLst/>
          </a:prstGeom>
          <a:ln w="12700">
            <a:miter lim="400000"/>
          </a:ln>
        </p:spPr>
      </p:pic>
      <p:pic>
        <p:nvPicPr>
          <p:cNvPr id="550" name="LearningMachine-Mark-Grey.png" descr="LearningMachine-Mark-Grey.png"/>
          <p:cNvPicPr>
            <a:picLocks noChangeAspect="1"/>
          </p:cNvPicPr>
          <p:nvPr/>
        </p:nvPicPr>
        <p:blipFill>
          <a:blip r:embed="rId3">
            <a:alphaModFix amt="49544"/>
            <a:extLst/>
          </a:blip>
          <a:stretch>
            <a:fillRect/>
          </a:stretch>
        </p:blipFill>
        <p:spPr>
          <a:xfrm>
            <a:off x="22733000" y="12133184"/>
            <a:ext cx="919968" cy="919969"/>
          </a:xfrm>
          <a:prstGeom prst="rect">
            <a:avLst/>
          </a:prstGeom>
          <a:ln w="12700">
            <a:miter lim="400000"/>
          </a:ln>
        </p:spPr>
      </p:pic>
      <p:pic>
        <p:nvPicPr>
          <p:cNvPr id="551" name="Google Shape;187;p33" descr="Google Shape;187;p3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066769" y="12121074"/>
            <a:ext cx="2745721" cy="944189"/>
          </a:xfrm>
          <a:prstGeom prst="rect">
            <a:avLst/>
          </a:prstGeom>
          <a:ln w="12700">
            <a:miter lim="400000"/>
          </a:ln>
        </p:spPr>
      </p:pic>
      <p:sp>
        <p:nvSpPr>
          <p:cNvPr id="552" name="BENEFITS"/>
          <p:cNvSpPr txBox="1"/>
          <p:nvPr/>
        </p:nvSpPr>
        <p:spPr>
          <a:xfrm>
            <a:off x="6027234" y="1400699"/>
            <a:ext cx="12329531" cy="9284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r" defTabSz="1155278">
              <a:lnSpc>
                <a:spcPct val="150000"/>
              </a:lnSpc>
              <a:defRPr b="1" spc="754" sz="58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WHY BTCR IS INTERESTING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269089" y="5624292"/>
            <a:ext cx="2557322" cy="1426017"/>
          </a:xfrm>
          <a:prstGeom prst="rect">
            <a:avLst/>
          </a:prstGeom>
          <a:ln w="12700">
            <a:miter lim="400000"/>
          </a:ln>
        </p:spPr>
      </p:pic>
      <p:pic>
        <p:nvPicPr>
          <p:cNvPr id="555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194540" y="3761066"/>
            <a:ext cx="2296022" cy="1851631"/>
          </a:xfrm>
          <a:prstGeom prst="rect">
            <a:avLst/>
          </a:prstGeom>
          <a:ln w="12700">
            <a:miter lim="400000"/>
          </a:ln>
        </p:spPr>
      </p:pic>
      <p:pic>
        <p:nvPicPr>
          <p:cNvPr id="556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63524" y="3955593"/>
            <a:ext cx="2557322" cy="1462579"/>
          </a:xfrm>
          <a:prstGeom prst="rect">
            <a:avLst/>
          </a:prstGeom>
          <a:ln w="12700">
            <a:miter lim="400000"/>
          </a:ln>
        </p:spPr>
      </p:pic>
      <p:pic>
        <p:nvPicPr>
          <p:cNvPr id="557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25870" y="5517607"/>
            <a:ext cx="3840847" cy="1639387"/>
          </a:xfrm>
          <a:prstGeom prst="rect">
            <a:avLst/>
          </a:prstGeom>
          <a:ln w="12700">
            <a:miter lim="400000"/>
          </a:ln>
        </p:spPr>
      </p:pic>
      <p:sp>
        <p:nvSpPr>
          <p:cNvPr id="558" name="GET INVOLVED AND LEARN MORE"/>
          <p:cNvSpPr txBox="1"/>
          <p:nvPr/>
        </p:nvSpPr>
        <p:spPr>
          <a:xfrm>
            <a:off x="5984652" y="740060"/>
            <a:ext cx="11235977" cy="8832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6" tIns="71436" rIns="71436" bIns="71436" anchor="ctr">
            <a:spAutoFit/>
          </a:bodyPr>
          <a:lstStyle>
            <a:lvl1pPr defTabSz="821530">
              <a:defRPr b="1" sz="52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GET INVOLVED AND LEARN MORE</a:t>
            </a:r>
          </a:p>
        </p:txBody>
      </p:sp>
      <p:sp>
        <p:nvSpPr>
          <p:cNvPr id="559" name="DID specification…"/>
          <p:cNvSpPr txBox="1"/>
          <p:nvPr/>
        </p:nvSpPr>
        <p:spPr>
          <a:xfrm>
            <a:off x="8397985" y="2823114"/>
            <a:ext cx="13044938" cy="74072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6" tIns="71436" rIns="71436" bIns="71436" anchor="ctr">
            <a:spAutoFit/>
          </a:bodyPr>
          <a:lstStyle/>
          <a:p>
            <a:pPr marL="381000" indent="-381000" algn="l" defTabSz="821530">
              <a:buSzPct val="100000"/>
              <a:buChar char="•"/>
              <a:defRPr sz="3800"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t>W3C Credentials Community Group (CCG)</a:t>
            </a:r>
          </a:p>
          <a:p>
            <a:pPr lvl="3" marL="1524000" indent="-381000" algn="l" defTabSz="821530">
              <a:buSzPct val="100000"/>
              <a:buChar char="•"/>
              <a:defRPr sz="3800"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6" invalidUrl="" action="" tgtFrame="" tooltip="" history="1" highlightClick="0" endSnd="0"/>
              </a:rPr>
              <a:t>https://w3c-ccg.github.io/</a:t>
            </a:r>
          </a:p>
          <a:p>
            <a:pPr marL="381000" indent="-381000" algn="l" defTabSz="821530">
              <a:buSzPct val="100000"/>
              <a:buChar char="•"/>
              <a:defRPr sz="3800"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t>Rebooting Web of Trust</a:t>
            </a:r>
          </a:p>
          <a:p>
            <a:pPr lvl="3" marL="1524000" indent="-381000" algn="l" defTabSz="821530">
              <a:buSzPct val="100000"/>
              <a:buChar char="•"/>
              <a:defRPr sz="3800"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7" invalidUrl="" action="" tgtFrame="" tooltip="" history="1" highlightClick="0" endSnd="0"/>
              </a:rPr>
              <a:t>http://weboftrust.info/</a:t>
            </a:r>
            <a:r>
              <a:t> </a:t>
            </a:r>
          </a:p>
          <a:p>
            <a:pPr marL="381000" indent="-381000" algn="l" defTabSz="821530">
              <a:buSzPct val="100000"/>
              <a:buChar char="•"/>
              <a:defRPr sz="3800"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t>Internal Identity Workshop</a:t>
            </a:r>
          </a:p>
          <a:p>
            <a:pPr lvl="3" marL="1524000" indent="-381000" algn="l" defTabSz="821530">
              <a:buSzPct val="100000"/>
              <a:buChar char="•"/>
              <a:defRPr sz="3800"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8" invalidUrl="" action="" tgtFrame="" tooltip="" history="1" highlightClick="0" endSnd="0"/>
              </a:rPr>
              <a:t>https://www.eventbrite.com/e/internet-identity-workshop-iiwxxvii-27-2018b-tickets-45998232953</a:t>
            </a:r>
          </a:p>
          <a:p>
            <a:pPr marL="381000" indent="-381000" algn="l" defTabSz="821530">
              <a:buSzPct val="100000"/>
              <a:buChar char="•"/>
              <a:defRPr sz="3800"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t>Blockcerts</a:t>
            </a:r>
          </a:p>
          <a:p>
            <a:pPr lvl="3" marL="1524000" indent="-381000" algn="l" defTabSz="821530">
              <a:buSzPct val="100000"/>
              <a:buChar char="•"/>
              <a:defRPr sz="3800"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9" invalidUrl="" action="" tgtFrame="" tooltip="" history="1" highlightClick="0" endSnd="0"/>
              </a:rPr>
              <a:t>https://www.blockcerts.org/</a:t>
            </a:r>
          </a:p>
          <a:p>
            <a:pPr marL="381000" indent="-381000" algn="l" defTabSz="821530">
              <a:buSzPct val="100000"/>
              <a:buChar char="•"/>
              <a:defRPr sz="3800"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t>SSI Meetup</a:t>
            </a:r>
          </a:p>
          <a:p>
            <a:pPr lvl="3" marL="1524000" indent="-381000" algn="l" defTabSz="821530">
              <a:buSzPct val="100000"/>
              <a:buChar char="•"/>
              <a:defRPr sz="3800"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10" invalidUrl="" action="" tgtFrame="" tooltip="" history="1" highlightClick="0" endSnd="0"/>
              </a:rPr>
              <a:t>http://ssimeetup.org/</a:t>
            </a:r>
            <a:r>
              <a:t> </a:t>
            </a:r>
          </a:p>
        </p:txBody>
      </p:sp>
      <p:sp>
        <p:nvSpPr>
          <p:cNvPr id="560" name="Kim Hamilton Duffy, CTO…"/>
          <p:cNvSpPr txBox="1"/>
          <p:nvPr/>
        </p:nvSpPr>
        <p:spPr>
          <a:xfrm>
            <a:off x="13799227" y="10785331"/>
            <a:ext cx="9060181" cy="23272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6" tIns="71436" rIns="71436" bIns="71436" anchor="ctr">
            <a:spAutoFit/>
          </a:bodyPr>
          <a:lstStyle/>
          <a:p>
            <a:pPr algn="l" defTabSz="821530">
              <a:defRPr sz="3200"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t>Kim Hamilton Duffy, CTO </a:t>
            </a:r>
          </a:p>
          <a:p>
            <a:pPr algn="l" defTabSz="821530">
              <a:defRPr sz="3200">
                <a:solidFill>
                  <a:srgbClr val="00998E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t>@kimdhamilton</a:t>
            </a:r>
          </a:p>
          <a:p>
            <a:pPr algn="l" defTabSz="821530">
              <a:defRPr sz="3200"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t>Learning Machine</a:t>
            </a:r>
          </a:p>
          <a:p>
            <a:pPr algn="l" defTabSz="821530">
              <a:defRPr sz="3200" u="sng">
                <a:solidFill>
                  <a:srgbClr val="00998E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rPr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11" invalidUrl="" action="" tgtFrame="" tooltip="" history="1" highlightClick="0" endSnd="0"/>
              </a:rPr>
              <a:t>www.learningmachine.com</a:t>
            </a:r>
          </a:p>
        </p:txBody>
      </p:sp>
      <p:pic>
        <p:nvPicPr>
          <p:cNvPr id="561" name="Image" descr="Image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1138002" y="7439318"/>
            <a:ext cx="4885348" cy="919968"/>
          </a:xfrm>
          <a:prstGeom prst="rect">
            <a:avLst/>
          </a:prstGeom>
          <a:ln w="12700">
            <a:miter lim="400000"/>
          </a:ln>
        </p:spPr>
      </p:pic>
      <p:pic>
        <p:nvPicPr>
          <p:cNvPr id="562" name="Google Shape;141;p29" descr="Google Shape;141;p29"/>
          <p:cNvPicPr>
            <a:picLocks noChangeAspect="1"/>
          </p:cNvPicPr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757023" y="12133184"/>
            <a:ext cx="2629395" cy="919969"/>
          </a:xfrm>
          <a:prstGeom prst="rect">
            <a:avLst/>
          </a:prstGeom>
          <a:ln w="12700">
            <a:miter lim="400000"/>
          </a:ln>
        </p:spPr>
      </p:pic>
      <p:pic>
        <p:nvPicPr>
          <p:cNvPr id="563" name="LearningMachine-Mark-Grey.png" descr="LearningMachine-Mark-Grey.png"/>
          <p:cNvPicPr>
            <a:picLocks noChangeAspect="1"/>
          </p:cNvPicPr>
          <p:nvPr/>
        </p:nvPicPr>
        <p:blipFill>
          <a:blip r:embed="rId14">
            <a:alphaModFix amt="49544"/>
            <a:extLst/>
          </a:blip>
          <a:stretch>
            <a:fillRect/>
          </a:stretch>
        </p:blipFill>
        <p:spPr>
          <a:xfrm>
            <a:off x="22733000" y="12133184"/>
            <a:ext cx="919968" cy="919969"/>
          </a:xfrm>
          <a:prstGeom prst="rect">
            <a:avLst/>
          </a:prstGeom>
          <a:ln w="12700">
            <a:miter lim="400000"/>
          </a:ln>
        </p:spPr>
      </p:pic>
      <p:pic>
        <p:nvPicPr>
          <p:cNvPr id="564" name="Google Shape;187;p33" descr="Google Shape;187;p33"/>
          <p:cNvPicPr>
            <a:picLocks noChangeAspect="1"/>
          </p:cNvPicPr>
          <p:nvPr/>
        </p:nvPicPr>
        <p:blipFill>
          <a:blip r:embed="rId15">
            <a:extLst/>
          </a:blip>
          <a:stretch>
            <a:fillRect/>
          </a:stretch>
        </p:blipFill>
        <p:spPr>
          <a:xfrm>
            <a:off x="4066769" y="12121074"/>
            <a:ext cx="2745721" cy="94418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6" name="Google Shape;141;p29" descr="Google Shape;141;p2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57023" y="12133184"/>
            <a:ext cx="2629395" cy="919969"/>
          </a:xfrm>
          <a:prstGeom prst="rect">
            <a:avLst/>
          </a:prstGeom>
          <a:ln w="12700">
            <a:miter lim="400000"/>
          </a:ln>
        </p:spPr>
      </p:pic>
      <p:pic>
        <p:nvPicPr>
          <p:cNvPr id="567" name="LearningMachine-Mark-Grey.png" descr="LearningMachine-Mark-Grey.png"/>
          <p:cNvPicPr>
            <a:picLocks noChangeAspect="1"/>
          </p:cNvPicPr>
          <p:nvPr/>
        </p:nvPicPr>
        <p:blipFill>
          <a:blip r:embed="rId3">
            <a:alphaModFix amt="49544"/>
            <a:extLst/>
          </a:blip>
          <a:stretch>
            <a:fillRect/>
          </a:stretch>
        </p:blipFill>
        <p:spPr>
          <a:xfrm>
            <a:off x="22733000" y="12133184"/>
            <a:ext cx="919968" cy="919969"/>
          </a:xfrm>
          <a:prstGeom prst="rect">
            <a:avLst/>
          </a:prstGeom>
          <a:ln w="12700">
            <a:miter lim="400000"/>
          </a:ln>
        </p:spPr>
      </p:pic>
      <p:pic>
        <p:nvPicPr>
          <p:cNvPr id="568" name="Google Shape;187;p33" descr="Google Shape;187;p3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066769" y="12121074"/>
            <a:ext cx="2745721" cy="944189"/>
          </a:xfrm>
          <a:prstGeom prst="rect">
            <a:avLst/>
          </a:prstGeom>
          <a:ln w="12700">
            <a:miter lim="400000"/>
          </a:ln>
        </p:spPr>
      </p:pic>
      <p:sp>
        <p:nvSpPr>
          <p:cNvPr id="569" name="BENEFITS"/>
          <p:cNvSpPr txBox="1"/>
          <p:nvPr/>
        </p:nvSpPr>
        <p:spPr>
          <a:xfrm>
            <a:off x="8708495" y="6393798"/>
            <a:ext cx="7362013" cy="9284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r" defTabSz="1155278">
              <a:lnSpc>
                <a:spcPct val="150000"/>
              </a:lnSpc>
              <a:defRPr b="1" spc="754" sz="58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BACKUP SLIDES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1" name="receipt-small.png" descr="receipt-small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95085" y="2774401"/>
            <a:ext cx="19018580" cy="6918381"/>
          </a:xfrm>
          <a:prstGeom prst="rect">
            <a:avLst/>
          </a:prstGeom>
          <a:ln w="12700">
            <a:miter lim="400000"/>
          </a:ln>
        </p:spPr>
      </p:pic>
      <p:pic>
        <p:nvPicPr>
          <p:cNvPr id="572" name="json.png" descr="json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080659" y="2377671"/>
            <a:ext cx="14225949" cy="7504246"/>
          </a:xfrm>
          <a:prstGeom prst="rect">
            <a:avLst/>
          </a:prstGeom>
          <a:ln w="12700">
            <a:miter lim="400000"/>
          </a:ln>
        </p:spPr>
      </p:pic>
      <p:pic>
        <p:nvPicPr>
          <p:cNvPr id="573" name="ui-small.png" descr="ui-small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466607" y="451632"/>
            <a:ext cx="19067659" cy="13621088"/>
          </a:xfrm>
          <a:prstGeom prst="rect">
            <a:avLst/>
          </a:prstGeom>
          <a:ln w="12700">
            <a:miter lim="400000"/>
          </a:ln>
        </p:spPr>
      </p:pic>
      <p:sp>
        <p:nvSpPr>
          <p:cNvPr id="574" name="ANATOMY OF A VERIFIABLE CREDENTIAL"/>
          <p:cNvSpPr txBox="1"/>
          <p:nvPr/>
        </p:nvSpPr>
        <p:spPr>
          <a:xfrm>
            <a:off x="5032841" y="965574"/>
            <a:ext cx="14318318" cy="841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pc="520" sz="5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DIDS AND VERIFIABLE CREDENTIALS</a:t>
            </a:r>
          </a:p>
        </p:txBody>
      </p:sp>
      <p:sp>
        <p:nvSpPr>
          <p:cNvPr id="575" name="PRESENTATION…"/>
          <p:cNvSpPr txBox="1"/>
          <p:nvPr/>
        </p:nvSpPr>
        <p:spPr>
          <a:xfrm>
            <a:off x="1523564" y="3766138"/>
            <a:ext cx="2992347" cy="32934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6" tIns="71436" rIns="71436" bIns="71436" anchor="ctr">
            <a:spAutoFit/>
          </a:bodyPr>
          <a:lstStyle/>
          <a:p>
            <a:pPr algn="r" defTabSz="821530">
              <a:lnSpc>
                <a:spcPct val="200000"/>
              </a:lnSpc>
              <a:defRPr sz="240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PRESENTATION</a:t>
            </a:r>
          </a:p>
          <a:p>
            <a:pPr algn="r" defTabSz="821530">
              <a:lnSpc>
                <a:spcPct val="200000"/>
              </a:lnSpc>
              <a:defRPr sz="240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algn="r" defTabSz="821530">
              <a:lnSpc>
                <a:spcPct val="200000"/>
              </a:lnSpc>
              <a:defRPr sz="240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CONTENT</a:t>
            </a:r>
          </a:p>
          <a:p>
            <a:pPr algn="r" defTabSz="821530">
              <a:lnSpc>
                <a:spcPct val="200000"/>
              </a:lnSpc>
              <a:defRPr sz="240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algn="r" defTabSz="821530">
              <a:lnSpc>
                <a:spcPct val="200000"/>
              </a:lnSpc>
              <a:defRPr sz="240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PROOF</a:t>
            </a:r>
          </a:p>
        </p:txBody>
      </p:sp>
      <p:sp>
        <p:nvSpPr>
          <p:cNvPr id="576" name="Line"/>
          <p:cNvSpPr/>
          <p:nvPr/>
        </p:nvSpPr>
        <p:spPr>
          <a:xfrm flipV="1">
            <a:off x="4810501" y="3775377"/>
            <a:ext cx="2" cy="3274940"/>
          </a:xfrm>
          <a:prstGeom prst="line">
            <a:avLst/>
          </a:prstGeom>
          <a:ln w="12700">
            <a:solidFill>
              <a:srgbClr val="535353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577" name="{…"/>
          <p:cNvSpPr txBox="1"/>
          <p:nvPr/>
        </p:nvSpPr>
        <p:spPr>
          <a:xfrm>
            <a:off x="948052" y="7607219"/>
            <a:ext cx="7724900" cy="4486275"/>
          </a:xfrm>
          <a:prstGeom prst="rect">
            <a:avLst/>
          </a:prstGeom>
          <a:solidFill>
            <a:srgbClr val="DDDDDD"/>
          </a:solidFill>
          <a:ln w="76200">
            <a:solidFill>
              <a:srgbClr val="DDDDDD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6" tIns="71436" rIns="71436" bIns="71436" anchor="ctr">
            <a:spAutoFit/>
          </a:bodyPr>
          <a:lstStyle/>
          <a:p>
            <a:pPr algn="l" defTabSz="642937">
              <a:defRPr sz="2000">
                <a:solidFill>
                  <a:srgbClr val="535353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{</a:t>
            </a:r>
          </a:p>
          <a:p>
            <a:pPr algn="l" defTabSz="642937">
              <a:defRPr sz="2000">
                <a:solidFill>
                  <a:srgbClr val="535353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  "@context": "https://w3id.org/credentials/v1",</a:t>
            </a:r>
          </a:p>
          <a:p>
            <a:pPr algn="l" defTabSz="642937">
              <a:defRPr sz="2000">
                <a:solidFill>
                  <a:srgbClr val="535353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  "id": "http://example.com/credentials/9283",</a:t>
            </a:r>
          </a:p>
          <a:p>
            <a:pPr algn="l" defTabSz="642937">
              <a:defRPr sz="2000">
                <a:solidFill>
                  <a:srgbClr val="535353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  "type": ["VerifiableCredential"],</a:t>
            </a:r>
          </a:p>
          <a:p>
            <a:pPr algn="l" defTabSz="642937">
              <a:defRPr sz="2000">
                <a:solidFill>
                  <a:srgbClr val="535353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  "issuer": “did:example:xyz9876",</a:t>
            </a:r>
          </a:p>
          <a:p>
            <a:pPr algn="l" defTabSz="642937">
              <a:defRPr sz="2000">
                <a:solidFill>
                  <a:srgbClr val="535353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  "issuanceDate": "2018-02-24T05:28:04Z",</a:t>
            </a:r>
          </a:p>
          <a:p>
            <a:pPr algn="l" defTabSz="642937">
              <a:defRPr sz="2000">
                <a:solidFill>
                  <a:srgbClr val="535353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  "claim": {</a:t>
            </a:r>
          </a:p>
          <a:p>
            <a:pPr algn="l" defTabSz="642937">
              <a:defRPr sz="2000">
                <a:solidFill>
                  <a:srgbClr val="535353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    "id": "did:example:abcdef1234567",</a:t>
            </a:r>
          </a:p>
          <a:p>
            <a:pPr algn="l" defTabSz="642937">
              <a:defRPr sz="2000">
                <a:solidFill>
                  <a:srgbClr val="535353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    "achievement": “Certificate of Completion”,</a:t>
            </a:r>
          </a:p>
          <a:p>
            <a:pPr algn="l" defTabSz="642937">
              <a:defRPr sz="2000">
                <a:solidFill>
                  <a:srgbClr val="535353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    "status": ...</a:t>
            </a:r>
          </a:p>
          <a:p>
            <a:pPr algn="l" defTabSz="642937">
              <a:defRPr sz="2000">
                <a:solidFill>
                  <a:srgbClr val="535353"/>
                </a:solidFill>
                <a:latin typeface="Menlo"/>
                <a:ea typeface="Menlo"/>
                <a:cs typeface="Menlo"/>
                <a:sym typeface="Menlo"/>
              </a:defRPr>
            </a:pPr>
          </a:p>
          <a:p>
            <a:pPr algn="l" defTabSz="642937">
              <a:defRPr sz="2000">
                <a:solidFill>
                  <a:srgbClr val="535353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  },</a:t>
            </a:r>
          </a:p>
          <a:p>
            <a:pPr algn="l" defTabSz="642937">
              <a:defRPr sz="2000">
                <a:solidFill>
                  <a:srgbClr val="535353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  "proof": { ... }</a:t>
            </a:r>
          </a:p>
          <a:p>
            <a:pPr algn="l" defTabSz="642937">
              <a:defRPr sz="2000">
                <a:solidFill>
                  <a:srgbClr val="535353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}</a:t>
            </a:r>
          </a:p>
        </p:txBody>
      </p:sp>
      <p:sp>
        <p:nvSpPr>
          <p:cNvPr id="578" name="Machine-readable Verifiable Credential"/>
          <p:cNvSpPr txBox="1"/>
          <p:nvPr/>
        </p:nvSpPr>
        <p:spPr>
          <a:xfrm>
            <a:off x="16957186" y="6053594"/>
            <a:ext cx="3761458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821530">
              <a:defRPr sz="2800">
                <a:solidFill>
                  <a:srgbClr val="535353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lvl1pPr>
          </a:lstStyle>
          <a:p>
            <a:pPr/>
            <a:r>
              <a:t>Verifiable Credential</a:t>
            </a:r>
          </a:p>
        </p:txBody>
      </p:sp>
      <p:sp>
        <p:nvSpPr>
          <p:cNvPr id="579" name="Subject of the Credential is identified by a DID"/>
          <p:cNvSpPr txBox="1"/>
          <p:nvPr/>
        </p:nvSpPr>
        <p:spPr>
          <a:xfrm>
            <a:off x="7241167" y="10883819"/>
            <a:ext cx="10910296" cy="6254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6" tIns="71436" rIns="71436" bIns="71436" anchor="ctr">
            <a:spAutoFit/>
          </a:bodyPr>
          <a:lstStyle>
            <a:lvl1pPr defTabSz="821530">
              <a:defRPr sz="2800">
                <a:solidFill>
                  <a:srgbClr val="535353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lvl1pPr>
          </a:lstStyle>
          <a:p>
            <a:pPr/>
            <a:r>
              <a:t>Issuer and Subject identified by DIDs</a:t>
            </a:r>
          </a:p>
        </p:txBody>
      </p:sp>
      <p:sp>
        <p:nvSpPr>
          <p:cNvPr id="580" name="BENEFITS"/>
          <p:cNvSpPr txBox="1"/>
          <p:nvPr/>
        </p:nvSpPr>
        <p:spPr>
          <a:xfrm>
            <a:off x="3870859" y="654961"/>
            <a:ext cx="16642282" cy="9284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1155278">
              <a:lnSpc>
                <a:spcPct val="150000"/>
              </a:lnSpc>
              <a:defRPr b="1" spc="754" sz="58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DIDS AND VERIFIABLE CREDENTIALS</a:t>
            </a:r>
          </a:p>
        </p:txBody>
      </p:sp>
      <p:sp>
        <p:nvSpPr>
          <p:cNvPr id="581" name="Subject of the Credential is identified by a DID"/>
          <p:cNvSpPr txBox="1"/>
          <p:nvPr/>
        </p:nvSpPr>
        <p:spPr>
          <a:xfrm>
            <a:off x="17131689" y="7987803"/>
            <a:ext cx="7308576" cy="22831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6" tIns="71436" rIns="71436" bIns="71436" anchor="ctr">
            <a:spAutoFit/>
          </a:bodyPr>
          <a:lstStyle/>
          <a:p>
            <a:pPr marL="228600" indent="-228600" algn="l" defTabSz="821530">
              <a:lnSpc>
                <a:spcPct val="120000"/>
              </a:lnSpc>
              <a:buSzPct val="100000"/>
              <a:buChar char="•"/>
              <a:defRPr sz="320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Prove this is your credential </a:t>
            </a:r>
          </a:p>
          <a:p>
            <a:pPr marL="228600" indent="-228600" algn="l" defTabSz="821530">
              <a:lnSpc>
                <a:spcPct val="120000"/>
              </a:lnSpc>
              <a:buSzPct val="100000"/>
              <a:buChar char="•"/>
              <a:defRPr sz="320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Recover ownership of your credentials, even if you lose your device</a:t>
            </a:r>
          </a:p>
        </p:txBody>
      </p:sp>
      <p:pic>
        <p:nvPicPr>
          <p:cNvPr id="582" name="Google Shape;141;p29" descr="Google Shape;141;p29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57023" y="12133184"/>
            <a:ext cx="2629395" cy="919969"/>
          </a:xfrm>
          <a:prstGeom prst="rect">
            <a:avLst/>
          </a:prstGeom>
          <a:ln w="12700">
            <a:miter lim="400000"/>
          </a:ln>
        </p:spPr>
      </p:pic>
      <p:pic>
        <p:nvPicPr>
          <p:cNvPr id="583" name="LearningMachine-Mark-Grey.png" descr="LearningMachine-Mark-Grey.png"/>
          <p:cNvPicPr>
            <a:picLocks noChangeAspect="1"/>
          </p:cNvPicPr>
          <p:nvPr/>
        </p:nvPicPr>
        <p:blipFill>
          <a:blip r:embed="rId6">
            <a:alphaModFix amt="49544"/>
            <a:extLst/>
          </a:blip>
          <a:stretch>
            <a:fillRect/>
          </a:stretch>
        </p:blipFill>
        <p:spPr>
          <a:xfrm>
            <a:off x="22733000" y="12133184"/>
            <a:ext cx="919968" cy="919969"/>
          </a:xfrm>
          <a:prstGeom prst="rect">
            <a:avLst/>
          </a:prstGeom>
          <a:ln w="12700">
            <a:miter lim="400000"/>
          </a:ln>
        </p:spPr>
      </p:pic>
      <p:pic>
        <p:nvPicPr>
          <p:cNvPr id="584" name="Google Shape;187;p33" descr="Google Shape;187;p33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4066769" y="12121074"/>
            <a:ext cx="2745721" cy="944189"/>
          </a:xfrm>
          <a:prstGeom prst="rect">
            <a:avLst/>
          </a:prstGeom>
          <a:ln w="12700">
            <a:miter lim="400000"/>
          </a:ln>
        </p:spPr>
      </p:pic>
      <p:sp>
        <p:nvSpPr>
          <p:cNvPr id="585" name="DID Specification"/>
          <p:cNvSpPr/>
          <p:nvPr/>
        </p:nvSpPr>
        <p:spPr>
          <a:xfrm>
            <a:off x="18894821" y="4959987"/>
            <a:ext cx="4730851" cy="763553"/>
          </a:xfrm>
          <a:prstGeom prst="roundRect">
            <a:avLst>
              <a:gd name="adj" fmla="val 20707"/>
            </a:avLst>
          </a:prstGeom>
          <a:solidFill>
            <a:schemeClr val="accent1">
              <a:alpha val="15000"/>
            </a:schemeClr>
          </a:solidFill>
          <a:ln w="12700">
            <a:miter lim="400000"/>
          </a:ln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>
                <a:solidFill>
                  <a:srgbClr val="DDDDDD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lvl1pPr>
          </a:lstStyle>
          <a:p>
            <a:pPr/>
            <a:r>
              <a:t>DID Specification</a:t>
            </a:r>
          </a:p>
        </p:txBody>
      </p:sp>
      <p:sp>
        <p:nvSpPr>
          <p:cNvPr id="586" name="DID Method Specs"/>
          <p:cNvSpPr/>
          <p:nvPr/>
        </p:nvSpPr>
        <p:spPr>
          <a:xfrm>
            <a:off x="18894821" y="4120577"/>
            <a:ext cx="4730851" cy="763553"/>
          </a:xfrm>
          <a:prstGeom prst="roundRect">
            <a:avLst>
              <a:gd name="adj" fmla="val 20707"/>
            </a:avLst>
          </a:prstGeom>
          <a:solidFill>
            <a:schemeClr val="accent2">
              <a:alpha val="15000"/>
            </a:schemeClr>
          </a:solidFill>
          <a:ln w="12700">
            <a:miter lim="400000"/>
          </a:ln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>
                <a:solidFill>
                  <a:srgbClr val="DDDDDD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lvl1pPr>
          </a:lstStyle>
          <a:p>
            <a:pPr/>
            <a:r>
              <a:t>DID Method Specs</a:t>
            </a:r>
          </a:p>
        </p:txBody>
      </p:sp>
      <p:sp>
        <p:nvSpPr>
          <p:cNvPr id="587" name="Universal Resolver"/>
          <p:cNvSpPr/>
          <p:nvPr/>
        </p:nvSpPr>
        <p:spPr>
          <a:xfrm>
            <a:off x="18894821" y="3281167"/>
            <a:ext cx="4730851" cy="763553"/>
          </a:xfrm>
          <a:prstGeom prst="roundRect">
            <a:avLst>
              <a:gd name="adj" fmla="val 20707"/>
            </a:avLst>
          </a:prstGeom>
          <a:solidFill>
            <a:schemeClr val="accent3">
              <a:alpha val="15000"/>
            </a:schemeClr>
          </a:solidFill>
          <a:ln w="12700">
            <a:miter lim="400000"/>
          </a:ln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>
                <a:solidFill>
                  <a:srgbClr val="DDDDDD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lvl1pPr>
          </a:lstStyle>
          <a:p>
            <a:pPr/>
            <a:r>
              <a:t>Universal Resolver</a:t>
            </a:r>
          </a:p>
        </p:txBody>
      </p:sp>
      <p:sp>
        <p:nvSpPr>
          <p:cNvPr id="588" name="DID Auth"/>
          <p:cNvSpPr/>
          <p:nvPr/>
        </p:nvSpPr>
        <p:spPr>
          <a:xfrm>
            <a:off x="18894821" y="2441758"/>
            <a:ext cx="4730851" cy="763553"/>
          </a:xfrm>
          <a:prstGeom prst="roundRect">
            <a:avLst>
              <a:gd name="adj" fmla="val 20707"/>
            </a:avLst>
          </a:prstGeom>
          <a:solidFill>
            <a:schemeClr val="accent4">
              <a:alpha val="15000"/>
            </a:schemeClr>
          </a:solidFill>
          <a:ln w="12700">
            <a:miter lim="400000"/>
          </a:ln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>
                <a:solidFill>
                  <a:srgbClr val="DDDDDD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lvl1pPr>
          </a:lstStyle>
          <a:p>
            <a:pPr/>
            <a:r>
              <a:t>DID Auth</a:t>
            </a:r>
          </a:p>
        </p:txBody>
      </p:sp>
      <p:sp>
        <p:nvSpPr>
          <p:cNvPr id="589" name="Verifiable Credentials"/>
          <p:cNvSpPr/>
          <p:nvPr/>
        </p:nvSpPr>
        <p:spPr>
          <a:xfrm>
            <a:off x="18894821" y="1602348"/>
            <a:ext cx="4730851" cy="763553"/>
          </a:xfrm>
          <a:prstGeom prst="roundRect">
            <a:avLst>
              <a:gd name="adj" fmla="val 20707"/>
            </a:avLst>
          </a:prstGeom>
          <a:solidFill>
            <a:schemeClr val="accent6">
              <a:alpha val="85000"/>
            </a:schemeClr>
          </a:solidFill>
          <a:ln w="12700">
            <a:miter lim="400000"/>
          </a:ln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>
                <a:solidFill>
                  <a:srgbClr val="DDDDDD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lvl1pPr>
          </a:lstStyle>
          <a:p>
            <a:pPr/>
            <a:r>
              <a:t>Verifiable Credentials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path" nodeType="clickEffect" presetSubtype="0" presetID="-1" grpId="1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0.000365 -0.101063" origin="layout" pathEditMode="relative">
                                      <p:cBhvr>
                                        <p:cTn id="6" dur="1000" fill="hold"/>
                                        <p:tgtEl>
                                          <p:spTgt spid="5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path" nodeType="withEffect" presetSubtype="0" presetID="-1" grpId="2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000553 0.086878" origin="layout" pathEditMode="relative">
                                      <p:cBhvr>
                                        <p:cTn id="9" dur="1000" fill="hold"/>
                                        <p:tgtEl>
                                          <p:spTgt spid="5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mph" nodeType="afterEffect" presetID="9" grpId="3" fill="hold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 fill="hold"/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0"/>
                                      </p:to>
                                    </p:set>
                                    <p:animEffect filter="image" prLst="opacity: 0.50; ">
                                      <p:cBhvr>
                                        <p:cTn id="13" dur="indefinite" fill="hold"/>
                                        <p:tgtEl>
                                          <p:spTgt spid="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Class="entr" nodeType="after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Class="entr" nodeType="after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Class="entr" nodeType="after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78" grpId="5"/>
      <p:bldP build="whole" bldLvl="1" animBg="1" rev="0" advAuto="0" spid="579" grpId="6"/>
      <p:bldP build="whole" bldLvl="1" animBg="1" rev="0" advAuto="0" spid="571" grpId="3"/>
      <p:bldP build="whole" bldLvl="1" animBg="1" rev="0" advAuto="0" spid="581" grpId="7"/>
      <p:bldP build="whole" bldLvl="1" animBg="1" rev="0" advAuto="0" spid="577" grpId="4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BENEFITS"/>
          <p:cNvSpPr txBox="1"/>
          <p:nvPr/>
        </p:nvSpPr>
        <p:spPr>
          <a:xfrm>
            <a:off x="7927367" y="6381514"/>
            <a:ext cx="8529266" cy="9529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r" defTabSz="1155278">
              <a:lnSpc>
                <a:spcPct val="150000"/>
              </a:lnSpc>
              <a:defRPr b="1" spc="780" sz="60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IDENTITY MODELS</a:t>
            </a:r>
          </a:p>
        </p:txBody>
      </p:sp>
      <p:pic>
        <p:nvPicPr>
          <p:cNvPr id="200" name="Google Shape;141;p29" descr="Google Shape;141;p2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57023" y="12133184"/>
            <a:ext cx="2629395" cy="919969"/>
          </a:xfrm>
          <a:prstGeom prst="rect">
            <a:avLst/>
          </a:prstGeom>
          <a:ln w="12700">
            <a:miter lim="400000"/>
          </a:ln>
        </p:spPr>
      </p:pic>
      <p:pic>
        <p:nvPicPr>
          <p:cNvPr id="201" name="LearningMachine-Mark-Grey.png" descr="LearningMachine-Mark-Grey.png"/>
          <p:cNvPicPr>
            <a:picLocks noChangeAspect="1"/>
          </p:cNvPicPr>
          <p:nvPr/>
        </p:nvPicPr>
        <p:blipFill>
          <a:blip r:embed="rId3">
            <a:alphaModFix amt="49544"/>
            <a:extLst/>
          </a:blip>
          <a:stretch>
            <a:fillRect/>
          </a:stretch>
        </p:blipFill>
        <p:spPr>
          <a:xfrm>
            <a:off x="22733000" y="12133184"/>
            <a:ext cx="919968" cy="919969"/>
          </a:xfrm>
          <a:prstGeom prst="rect">
            <a:avLst/>
          </a:prstGeom>
          <a:ln w="12700">
            <a:miter lim="400000"/>
          </a:ln>
        </p:spPr>
      </p:pic>
      <p:pic>
        <p:nvPicPr>
          <p:cNvPr id="202" name="Google Shape;187;p33" descr="Google Shape;187;p3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066769" y="12121074"/>
            <a:ext cx="2745721" cy="94418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BENEFITS"/>
          <p:cNvSpPr txBox="1"/>
          <p:nvPr/>
        </p:nvSpPr>
        <p:spPr>
          <a:xfrm>
            <a:off x="6798672" y="1335763"/>
            <a:ext cx="10786657" cy="9284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r" defTabSz="1155278">
              <a:lnSpc>
                <a:spcPct val="150000"/>
              </a:lnSpc>
              <a:defRPr b="1" spc="754" sz="58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CENTRALIZED IDENTITY</a:t>
            </a:r>
          </a:p>
        </p:txBody>
      </p:sp>
      <p:pic>
        <p:nvPicPr>
          <p:cNvPr id="205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650706" y="3603679"/>
            <a:ext cx="13082410" cy="717796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6" name="Image" descr="Image"/>
          <p:cNvPicPr>
            <a:picLocks noChangeAspect="1"/>
          </p:cNvPicPr>
          <p:nvPr/>
        </p:nvPicPr>
        <p:blipFill>
          <a:blip r:embed="rId4">
            <a:alphaModFix amt="49549"/>
            <a:extLst/>
          </a:blip>
          <a:stretch>
            <a:fillRect/>
          </a:stretch>
        </p:blipFill>
        <p:spPr>
          <a:xfrm>
            <a:off x="-190838" y="2661848"/>
            <a:ext cx="7687636" cy="9968302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p:spPr>
      </p:pic>
      <p:pic>
        <p:nvPicPr>
          <p:cNvPr id="207" name="Google Shape;141;p29" descr="Google Shape;141;p29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57023" y="12133184"/>
            <a:ext cx="2629395" cy="919969"/>
          </a:xfrm>
          <a:prstGeom prst="rect">
            <a:avLst/>
          </a:prstGeom>
          <a:ln w="12700">
            <a:miter lim="400000"/>
          </a:ln>
        </p:spPr>
      </p:pic>
      <p:pic>
        <p:nvPicPr>
          <p:cNvPr id="208" name="LearningMachine-Mark-Grey.png" descr="LearningMachine-Mark-Grey.png"/>
          <p:cNvPicPr>
            <a:picLocks noChangeAspect="1"/>
          </p:cNvPicPr>
          <p:nvPr/>
        </p:nvPicPr>
        <p:blipFill>
          <a:blip r:embed="rId6">
            <a:alphaModFix amt="49544"/>
            <a:extLst/>
          </a:blip>
          <a:stretch>
            <a:fillRect/>
          </a:stretch>
        </p:blipFill>
        <p:spPr>
          <a:xfrm>
            <a:off x="22733000" y="12133184"/>
            <a:ext cx="919968" cy="919969"/>
          </a:xfrm>
          <a:prstGeom prst="rect">
            <a:avLst/>
          </a:prstGeom>
          <a:ln w="12700">
            <a:miter lim="400000"/>
          </a:ln>
        </p:spPr>
      </p:pic>
      <p:pic>
        <p:nvPicPr>
          <p:cNvPr id="209" name="Google Shape;187;p33" descr="Google Shape;187;p33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4066769" y="12121074"/>
            <a:ext cx="2745721" cy="944189"/>
          </a:xfrm>
          <a:prstGeom prst="rect">
            <a:avLst/>
          </a:prstGeom>
          <a:ln w="12700">
            <a:miter lim="400000"/>
          </a:ln>
        </p:spPr>
      </p:pic>
      <p:pic>
        <p:nvPicPr>
          <p:cNvPr id="210" name="Image" descr="Image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0172700" y="7410450"/>
            <a:ext cx="7953572" cy="575141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path" nodeType="clickEffect" presetSubtype="0" presetID="-1" grpId="1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0.199849 -0.153834" origin="layout" pathEditMode="relative">
                                      <p:cBhvr>
                                        <p:cTn id="6" dur="1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10" grpId="3"/>
      <p:bldP build="whole" bldLvl="1" animBg="1" rev="0" advAuto="0" spid="206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BENEFITS"/>
          <p:cNvSpPr txBox="1"/>
          <p:nvPr/>
        </p:nvSpPr>
        <p:spPr>
          <a:xfrm>
            <a:off x="7269383" y="1339271"/>
            <a:ext cx="9845233" cy="9284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r" defTabSz="1155278">
              <a:lnSpc>
                <a:spcPct val="150000"/>
              </a:lnSpc>
              <a:defRPr b="1" spc="754" sz="58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FEDERATED IDENTITY</a:t>
            </a:r>
          </a:p>
        </p:txBody>
      </p:sp>
      <p:pic>
        <p:nvPicPr>
          <p:cNvPr id="215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672497" y="3681172"/>
            <a:ext cx="17039006" cy="6729030"/>
          </a:xfrm>
          <a:prstGeom prst="rect">
            <a:avLst/>
          </a:prstGeom>
          <a:ln w="12700">
            <a:miter lim="400000"/>
          </a:ln>
        </p:spPr>
      </p:pic>
      <p:pic>
        <p:nvPicPr>
          <p:cNvPr id="216" name="Google Shape;141;p29" descr="Google Shape;141;p29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57023" y="12133184"/>
            <a:ext cx="2629395" cy="919969"/>
          </a:xfrm>
          <a:prstGeom prst="rect">
            <a:avLst/>
          </a:prstGeom>
          <a:ln w="12700">
            <a:miter lim="400000"/>
          </a:ln>
        </p:spPr>
      </p:pic>
      <p:pic>
        <p:nvPicPr>
          <p:cNvPr id="217" name="LearningMachine-Mark-Grey.png" descr="LearningMachine-Mark-Grey.png"/>
          <p:cNvPicPr>
            <a:picLocks noChangeAspect="1"/>
          </p:cNvPicPr>
          <p:nvPr/>
        </p:nvPicPr>
        <p:blipFill>
          <a:blip r:embed="rId5">
            <a:alphaModFix amt="49544"/>
            <a:extLst/>
          </a:blip>
          <a:stretch>
            <a:fillRect/>
          </a:stretch>
        </p:blipFill>
        <p:spPr>
          <a:xfrm>
            <a:off x="22733000" y="12133184"/>
            <a:ext cx="919968" cy="919969"/>
          </a:xfrm>
          <a:prstGeom prst="rect">
            <a:avLst/>
          </a:prstGeom>
          <a:ln w="12700">
            <a:miter lim="400000"/>
          </a:ln>
        </p:spPr>
      </p:pic>
      <p:pic>
        <p:nvPicPr>
          <p:cNvPr id="218" name="Google Shape;187;p33" descr="Google Shape;187;p33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066769" y="12121074"/>
            <a:ext cx="2745721" cy="94418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23" name="Google Shape;195;p34"/>
          <p:cNvGrpSpPr/>
          <p:nvPr/>
        </p:nvGrpSpPr>
        <p:grpSpPr>
          <a:xfrm>
            <a:off x="6316090" y="8666239"/>
            <a:ext cx="11751821" cy="1904297"/>
            <a:chOff x="0" y="0"/>
            <a:chExt cx="11751820" cy="1904295"/>
          </a:xfrm>
        </p:grpSpPr>
        <p:sp>
          <p:nvSpPr>
            <p:cNvPr id="219" name="Google Shape;196;p34"/>
            <p:cNvSpPr txBox="1"/>
            <p:nvPr/>
          </p:nvSpPr>
          <p:spPr>
            <a:xfrm>
              <a:off x="-1" y="597717"/>
              <a:ext cx="3350067" cy="94174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699" tIns="45699" rIns="45699" bIns="45699" numCol="1" anchor="t">
              <a:noAutofit/>
            </a:bodyPr>
            <a:lstStyle>
              <a:lvl1pPr algn="l" defTabSz="914400">
                <a:defRPr sz="2800">
                  <a:latin typeface="Avenir Roman"/>
                  <a:ea typeface="Avenir Roman"/>
                  <a:cs typeface="Avenir Roman"/>
                  <a:sym typeface="Avenir Roman"/>
                </a:defRPr>
              </a:lvl1pPr>
            </a:lstStyle>
            <a:p>
              <a:pPr/>
              <a:r>
                <a:t>Standards: </a:t>
              </a:r>
            </a:p>
          </p:txBody>
        </p:sp>
        <p:pic>
          <p:nvPicPr>
            <p:cNvPr id="220" name="Google Shape;197;p34" descr="Google Shape;197;p34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5875909" y="-1"/>
              <a:ext cx="2125331" cy="19042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21" name="Google Shape;198;p34" descr="Google Shape;198;p34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8501316" y="267435"/>
              <a:ext cx="3250505" cy="138196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22" name="Google Shape;199;p34" descr="Google Shape;199;p34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3545732" y="283114"/>
              <a:ext cx="1955120" cy="136628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224" name="Image" descr="Image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8953500" y="8401050"/>
            <a:ext cx="6121400" cy="34163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path" nodeType="clickEffect" presetSubtype="0" presetID="-1" grpId="1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0.000000 -0.191869" origin="layout" pathEditMode="relative">
                                      <p:cBhvr>
                                        <p:cTn id="6" dur="1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exit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after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24" grpId="2"/>
      <p:bldP build="whole" bldLvl="1" animBg="1" rev="0" advAuto="0" spid="224" grpId="3"/>
      <p:bldP build="whole" bldLvl="1" animBg="1" rev="0" advAuto="0" spid="223" grpId="4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BENEFITS"/>
          <p:cNvSpPr txBox="1"/>
          <p:nvPr/>
        </p:nvSpPr>
        <p:spPr>
          <a:xfrm>
            <a:off x="5999719" y="1654699"/>
            <a:ext cx="12384561" cy="9284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r" defTabSz="1155278">
              <a:lnSpc>
                <a:spcPct val="150000"/>
              </a:lnSpc>
              <a:defRPr b="1" spc="754" sz="58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SELF-SOVEREIGN IDENTITY</a:t>
            </a:r>
          </a:p>
        </p:txBody>
      </p:sp>
      <p:pic>
        <p:nvPicPr>
          <p:cNvPr id="229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607758" y="3208942"/>
            <a:ext cx="17787969" cy="10213545"/>
          </a:xfrm>
          <a:prstGeom prst="rect">
            <a:avLst/>
          </a:prstGeom>
          <a:ln w="12700">
            <a:miter lim="400000"/>
          </a:ln>
        </p:spPr>
      </p:pic>
      <p:pic>
        <p:nvPicPr>
          <p:cNvPr id="230" name="Google Shape;141;p29" descr="Google Shape;141;p29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57023" y="12133184"/>
            <a:ext cx="2629395" cy="919969"/>
          </a:xfrm>
          <a:prstGeom prst="rect">
            <a:avLst/>
          </a:prstGeom>
          <a:ln w="12700">
            <a:miter lim="400000"/>
          </a:ln>
        </p:spPr>
      </p:pic>
      <p:pic>
        <p:nvPicPr>
          <p:cNvPr id="231" name="LearningMachine-Mark-Grey.png" descr="LearningMachine-Mark-Grey.png"/>
          <p:cNvPicPr>
            <a:picLocks noChangeAspect="1"/>
          </p:cNvPicPr>
          <p:nvPr/>
        </p:nvPicPr>
        <p:blipFill>
          <a:blip r:embed="rId5">
            <a:alphaModFix amt="49544"/>
            <a:extLst/>
          </a:blip>
          <a:stretch>
            <a:fillRect/>
          </a:stretch>
        </p:blipFill>
        <p:spPr>
          <a:xfrm>
            <a:off x="22733000" y="12133184"/>
            <a:ext cx="919968" cy="919969"/>
          </a:xfrm>
          <a:prstGeom prst="rect">
            <a:avLst/>
          </a:prstGeom>
          <a:ln w="12700">
            <a:miter lim="400000"/>
          </a:ln>
        </p:spPr>
      </p:pic>
      <p:pic>
        <p:nvPicPr>
          <p:cNvPr id="232" name="Google Shape;187;p33" descr="Google Shape;187;p33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066769" y="12121074"/>
            <a:ext cx="2745721" cy="94418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BENEFITS"/>
          <p:cNvSpPr txBox="1"/>
          <p:nvPr/>
        </p:nvSpPr>
        <p:spPr>
          <a:xfrm>
            <a:off x="2725246" y="5848114"/>
            <a:ext cx="18933507" cy="9529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1155278">
              <a:lnSpc>
                <a:spcPct val="150000"/>
              </a:lnSpc>
              <a:defRPr b="1" spc="780" sz="60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DECENTRALIZED IDENTIFIERS (DIDS)</a:t>
            </a:r>
          </a:p>
        </p:txBody>
      </p:sp>
      <p:pic>
        <p:nvPicPr>
          <p:cNvPr id="237" name="Google Shape;141;p29" descr="Google Shape;141;p2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57023" y="12133184"/>
            <a:ext cx="2629395" cy="919969"/>
          </a:xfrm>
          <a:prstGeom prst="rect">
            <a:avLst/>
          </a:prstGeom>
          <a:ln w="12700">
            <a:miter lim="400000"/>
          </a:ln>
        </p:spPr>
      </p:pic>
      <p:pic>
        <p:nvPicPr>
          <p:cNvPr id="238" name="LearningMachine-Mark-Grey.png" descr="LearningMachine-Mark-Grey.png"/>
          <p:cNvPicPr>
            <a:picLocks noChangeAspect="1"/>
          </p:cNvPicPr>
          <p:nvPr/>
        </p:nvPicPr>
        <p:blipFill>
          <a:blip r:embed="rId3">
            <a:alphaModFix amt="49544"/>
            <a:extLst/>
          </a:blip>
          <a:stretch>
            <a:fillRect/>
          </a:stretch>
        </p:blipFill>
        <p:spPr>
          <a:xfrm>
            <a:off x="22733000" y="12133184"/>
            <a:ext cx="919968" cy="919969"/>
          </a:xfrm>
          <a:prstGeom prst="rect">
            <a:avLst/>
          </a:prstGeom>
          <a:ln w="12700">
            <a:miter lim="400000"/>
          </a:ln>
        </p:spPr>
      </p:pic>
      <p:pic>
        <p:nvPicPr>
          <p:cNvPr id="239" name="Google Shape;187;p33" descr="Google Shape;187;p3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066769" y="12121074"/>
            <a:ext cx="2745721" cy="944189"/>
          </a:xfrm>
          <a:prstGeom prst="rect">
            <a:avLst/>
          </a:prstGeom>
          <a:ln w="12700">
            <a:miter lim="400000"/>
          </a:ln>
        </p:spPr>
      </p:pic>
      <p:sp>
        <p:nvSpPr>
          <p:cNvPr id="240" name="BENEFITS"/>
          <p:cNvSpPr txBox="1"/>
          <p:nvPr/>
        </p:nvSpPr>
        <p:spPr>
          <a:xfrm>
            <a:off x="4512418" y="7354844"/>
            <a:ext cx="15359164" cy="631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r" defTabSz="1155278">
              <a:lnSpc>
                <a:spcPct val="150000"/>
              </a:lnSpc>
              <a:defRPr b="1" spc="493" sz="38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FUNDAMENTAL BUILDING BLOCK OF THE SSI STACK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97;p39"/>
          <p:cNvSpPr txBox="1"/>
          <p:nvPr/>
        </p:nvSpPr>
        <p:spPr>
          <a:xfrm>
            <a:off x="1912191" y="5556408"/>
            <a:ext cx="20439810" cy="22122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866" tIns="121866" rIns="121866" bIns="121866">
            <a:spAutoFit/>
          </a:bodyPr>
          <a:lstStyle>
            <a:lvl1pPr defTabSz="2438400">
              <a:defRPr sz="12800">
                <a:solidFill>
                  <a:srgbClr val="0000FF"/>
                </a:solidFill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pPr/>
            <a:r>
              <a:t>078-05-1120</a:t>
            </a:r>
          </a:p>
        </p:txBody>
      </p:sp>
      <p:pic>
        <p:nvPicPr>
          <p:cNvPr id="243" name="Google Shape;141;p29" descr="Google Shape;141;p29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57023" y="12133184"/>
            <a:ext cx="2629395" cy="919969"/>
          </a:xfrm>
          <a:prstGeom prst="rect">
            <a:avLst/>
          </a:prstGeom>
          <a:ln w="12700">
            <a:miter lim="400000"/>
          </a:ln>
        </p:spPr>
      </p:pic>
      <p:pic>
        <p:nvPicPr>
          <p:cNvPr id="244" name="LearningMachine-Mark-Grey.png" descr="LearningMachine-Mark-Grey.png"/>
          <p:cNvPicPr>
            <a:picLocks noChangeAspect="1"/>
          </p:cNvPicPr>
          <p:nvPr/>
        </p:nvPicPr>
        <p:blipFill>
          <a:blip r:embed="rId4">
            <a:alphaModFix amt="49544"/>
            <a:extLst/>
          </a:blip>
          <a:stretch>
            <a:fillRect/>
          </a:stretch>
        </p:blipFill>
        <p:spPr>
          <a:xfrm>
            <a:off x="22733000" y="12133184"/>
            <a:ext cx="919968" cy="919969"/>
          </a:xfrm>
          <a:prstGeom prst="rect">
            <a:avLst/>
          </a:prstGeom>
          <a:ln w="12700">
            <a:miter lim="400000"/>
          </a:ln>
        </p:spPr>
      </p:pic>
      <p:pic>
        <p:nvPicPr>
          <p:cNvPr id="245" name="Google Shape;187;p33" descr="Google Shape;187;p33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066769" y="12121074"/>
            <a:ext cx="2745721" cy="944189"/>
          </a:xfrm>
          <a:prstGeom prst="rect">
            <a:avLst/>
          </a:prstGeom>
          <a:ln w="12700">
            <a:miter lim="400000"/>
          </a:ln>
        </p:spPr>
      </p:pic>
      <p:sp>
        <p:nvSpPr>
          <p:cNvPr id="246" name="BENEFITS"/>
          <p:cNvSpPr txBox="1"/>
          <p:nvPr/>
        </p:nvSpPr>
        <p:spPr>
          <a:xfrm>
            <a:off x="9848952" y="1898071"/>
            <a:ext cx="4686098" cy="9284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r" defTabSz="1155278">
              <a:lnSpc>
                <a:spcPct val="150000"/>
              </a:lnSpc>
              <a:defRPr b="1" spc="754" sz="58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NOT A DID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Lucida Grande"/>
        <a:ea typeface="Lucida Grande"/>
        <a:cs typeface="Lucida Grande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Lucida Grande"/>
        <a:ea typeface="Lucida Grande"/>
        <a:cs typeface="Lucida Grande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