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80" r:id="rId2"/>
  </p:sldMasterIdLst>
  <p:notesMasterIdLst>
    <p:notesMasterId r:id="rId26"/>
  </p:notesMasterIdLst>
  <p:handoutMasterIdLst>
    <p:handoutMasterId r:id="rId27"/>
  </p:handoutMasterIdLst>
  <p:sldIdLst>
    <p:sldId id="256" r:id="rId3"/>
    <p:sldId id="265" r:id="rId4"/>
    <p:sldId id="266" r:id="rId5"/>
    <p:sldId id="267" r:id="rId6"/>
    <p:sldId id="285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4" r:id="rId19"/>
    <p:sldId id="305" r:id="rId20"/>
    <p:sldId id="306" r:id="rId21"/>
    <p:sldId id="307" r:id="rId22"/>
    <p:sldId id="308" r:id="rId23"/>
    <p:sldId id="309" r:id="rId24"/>
    <p:sldId id="269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37C"/>
    <a:srgbClr val="4EB9DD"/>
    <a:srgbClr val="682ED2"/>
    <a:srgbClr val="191918"/>
    <a:srgbClr val="35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/>
    <p:restoredTop sz="87707"/>
  </p:normalViewPr>
  <p:slideViewPr>
    <p:cSldViewPr snapToGrid="0" snapToObjects="1">
      <p:cViewPr varScale="1">
        <p:scale>
          <a:sx n="65" d="100"/>
          <a:sy n="65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37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="" xmlns:a16="http://schemas.microsoft.com/office/drawing/2014/main" id="{B0D26B01-D9D0-444C-A469-D1D0A1E902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20E313CF-A99A-9941-8880-3D18F00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F40DB-53FC-DB4D-BB74-9FD671C4CA31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B13042E8-2EA3-B543-9C01-141E2A7B8C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C43D918D-6177-9A4E-AF9F-0EC9A5836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47BB9-FA82-EC4A-9BF9-E9C4F060B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354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DA37-6AF8-5F43-B6C5-E4DD59506582}" type="datetimeFigureOut">
              <a:rPr lang="fr-FR" smtClean="0"/>
              <a:t>28/08/2018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350B7-65CD-4D42-AFAE-00AD2FF4D6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67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861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2DB5573-CAAE-478A-8722-995D85A731D4}" type="slidenum">
              <a:rPr lang="fr-FR" smtClean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>
              <a:solidFill>
                <a:srgbClr val="000000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306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GDX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2DB5573-CAAE-478A-8722-995D85A731D4}" type="slidenum">
              <a:rPr lang="fr-FR" smtClean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>
              <a:solidFill>
                <a:srgbClr val="000000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36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GDX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2DB5573-CAAE-478A-8722-995D85A731D4}" type="slidenum">
              <a:rPr lang="fr-FR" smtClean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>
              <a:solidFill>
                <a:srgbClr val="000000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65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GDX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2DB5573-CAAE-478A-8722-995D85A731D4}" type="slidenum">
              <a:rPr lang="fr-FR" smtClean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>
              <a:solidFill>
                <a:srgbClr val="000000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33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ODY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2DB5573-CAAE-478A-8722-995D85A731D4}" type="slidenum">
              <a:rPr lang="fr-FR" smtClean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>
              <a:solidFill>
                <a:srgbClr val="000000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22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ODY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2DB5573-CAAE-478A-8722-995D85A731D4}" type="slidenum">
              <a:rPr lang="fr-FR" smtClean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FR">
              <a:solidFill>
                <a:srgbClr val="000000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77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CNIL</a:t>
            </a:r>
            <a:endParaRPr lang="fr-FR">
              <a:solidFill>
                <a:srgbClr val="000000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3FB50F8-6DAF-4E44-822A-0FA957FD7D75}" type="slidenum">
              <a:rPr lang="fr-FR" smtClean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FR">
              <a:solidFill>
                <a:srgbClr val="000000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607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RCR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2DB5573-CAAE-478A-8722-995D85A731D4}" type="slidenum">
              <a:rPr lang="fr-FR" smtClean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FR">
              <a:solidFill>
                <a:srgbClr val="000000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748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RCR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2DB5573-CAAE-478A-8722-995D85A731D4}" type="slidenum">
              <a:rPr lang="fr-FR" smtClean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fr-FR">
              <a:solidFill>
                <a:srgbClr val="000000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dirty="0" smtClean="0"/>
              <a:t>RCR	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Présentation rapide de la démarche : pourquoi smart city (et pourquoi pas smart city) 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2DB5573-CAAE-478A-8722-995D85A731D4}" type="slidenum">
              <a:rPr lang="fr-FR" smtClean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>
              <a:solidFill>
                <a:srgbClr val="000000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05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ODY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2DB5573-CAAE-478A-8722-995D85A731D4}" type="slidenum">
              <a:rPr lang="fr-FR" smtClean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>
              <a:solidFill>
                <a:srgbClr val="000000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213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ODY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2DB5573-CAAE-478A-8722-995D85A731D4}" type="slidenum">
              <a:rPr lang="fr-FR" smtClean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>
              <a:solidFill>
                <a:srgbClr val="000000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64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2DB5573-CAAE-478A-8722-995D85A731D4}" type="slidenum">
              <a:rPr lang="fr-FR" smtClean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>
              <a:solidFill>
                <a:srgbClr val="000000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70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2DB5573-CAAE-478A-8722-995D85A731D4}" type="slidenum">
              <a:rPr lang="fr-FR" smtClean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>
              <a:solidFill>
                <a:srgbClr val="000000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99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2DB5573-CAAE-478A-8722-995D85A731D4}" type="slidenum">
              <a:rPr lang="fr-FR" smtClean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>
              <a:solidFill>
                <a:srgbClr val="000000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2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2DB5573-CAAE-478A-8722-995D85A731D4}" type="slidenum">
              <a:rPr lang="fr-FR" smtClean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>
              <a:solidFill>
                <a:srgbClr val="000000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03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2DB5573-CAAE-478A-8722-995D85A731D4}" type="slidenum">
              <a:rPr lang="fr-FR" smtClean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>
              <a:solidFill>
                <a:srgbClr val="000000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84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log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A2DB7D8-66EA-2349-8B2C-6EEA1B08B879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EF66862F-B60D-4947-B528-5B084956B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7163" y="1948177"/>
            <a:ext cx="4737674" cy="296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7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couran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="" xmlns:a16="http://schemas.microsoft.com/office/drawing/2014/main" id="{84DE6C75-6936-1444-A512-3AC749E2C5F0}"/>
              </a:ext>
            </a:extLst>
          </p:cNvPr>
          <p:cNvCxnSpPr>
            <a:cxnSpLocks/>
          </p:cNvCxnSpPr>
          <p:nvPr userDrawn="1"/>
        </p:nvCxnSpPr>
        <p:spPr>
          <a:xfrm flipH="1">
            <a:off x="702369" y="5772425"/>
            <a:ext cx="10852322" cy="0"/>
          </a:xfrm>
          <a:prstGeom prst="line">
            <a:avLst/>
          </a:prstGeom>
          <a:ln w="9525">
            <a:solidFill>
              <a:srgbClr val="19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1CD8B5B9-F8B5-8E42-A5DA-657CEB2BB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1372" y="5963494"/>
            <a:ext cx="797405" cy="498479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800D1FC5-8F25-A04C-94E0-2F6F747061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0654" y="653593"/>
            <a:ext cx="7451725" cy="595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="" xmlns:a16="http://schemas.microsoft.com/office/drawing/2014/main" id="{8390D0B2-C2D4-1A49-8772-157C9BB45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654" y="1577941"/>
            <a:ext cx="7594138" cy="38652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rgbClr val="DCE6F0"/>
              </a:buClr>
              <a:buSzPct val="100000"/>
              <a:buFont typeface="Arial" panose="020B0604020202020204" pitchFamily="34" charset="0"/>
              <a:buNone/>
              <a:defRPr lang="fr-FR" sz="1800" b="0" i="0" kern="1200" baseline="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indent="-180975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lang="fr-FR" sz="1600" b="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8093" indent="-174602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Tx/>
              <a:buFont typeface="Garamond" panose="02020404030301010803" pitchFamily="18" charset="0"/>
              <a:buChar char="−"/>
              <a:defRPr lang="fr-FR" sz="1600" b="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34988" indent="-185738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 typeface="Garamond" panose="02020404030301010803" pitchFamily="18" charset="0"/>
              <a:buChar char="−"/>
              <a:defRPr sz="14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534988" indent="-185738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 typeface="Garamond" panose="02020404030301010803" pitchFamily="18" charset="0"/>
              <a:buChar char="−"/>
              <a:defRPr sz="14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="" xmlns:a16="http://schemas.microsoft.com/office/drawing/2014/main" id="{39C61BAA-6686-DE48-9082-5AA0522C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369" y="5867450"/>
            <a:ext cx="1231746" cy="234206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DE13202D-714D-4F3C-B61A-A863D0D91D1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617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 avec logo #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1FFF31FD-02B7-BE4A-BA5E-8A4A4AD592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9720" y="1222818"/>
            <a:ext cx="3429000" cy="1481008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7E7802D7-2E6D-C042-AF04-E8950D063D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9100" y="2997200"/>
            <a:ext cx="8013700" cy="2451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r-FR" dirty="0"/>
              <a:t>Modifier les styles du texte du masque
</a:t>
            </a:r>
          </a:p>
        </p:txBody>
      </p:sp>
    </p:spTree>
    <p:extLst>
      <p:ext uri="{BB962C8B-B14F-4D97-AF65-F5344CB8AC3E}">
        <p14:creationId xmlns:p14="http://schemas.microsoft.com/office/powerpoint/2010/main" val="4092671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avec log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571F5EAA-02AF-AE47-955F-05F413AA4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9720" y="1172591"/>
            <a:ext cx="3520440" cy="1520501"/>
          </a:xfrm>
          <a:prstGeom prst="rect">
            <a:avLst/>
          </a:prstGeom>
        </p:spPr>
      </p:pic>
      <p:sp>
        <p:nvSpPr>
          <p:cNvPr id="6" name="Espace réservé du texte 8">
            <a:extLst>
              <a:ext uri="{FF2B5EF4-FFF2-40B4-BE49-F238E27FC236}">
                <a16:creationId xmlns="" xmlns:a16="http://schemas.microsoft.com/office/drawing/2014/main" id="{8AAE6891-859D-1244-BFBB-9308FD5FCE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9100" y="2997200"/>
            <a:ext cx="8013700" cy="2451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r-FR" dirty="0"/>
              <a:t>Modifier les styles du texte du masque
</a:t>
            </a:r>
          </a:p>
        </p:txBody>
      </p:sp>
    </p:spTree>
    <p:extLst>
      <p:ext uri="{BB962C8B-B14F-4D97-AF65-F5344CB8AC3E}">
        <p14:creationId xmlns:p14="http://schemas.microsoft.com/office/powerpoint/2010/main" val="300876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de noi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31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96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A054E-0646-4099-8113-D3A16F8605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51467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CEFD-7058-4A8B-A0A2-35892FDC00C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34315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6D5E4-DABF-4EA1-83DA-C97F5A0785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7337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3602038"/>
            <a:ext cx="4495800" cy="325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3602038"/>
            <a:ext cx="4495800" cy="325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CFAEA-3216-4160-A7E1-C91A168FF8B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6724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82867-853D-4DF6-99B2-06AD78A512B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443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logo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BCD7118-DE0E-504E-9FB0-9AD9F6D02518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00D3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134A30A6-0160-CC44-A30A-42751E47B8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7163" y="1948177"/>
            <a:ext cx="4737674" cy="296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15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A72B5-00A5-40CC-80C0-A31BDAAE6A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663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6D954-0BDC-42CF-94DD-6EB3CBF1A7F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5788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A9760-B0F8-4F8B-B33A-EEFBC12F31E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2339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>
              <a:sym typeface="Helvetica" panose="020B060402020202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CAC03-0481-484B-8946-4DC920243F1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6401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FC43-6BF9-4C0A-A78C-F559B2D9A6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65725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382000" y="0"/>
            <a:ext cx="2286000" cy="68564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0"/>
            <a:ext cx="6705600" cy="68564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15B54-C020-4411-8483-80AC9DC43C4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39717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s 3 zones verticales +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623392" y="316328"/>
            <a:ext cx="10363200" cy="576064"/>
          </a:xfrm>
          <a:prstGeom prst="rect">
            <a:avLst/>
          </a:prstGeom>
        </p:spPr>
        <p:txBody>
          <a:bodyPr/>
          <a:lstStyle>
            <a:lvl1pPr algn="l">
              <a:defRPr sz="2800" b="1" baseline="0">
                <a:solidFill>
                  <a:srgbClr val="004E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75520" y="6454319"/>
            <a:ext cx="7008779" cy="313010"/>
          </a:xfrm>
          <a:prstGeom prst="rect">
            <a:avLst/>
          </a:prstGeom>
        </p:spPr>
        <p:txBody>
          <a:bodyPr/>
          <a:lstStyle>
            <a:lvl1pPr algn="ctr">
              <a:defRPr sz="1000" b="1" cap="all" baseline="0">
                <a:solidFill>
                  <a:srgbClr val="63636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ym typeface="Century Gothic" panose="020B0502020202020204" pitchFamily="34" charset="0"/>
              </a:rPr>
              <a:t>Le projet de règlement : quels changements ?</a:t>
            </a:r>
            <a:endParaRPr lang="fr-FR" dirty="0">
              <a:sym typeface="Century Gothic" panose="020B0502020202020204" pitchFamily="34" charset="0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27382" y="6479297"/>
            <a:ext cx="1056117" cy="288032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004E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2950AB3-21AA-46C0-83BB-3060DB5EBE6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623392" y="1317744"/>
            <a:ext cx="3552000" cy="460851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200"/>
              </a:spcAft>
              <a:buClr>
                <a:srgbClr val="FF8400"/>
              </a:buClr>
              <a:buSzPct val="100000"/>
              <a:buFontTx/>
              <a:buNone/>
              <a:defRPr sz="1300" b="0">
                <a:latin typeface="Arial" pitchFamily="34" charset="0"/>
                <a:cs typeface="Arial" pitchFamily="34" charset="0"/>
              </a:defRPr>
            </a:lvl1pPr>
            <a:lvl2pPr marL="0" indent="216000" defTabSz="216000">
              <a:spcAft>
                <a:spcPts val="200"/>
              </a:spcAft>
              <a:buClr>
                <a:srgbClr val="FF8400"/>
              </a:buClr>
              <a:buFont typeface="+mj-lt"/>
              <a:buAutoNum type="romanUcPeriod"/>
              <a:defRPr sz="1300" b="1" baseline="0">
                <a:latin typeface="Arial" pitchFamily="34" charset="0"/>
              </a:defRPr>
            </a:lvl2pPr>
            <a:lvl3pPr marL="216000" indent="180000" defTabSz="396000">
              <a:spcAft>
                <a:spcPts val="200"/>
              </a:spcAft>
              <a:buClr>
                <a:srgbClr val="FF8400"/>
              </a:buClr>
              <a:buSzPct val="80000"/>
              <a:buFont typeface="+mj-lt"/>
              <a:buAutoNum type="arabicPeriod"/>
              <a:defRPr sz="1050">
                <a:latin typeface="Arial" pitchFamily="34" charset="0"/>
                <a:cs typeface="Arial" pitchFamily="34" charset="0"/>
              </a:defRPr>
            </a:lvl3pPr>
            <a:lvl4pPr marL="432000" indent="144000" defTabSz="576000">
              <a:spcAft>
                <a:spcPts val="200"/>
              </a:spcAft>
              <a:defRPr sz="1050">
                <a:latin typeface="Arial" pitchFamily="34" charset="0"/>
                <a:cs typeface="Arial" pitchFamily="34" charset="0"/>
              </a:defRPr>
            </a:lvl4pPr>
            <a:lvl5pPr marL="612000" indent="144000" defTabSz="756000">
              <a:buFont typeface="Symbol" pitchFamily="18" charset="2"/>
              <a:buChar char=""/>
              <a:defRPr sz="105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3"/>
          </p:nvPr>
        </p:nvSpPr>
        <p:spPr>
          <a:xfrm>
            <a:off x="7920203" y="1317744"/>
            <a:ext cx="3552000" cy="460851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200"/>
              </a:spcAft>
              <a:buClr>
                <a:srgbClr val="FF8400"/>
              </a:buClr>
              <a:buSzPct val="100000"/>
              <a:buFontTx/>
              <a:buNone/>
              <a:defRPr sz="1300" b="0">
                <a:latin typeface="Arial" pitchFamily="34" charset="0"/>
                <a:cs typeface="Arial" pitchFamily="34" charset="0"/>
              </a:defRPr>
            </a:lvl1pPr>
            <a:lvl2pPr marL="0" indent="216000" defTabSz="216000">
              <a:spcAft>
                <a:spcPts val="200"/>
              </a:spcAft>
              <a:buClr>
                <a:srgbClr val="FF8400"/>
              </a:buClr>
              <a:buFont typeface="+mj-lt"/>
              <a:buAutoNum type="romanUcPeriod"/>
              <a:defRPr sz="1300" b="1" baseline="0">
                <a:latin typeface="Arial" pitchFamily="34" charset="0"/>
              </a:defRPr>
            </a:lvl2pPr>
            <a:lvl3pPr marL="216000" indent="180000" defTabSz="396000">
              <a:spcAft>
                <a:spcPts val="200"/>
              </a:spcAft>
              <a:buClr>
                <a:srgbClr val="FF8400"/>
              </a:buClr>
              <a:buSzPct val="80000"/>
              <a:buFont typeface="+mj-lt"/>
              <a:buAutoNum type="arabicPeriod"/>
              <a:defRPr sz="1100">
                <a:latin typeface="Arial" pitchFamily="34" charset="0"/>
                <a:cs typeface="Arial" pitchFamily="34" charset="0"/>
              </a:defRPr>
            </a:lvl3pPr>
            <a:lvl4pPr marL="432000" indent="144000" defTabSz="576000">
              <a:spcAft>
                <a:spcPts val="200"/>
              </a:spcAft>
              <a:defRPr sz="1050">
                <a:latin typeface="Arial" pitchFamily="34" charset="0"/>
                <a:cs typeface="Arial" pitchFamily="34" charset="0"/>
              </a:defRPr>
            </a:lvl4pPr>
            <a:lvl5pPr marL="612000" indent="144000" defTabSz="756000">
              <a:buFont typeface="Symbol" pitchFamily="18" charset="2"/>
              <a:buChar char=""/>
              <a:defRPr sz="105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4"/>
          </p:nvPr>
        </p:nvSpPr>
        <p:spPr>
          <a:xfrm>
            <a:off x="4272192" y="1324440"/>
            <a:ext cx="3552000" cy="460851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200"/>
              </a:spcAft>
              <a:buClr>
                <a:srgbClr val="FF8400"/>
              </a:buClr>
              <a:buSzPct val="100000"/>
              <a:buFontTx/>
              <a:buNone/>
              <a:defRPr sz="1300" b="0">
                <a:latin typeface="Arial" pitchFamily="34" charset="0"/>
                <a:cs typeface="Arial" pitchFamily="34" charset="0"/>
              </a:defRPr>
            </a:lvl1pPr>
            <a:lvl2pPr marL="0" indent="216000" defTabSz="216000">
              <a:spcAft>
                <a:spcPts val="200"/>
              </a:spcAft>
              <a:buClr>
                <a:srgbClr val="FF8400"/>
              </a:buClr>
              <a:buFont typeface="+mj-lt"/>
              <a:buAutoNum type="romanUcPeriod"/>
              <a:defRPr sz="1300" b="1" baseline="0">
                <a:latin typeface="Arial" pitchFamily="34" charset="0"/>
              </a:defRPr>
            </a:lvl2pPr>
            <a:lvl3pPr marL="216000" indent="180000" defTabSz="396000">
              <a:spcAft>
                <a:spcPts val="200"/>
              </a:spcAft>
              <a:buClr>
                <a:srgbClr val="FF8400"/>
              </a:buClr>
              <a:buSzPct val="80000"/>
              <a:buFont typeface="+mj-lt"/>
              <a:buAutoNum type="arabicPeriod"/>
              <a:defRPr sz="1050">
                <a:latin typeface="Arial" pitchFamily="34" charset="0"/>
                <a:cs typeface="Arial" pitchFamily="34" charset="0"/>
              </a:defRPr>
            </a:lvl3pPr>
            <a:lvl4pPr marL="432000" indent="144000" defTabSz="576000">
              <a:spcAft>
                <a:spcPts val="200"/>
              </a:spcAft>
              <a:defRPr sz="1050">
                <a:latin typeface="Arial" pitchFamily="34" charset="0"/>
                <a:cs typeface="Arial" pitchFamily="34" charset="0"/>
              </a:defRPr>
            </a:lvl4pPr>
            <a:lvl5pPr marL="612000" indent="144000" defTabSz="756000">
              <a:buFont typeface="Symbol" pitchFamily="18" charset="2"/>
              <a:buChar char=""/>
              <a:defRPr sz="105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317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logo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AB574F9-BF94-6F48-8257-B80B0A7FE3D2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4EB9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25792933-045E-034B-AB75-A88E3BBDD1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7163" y="1948177"/>
            <a:ext cx="4737674" cy="296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8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logo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9229859-D448-3946-9A5B-D5BC428618E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682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2D37C04B-5CF9-BD4D-B0E8-E13CD5CB9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7163" y="1948177"/>
            <a:ext cx="4737674" cy="296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1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BC111E-05C0-7041-A18A-25DF2123C3D5}"/>
              </a:ext>
            </a:extLst>
          </p:cNvPr>
          <p:cNvSpPr/>
          <p:nvPr userDrawn="1"/>
        </p:nvSpPr>
        <p:spPr>
          <a:xfrm>
            <a:off x="1" y="0"/>
            <a:ext cx="10212403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="" xmlns:a16="http://schemas.microsoft.com/office/drawing/2014/main" id="{1005327D-CE51-1D42-A322-C11E651DC2F4}"/>
              </a:ext>
            </a:extLst>
          </p:cNvPr>
          <p:cNvCxnSpPr>
            <a:cxnSpLocks/>
          </p:cNvCxnSpPr>
          <p:nvPr userDrawn="1"/>
        </p:nvCxnSpPr>
        <p:spPr>
          <a:xfrm flipH="1">
            <a:off x="702367" y="5772425"/>
            <a:ext cx="961086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D766A4B2-00A2-734E-B40C-286A445C9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1372" y="5963494"/>
            <a:ext cx="797405" cy="498479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="" xmlns:a16="http://schemas.microsoft.com/office/drawing/2014/main" id="{BCEA15B5-22A0-264F-8600-FA5A5B321989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12404" y="5772425"/>
            <a:ext cx="134777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re 10">
            <a:extLst>
              <a:ext uri="{FF2B5EF4-FFF2-40B4-BE49-F238E27FC236}">
                <a16:creationId xmlns="" xmlns:a16="http://schemas.microsoft.com/office/drawing/2014/main" id="{C3DCF88E-AC5D-5E4C-84C5-7F99DA36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77" y="1256665"/>
            <a:ext cx="10515600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fr-FR" sz="60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6130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2380F98-A45B-4442-BAF4-844F9BA1DE79}"/>
              </a:ext>
            </a:extLst>
          </p:cNvPr>
          <p:cNvSpPr/>
          <p:nvPr userDrawn="1"/>
        </p:nvSpPr>
        <p:spPr>
          <a:xfrm>
            <a:off x="1" y="0"/>
            <a:ext cx="10212403" cy="6858000"/>
          </a:xfrm>
          <a:prstGeom prst="rect">
            <a:avLst/>
          </a:prstGeom>
          <a:solidFill>
            <a:srgbClr val="00D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D37C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="" xmlns:a16="http://schemas.microsoft.com/office/drawing/2014/main" id="{9550EB11-C955-0242-ABC0-67B819CF0D67}"/>
              </a:ext>
            </a:extLst>
          </p:cNvPr>
          <p:cNvCxnSpPr>
            <a:cxnSpLocks/>
          </p:cNvCxnSpPr>
          <p:nvPr userDrawn="1"/>
        </p:nvCxnSpPr>
        <p:spPr>
          <a:xfrm flipH="1">
            <a:off x="702367" y="5772425"/>
            <a:ext cx="961086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="" xmlns:a16="http://schemas.microsoft.com/office/drawing/2014/main" id="{A33BC599-35A7-1D44-A7E7-F62A643C924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12404" y="5772425"/>
            <a:ext cx="134777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455E7425-01F4-D144-8CF2-33CE8C1E3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1372" y="5963494"/>
            <a:ext cx="797405" cy="498479"/>
          </a:xfrm>
          <a:prstGeom prst="rect">
            <a:avLst/>
          </a:prstGeom>
        </p:spPr>
      </p:pic>
      <p:sp>
        <p:nvSpPr>
          <p:cNvPr id="8" name="Titre 10">
            <a:extLst>
              <a:ext uri="{FF2B5EF4-FFF2-40B4-BE49-F238E27FC236}">
                <a16:creationId xmlns="" xmlns:a16="http://schemas.microsoft.com/office/drawing/2014/main" id="{BD4F6950-A693-AE4A-B3FB-BCBFC8C9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77" y="1256665"/>
            <a:ext cx="10515600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fr-FR" sz="60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561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2380F98-A45B-4442-BAF4-844F9BA1DE79}"/>
              </a:ext>
            </a:extLst>
          </p:cNvPr>
          <p:cNvSpPr/>
          <p:nvPr userDrawn="1"/>
        </p:nvSpPr>
        <p:spPr>
          <a:xfrm>
            <a:off x="1" y="0"/>
            <a:ext cx="10212403" cy="6858000"/>
          </a:xfrm>
          <a:prstGeom prst="rect">
            <a:avLst/>
          </a:prstGeom>
          <a:solidFill>
            <a:srgbClr val="4EB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D37C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="" xmlns:a16="http://schemas.microsoft.com/office/drawing/2014/main" id="{9550EB11-C955-0242-ABC0-67B819CF0D67}"/>
              </a:ext>
            </a:extLst>
          </p:cNvPr>
          <p:cNvCxnSpPr>
            <a:cxnSpLocks/>
          </p:cNvCxnSpPr>
          <p:nvPr userDrawn="1"/>
        </p:nvCxnSpPr>
        <p:spPr>
          <a:xfrm flipH="1">
            <a:off x="702367" y="5772425"/>
            <a:ext cx="961086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="" xmlns:a16="http://schemas.microsoft.com/office/drawing/2014/main" id="{A33BC599-35A7-1D44-A7E7-F62A643C924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12404" y="5772425"/>
            <a:ext cx="134777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7ACD3E05-473B-C041-B2C5-E15F9E66F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1372" y="5963494"/>
            <a:ext cx="797405" cy="498479"/>
          </a:xfrm>
          <a:prstGeom prst="rect">
            <a:avLst/>
          </a:prstGeom>
        </p:spPr>
      </p:pic>
      <p:sp>
        <p:nvSpPr>
          <p:cNvPr id="8" name="Titre 10">
            <a:extLst>
              <a:ext uri="{FF2B5EF4-FFF2-40B4-BE49-F238E27FC236}">
                <a16:creationId xmlns="" xmlns:a16="http://schemas.microsoft.com/office/drawing/2014/main" id="{A73DC608-A202-9D44-8D53-F06F5D0AE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77" y="1256665"/>
            <a:ext cx="10515600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fr-FR" sz="60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6634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2380F98-A45B-4442-BAF4-844F9BA1DE79}"/>
              </a:ext>
            </a:extLst>
          </p:cNvPr>
          <p:cNvSpPr/>
          <p:nvPr userDrawn="1"/>
        </p:nvSpPr>
        <p:spPr>
          <a:xfrm>
            <a:off x="1" y="0"/>
            <a:ext cx="10212403" cy="6858000"/>
          </a:xfrm>
          <a:prstGeom prst="rect">
            <a:avLst/>
          </a:prstGeom>
          <a:solidFill>
            <a:srgbClr val="682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D37C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="" xmlns:a16="http://schemas.microsoft.com/office/drawing/2014/main" id="{9550EB11-C955-0242-ABC0-67B819CF0D67}"/>
              </a:ext>
            </a:extLst>
          </p:cNvPr>
          <p:cNvCxnSpPr>
            <a:cxnSpLocks/>
          </p:cNvCxnSpPr>
          <p:nvPr userDrawn="1"/>
        </p:nvCxnSpPr>
        <p:spPr>
          <a:xfrm flipH="1">
            <a:off x="702367" y="5772425"/>
            <a:ext cx="961086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="" xmlns:a16="http://schemas.microsoft.com/office/drawing/2014/main" id="{A33BC599-35A7-1D44-A7E7-F62A643C924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12404" y="5772425"/>
            <a:ext cx="134777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6761352A-989E-6D4A-B5FE-D6206FF0CA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1372" y="5963494"/>
            <a:ext cx="797405" cy="498479"/>
          </a:xfrm>
          <a:prstGeom prst="rect">
            <a:avLst/>
          </a:prstGeom>
        </p:spPr>
      </p:pic>
      <p:sp>
        <p:nvSpPr>
          <p:cNvPr id="9" name="Titre 10">
            <a:extLst>
              <a:ext uri="{FF2B5EF4-FFF2-40B4-BE49-F238E27FC236}">
                <a16:creationId xmlns="" xmlns:a16="http://schemas.microsoft.com/office/drawing/2014/main" id="{0B0977C3-5813-6047-B5E7-05C698790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77" y="1256665"/>
            <a:ext cx="10515600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fr-FR" sz="60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5300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couran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0EC8F71-DAD1-9F41-BFF0-C79617DE537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38BC888F-EEF9-AB4A-9F72-51BCB7DAF4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522" y="5963493"/>
            <a:ext cx="779111" cy="487044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="" xmlns:a16="http://schemas.microsoft.com/office/drawing/2014/main" id="{BADC81A0-B2BC-B74A-9B9B-37ACF7566565}"/>
              </a:ext>
            </a:extLst>
          </p:cNvPr>
          <p:cNvCxnSpPr>
            <a:cxnSpLocks/>
          </p:cNvCxnSpPr>
          <p:nvPr userDrawn="1"/>
        </p:nvCxnSpPr>
        <p:spPr>
          <a:xfrm flipH="1">
            <a:off x="702365" y="5772425"/>
            <a:ext cx="1085076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4">
            <a:extLst>
              <a:ext uri="{FF2B5EF4-FFF2-40B4-BE49-F238E27FC236}">
                <a16:creationId xmlns="" xmlns:a16="http://schemas.microsoft.com/office/drawing/2014/main" id="{B0A3D8E8-41CD-6A44-B609-1D9A8C3010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0654" y="653593"/>
            <a:ext cx="7451725" cy="595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CBF93C9D-5531-9843-BCDC-F55CCBB44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654" y="1577941"/>
            <a:ext cx="7594138" cy="38652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rgbClr val="DCE6F0"/>
              </a:buClr>
              <a:buSzPct val="100000"/>
              <a:buFont typeface="Arial" panose="020B0604020202020204" pitchFamily="34" charset="0"/>
              <a:buNone/>
              <a:defRPr lang="fr-FR" sz="1800" b="0" i="0" kern="1200" baseline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indent="-180975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 lang="fr-FR" sz="1600" b="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8093" indent="-174602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Tx/>
              <a:buFont typeface="Garamond" panose="02020404030301010803" pitchFamily="18" charset="0"/>
              <a:buChar char="−"/>
              <a:defRPr lang="fr-FR" sz="1600" b="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34988" indent="-185738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 typeface="Garamond" panose="02020404030301010803" pitchFamily="18" charset="0"/>
              <a:buChar char="−"/>
              <a:defRPr sz="14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349250" indent="0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Font typeface="Garamond" panose="02020404030301010803" pitchFamily="18" charset="0"/>
              <a:buNone/>
              <a:defRPr sz="14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3"/>
            <a:r>
              <a:rPr lang="fr-FR" dirty="0"/>
              <a:t>Cinquième niveau</a:t>
            </a:r>
          </a:p>
          <a:p>
            <a:pPr lvl="4"/>
            <a:endParaRPr lang="fr-FR" dirty="0"/>
          </a:p>
          <a:p>
            <a:pPr lvl="4"/>
            <a:endParaRPr lang="fr-FR" dirty="0"/>
          </a:p>
          <a:p>
            <a:pPr lvl="4"/>
            <a:endParaRPr lang="fr-FR" dirty="0"/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="" xmlns:a16="http://schemas.microsoft.com/office/drawing/2014/main" id="{52B1B69A-D742-E044-8461-9E76EC34A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369" y="5867450"/>
            <a:ext cx="1231746" cy="23420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DE13202D-714D-4F3C-B61A-A863D0D91D1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164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4234CB87-C7A0-E44A-BFFF-08424333290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727163" y="1948177"/>
            <a:ext cx="4737674" cy="296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8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70" r:id="rId5"/>
    <p:sldLayoutId id="2147483671" r:id="rId6"/>
    <p:sldLayoutId id="2147483674" r:id="rId7"/>
    <p:sldLayoutId id="2147483675" r:id="rId8"/>
    <p:sldLayoutId id="2147483672" r:id="rId9"/>
    <p:sldLayoutId id="2147483673" r:id="rId10"/>
    <p:sldLayoutId id="2147483676" r:id="rId11"/>
    <p:sldLayoutId id="2147483677" r:id="rId12"/>
    <p:sldLayoutId id="2147483678" r:id="rId13"/>
    <p:sldLayoutId id="214748367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1524000" y="0"/>
            <a:ext cx="91440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Helvetica" panose="020B0604020202020204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1524000" y="3602038"/>
            <a:ext cx="9144000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>
                <a:sym typeface="Helvetica" panose="020B0604020202020204" pitchFamily="34" charset="0"/>
              </a:rPr>
              <a:t>Click to edit Master text styles</a:t>
            </a:r>
          </a:p>
          <a:p>
            <a:pPr lvl="1"/>
            <a:r>
              <a:rPr lang="fr-FR" altLang="fr-FR" smtClean="0">
                <a:sym typeface="Helvetica" panose="020B0604020202020204" pitchFamily="34" charset="0"/>
              </a:rPr>
              <a:t>Second level</a:t>
            </a:r>
          </a:p>
          <a:p>
            <a:pPr lvl="2"/>
            <a:r>
              <a:rPr lang="fr-FR" altLang="fr-FR" smtClean="0">
                <a:sym typeface="Helvetica" panose="020B0604020202020204" pitchFamily="34" charset="0"/>
              </a:rPr>
              <a:t>Third level</a:t>
            </a:r>
          </a:p>
          <a:p>
            <a:pPr lvl="3"/>
            <a:r>
              <a:rPr lang="fr-FR" altLang="fr-FR" smtClean="0">
                <a:sym typeface="Helvetica" panose="020B0604020202020204" pitchFamily="34" charset="0"/>
              </a:rPr>
              <a:t>Fourth level</a:t>
            </a:r>
          </a:p>
          <a:p>
            <a:pPr lvl="4"/>
            <a:r>
              <a:rPr lang="fr-FR" altLang="fr-FR" smtClean="0">
                <a:sym typeface="Helvetica" panose="020B0604020202020204" pitchFamily="34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8610600" y="6356350"/>
            <a:ext cx="2743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>
            <a:lvl1pPr eaLnBrk="1">
              <a:defRPr/>
            </a:lvl1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AE9D09E-0811-49D2-A460-EADE4894475D}" type="slidenum">
              <a:rPr lang="fr-FR" altLang="fr-FR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pPr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>
              <a:solidFill>
                <a:srgbClr val="000000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pic>
        <p:nvPicPr>
          <p:cNvPr id="1029" name="Picture 4" descr="http://infodoc/fileadmin/Documents/Vie_institution/Modeles/Logos/CNIL-logo%20blanc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25" y="6219825"/>
            <a:ext cx="96361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34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457200" rtl="0" eaLnBrk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1pPr>
      <a:lvl2pPr marL="228600" algn="l" defTabSz="457200" rtl="0" eaLnBrk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2pPr>
      <a:lvl3pPr marL="457200" algn="l" defTabSz="457200" rtl="0" eaLnBrk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3pPr>
      <a:lvl4pPr marL="685800" algn="l" defTabSz="457200" rtl="0" eaLnBrk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4pPr>
      <a:lvl5pPr marL="914400" algn="l" defTabSz="457200" rtl="0" eaLnBrk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54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52" y="1501468"/>
            <a:ext cx="3650230" cy="1825115"/>
          </a:xfrm>
          <a:prstGeom prst="rect">
            <a:avLst/>
          </a:prstGeom>
        </p:spPr>
      </p:pic>
      <p:grpSp>
        <p:nvGrpSpPr>
          <p:cNvPr id="24" name="Groupe 23"/>
          <p:cNvGrpSpPr/>
          <p:nvPr/>
        </p:nvGrpSpPr>
        <p:grpSpPr>
          <a:xfrm>
            <a:off x="69933" y="77528"/>
            <a:ext cx="6631491" cy="975208"/>
            <a:chOff x="1448463" y="3148269"/>
            <a:chExt cx="3501930" cy="143192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448463" y="3148269"/>
              <a:ext cx="3501930" cy="1431920"/>
            </a:xfrm>
            <a:prstGeom prst="rect">
              <a:avLst/>
            </a:prstGeom>
            <a:solidFill>
              <a:srgbClr val="00D37C"/>
            </a:solidFill>
            <a:ln w="12700" cap="flat" cmpd="sng" algn="ctr">
              <a:solidFill>
                <a:srgbClr val="40B871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45719" tIns="45719" rIns="45719" bIns="45719" numCol="1" rtlCol="0" anchor="ctr" anchorCtr="0" compatLnSpc="1">
              <a:prstTxWarp prst="textNoShape">
                <a:avLst/>
              </a:prstTxWarp>
            </a:bodyPr>
            <a:lstStyle/>
            <a:p>
              <a:pPr marL="457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34816" y="3284985"/>
              <a:ext cx="3312368" cy="1039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When business </a:t>
              </a:r>
              <a:r>
                <a:rPr lang="fr-FR" sz="2000" dirty="0" err="1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models</a:t>
              </a:r>
              <a:r>
                <a:rPr lang="fr-FR" sz="20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 of platforms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err="1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transform</a:t>
              </a:r>
              <a:r>
                <a:rPr lang="fr-FR" sz="20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 the city</a:t>
              </a:r>
              <a:endParaRPr lang="fr-FR" sz="20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endParaRPr>
            </a:p>
          </p:txBody>
        </p:sp>
      </p:grp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4"/>
          <a:stretch/>
        </p:blipFill>
        <p:spPr>
          <a:xfrm>
            <a:off x="3475652" y="3537946"/>
            <a:ext cx="3650230" cy="1943593"/>
          </a:xfrm>
          <a:prstGeom prst="rect">
            <a:avLst/>
          </a:prstGeom>
        </p:spPr>
      </p:pic>
      <p:pic>
        <p:nvPicPr>
          <p:cNvPr id="3074" name="Picture 2" descr="https://s2.qwant.com/thumbr/0x0/e/e/4fde8706de2bc077ff5590314095d6/b_1_q_0_p_0.jpg?u=http%3A%2F%2Fwww.wanarun.net%2Fblog%2Fwp-content%2Fuploads%2F2014%2F06%2Fstrava.png&amp;q=0&amp;b=1&amp;p=0&amp;a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91" y="1514940"/>
            <a:ext cx="1850438" cy="185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2.qwant.com/thumbr/0x0/7/f/3925aad121f60ab8c12055863f0398/b_1_q_0_p_0.jpg?u=http%3A%2F%2Ffr.ubergizmo.com%2Fwp-content%2Fuploads%2F2016%2F01%2Fuber.jpg&amp;q=0&amp;b=1&amp;p=0&amp;a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36" y="1514940"/>
            <a:ext cx="2736304" cy="182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4924193" y="3324435"/>
            <a:ext cx="4093386" cy="2401601"/>
            <a:chOff x="6827150" y="4327152"/>
            <a:chExt cx="4093386" cy="2401601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27150" y="4327152"/>
              <a:ext cx="4093386" cy="2401601"/>
            </a:xfrm>
            <a:prstGeom prst="rect">
              <a:avLst/>
            </a:prstGeom>
            <a:solidFill>
              <a:schemeClr val="bg1">
                <a:lumMod val="10000"/>
                <a:lumOff val="90000"/>
              </a:schemeClr>
            </a:solidFill>
            <a:ln w="12700" cap="flat" cmpd="sng" algn="ctr">
              <a:solidFill>
                <a:schemeClr val="bg1">
                  <a:lumMod val="10000"/>
                  <a:lumOff val="9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45719" tIns="45719" rIns="45719" bIns="45719" numCol="1" rtlCol="0" anchor="ctr" anchorCtr="0" compatLnSpc="1">
              <a:prstTxWarp prst="textNoShape">
                <a:avLst/>
              </a:prstTxWarp>
            </a:bodyPr>
            <a:lstStyle/>
            <a:p>
              <a:pPr marL="457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948" y="4439364"/>
              <a:ext cx="2150925" cy="2150925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9364" y="5000473"/>
              <a:ext cx="1665467" cy="1138069"/>
            </a:xfrm>
            <a:prstGeom prst="rect">
              <a:avLst/>
            </a:prstGeom>
          </p:spPr>
        </p:pic>
      </p:grpSp>
      <p:grpSp>
        <p:nvGrpSpPr>
          <p:cNvPr id="14" name="Groupe 13"/>
          <p:cNvGrpSpPr/>
          <p:nvPr/>
        </p:nvGrpSpPr>
        <p:grpSpPr>
          <a:xfrm>
            <a:off x="5641515" y="1057278"/>
            <a:ext cx="3240360" cy="1962375"/>
            <a:chOff x="6827150" y="1250601"/>
            <a:chExt cx="5245514" cy="2956832"/>
          </a:xfrm>
        </p:grpSpPr>
        <p:sp>
          <p:nvSpPr>
            <p:cNvPr id="9" name="Rectangle 8"/>
            <p:cNvSpPr/>
            <p:nvPr/>
          </p:nvSpPr>
          <p:spPr bwMode="auto">
            <a:xfrm>
              <a:off x="6827150" y="1250601"/>
              <a:ext cx="5245514" cy="2956832"/>
            </a:xfrm>
            <a:prstGeom prst="rect">
              <a:avLst/>
            </a:prstGeom>
            <a:solidFill>
              <a:schemeClr val="bg1">
                <a:lumMod val="10000"/>
                <a:lumOff val="90000"/>
              </a:schemeClr>
            </a:solidFill>
            <a:ln w="12700" cap="flat" cmpd="sng" algn="ctr">
              <a:solidFill>
                <a:schemeClr val="bg1">
                  <a:lumMod val="10000"/>
                  <a:lumOff val="9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45719" tIns="45719" rIns="45719" bIns="45719" numCol="1" rtlCol="0" anchor="ctr" anchorCtr="0" compatLnSpc="1">
              <a:prstTxWarp prst="textNoShape">
                <a:avLst/>
              </a:prstTxWarp>
            </a:bodyPr>
            <a:lstStyle/>
            <a:p>
              <a:pPr marL="457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pic>
          <p:nvPicPr>
            <p:cNvPr id="1026" name="Picture 2" descr="Safety-Check: Facebooks Sicherheitsfunkti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6515" y="1587720"/>
              <a:ext cx="3864883" cy="2596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https://lh5.googleusercontent.com/---In0rNcvk0/TYk8mVLuJ5I/AAAAAAAAARU/IU5FoF27R_0/s1600/Facebook-Townhall-Larg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8469" y="1362812"/>
              <a:ext cx="2715202" cy="819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01" y="1372780"/>
            <a:ext cx="2855640" cy="1427820"/>
          </a:xfrm>
          <a:prstGeom prst="rect">
            <a:avLst/>
          </a:prstGeom>
        </p:spPr>
      </p:pic>
      <p:sp>
        <p:nvSpPr>
          <p:cNvPr id="13" name="Flèche droite 12"/>
          <p:cNvSpPr/>
          <p:nvPr/>
        </p:nvSpPr>
        <p:spPr bwMode="auto">
          <a:xfrm>
            <a:off x="4003855" y="1816337"/>
            <a:ext cx="1436565" cy="540706"/>
          </a:xfrm>
          <a:prstGeom prst="rightArrow">
            <a:avLst/>
          </a:prstGeom>
          <a:solidFill>
            <a:srgbClr val="FFFFFF"/>
          </a:solidFill>
          <a:ln w="12700" cap="flat" cmpd="sng" algn="ctr">
            <a:solidFill>
              <a:srgbClr val="5B9BD5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ctr" anchorCtr="0" compatLnSpc="1">
            <a:prstTxWarp prst="textNoShape">
              <a:avLst/>
            </a:prstTxWarp>
          </a:bodyPr>
          <a:lstStyle/>
          <a:p>
            <a:pPr marL="457200" fontAlgn="base" hangingPunct="0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7091" y="3661267"/>
            <a:ext cx="1726899" cy="1932915"/>
          </a:xfrm>
          <a:prstGeom prst="rect">
            <a:avLst/>
          </a:prstGeom>
        </p:spPr>
      </p:pic>
      <p:sp>
        <p:nvSpPr>
          <p:cNvPr id="17" name="Flèche droite 16"/>
          <p:cNvSpPr/>
          <p:nvPr/>
        </p:nvSpPr>
        <p:spPr bwMode="auto">
          <a:xfrm>
            <a:off x="3316344" y="4254882"/>
            <a:ext cx="1436565" cy="540706"/>
          </a:xfrm>
          <a:prstGeom prst="rightArrow">
            <a:avLst/>
          </a:prstGeom>
          <a:solidFill>
            <a:srgbClr val="FFFFFF"/>
          </a:solidFill>
          <a:ln w="12700" cap="flat" cmpd="sng" algn="ctr">
            <a:solidFill>
              <a:srgbClr val="5B9BD5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ctr" anchorCtr="0" compatLnSpc="1">
            <a:prstTxWarp prst="textNoShape">
              <a:avLst/>
            </a:prstTxWarp>
          </a:bodyPr>
          <a:lstStyle/>
          <a:p>
            <a:pPr marL="457200" fontAlgn="base" hangingPunct="0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69933" y="77528"/>
            <a:ext cx="6631491" cy="975208"/>
            <a:chOff x="1448463" y="3148269"/>
            <a:chExt cx="3501930" cy="143192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1448463" y="3148269"/>
              <a:ext cx="3501930" cy="1431920"/>
            </a:xfrm>
            <a:prstGeom prst="rect">
              <a:avLst/>
            </a:prstGeom>
            <a:solidFill>
              <a:srgbClr val="00D37C"/>
            </a:solidFill>
            <a:ln w="12700" cap="flat" cmpd="sng" algn="ctr">
              <a:solidFill>
                <a:srgbClr val="40B871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45719" tIns="45719" rIns="45719" bIns="45719" numCol="1" rtlCol="0" anchor="ctr" anchorCtr="0" compatLnSpc="1">
              <a:prstTxWarp prst="textNoShape">
                <a:avLst/>
              </a:prstTxWarp>
            </a:bodyPr>
            <a:lstStyle/>
            <a:p>
              <a:pPr marL="457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34816" y="3284985"/>
              <a:ext cx="3312368" cy="1039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When business </a:t>
              </a:r>
              <a:r>
                <a:rPr lang="fr-FR" sz="2000" dirty="0" err="1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models</a:t>
              </a:r>
              <a:r>
                <a:rPr lang="fr-FR" sz="20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 of platforms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err="1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transform</a:t>
              </a:r>
              <a:r>
                <a:rPr lang="fr-FR" sz="20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 the city</a:t>
              </a:r>
              <a:endParaRPr lang="fr-FR" sz="20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39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tra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751" y="4031829"/>
            <a:ext cx="2665527" cy="17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2" y="3431905"/>
            <a:ext cx="3913244" cy="2235869"/>
          </a:xfrm>
          <a:prstGeom prst="rect">
            <a:avLst/>
          </a:prstGeom>
        </p:spPr>
      </p:pic>
      <p:pic>
        <p:nvPicPr>
          <p:cNvPr id="2052" name="Picture 4" descr="Lapplication-Strava-révèle-la-position-de-bases-militaires-secrè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62" y="3019850"/>
            <a:ext cx="3188117" cy="213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3724" y="5169130"/>
            <a:ext cx="1952625" cy="58102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462" y="3085289"/>
            <a:ext cx="1685925" cy="333375"/>
          </a:xfrm>
          <a:prstGeom prst="rect">
            <a:avLst/>
          </a:prstGeom>
        </p:spPr>
      </p:pic>
      <p:sp>
        <p:nvSpPr>
          <p:cNvPr id="35" name="Flèche droite 34"/>
          <p:cNvSpPr/>
          <p:nvPr/>
        </p:nvSpPr>
        <p:spPr bwMode="auto">
          <a:xfrm>
            <a:off x="3503524" y="1723665"/>
            <a:ext cx="1436565" cy="540706"/>
          </a:xfrm>
          <a:prstGeom prst="rightArrow">
            <a:avLst/>
          </a:prstGeom>
          <a:solidFill>
            <a:srgbClr val="FFFFFF"/>
          </a:solidFill>
          <a:ln w="12700" cap="flat" cmpd="sng" algn="ctr">
            <a:solidFill>
              <a:srgbClr val="5B9BD5"/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ctr" anchorCtr="0" compatLnSpc="1">
            <a:prstTxWarp prst="textNoShape">
              <a:avLst/>
            </a:prstTxWarp>
          </a:bodyPr>
          <a:lstStyle/>
          <a:p>
            <a:pPr marL="457200" fontAlgn="base" hangingPunct="0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72" y="1171551"/>
            <a:ext cx="2922662" cy="1644934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69933" y="77528"/>
            <a:ext cx="6631491" cy="975208"/>
            <a:chOff x="1448463" y="3148269"/>
            <a:chExt cx="3501930" cy="143192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1448463" y="3148269"/>
              <a:ext cx="3501930" cy="1431920"/>
            </a:xfrm>
            <a:prstGeom prst="rect">
              <a:avLst/>
            </a:prstGeom>
            <a:solidFill>
              <a:srgbClr val="00D37C"/>
            </a:solidFill>
            <a:ln w="12700" cap="flat" cmpd="sng" algn="ctr">
              <a:solidFill>
                <a:srgbClr val="40B871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45719" tIns="45719" rIns="45719" bIns="45719" numCol="1" rtlCol="0" anchor="ctr" anchorCtr="0" compatLnSpc="1">
              <a:prstTxWarp prst="textNoShape">
                <a:avLst/>
              </a:prstTxWarp>
            </a:bodyPr>
            <a:lstStyle/>
            <a:p>
              <a:pPr marL="457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34816" y="3284985"/>
              <a:ext cx="3312368" cy="1039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When business </a:t>
              </a:r>
              <a:r>
                <a:rPr lang="fr-FR" sz="2000" dirty="0" err="1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models</a:t>
              </a:r>
              <a:r>
                <a:rPr lang="fr-FR" sz="20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 of platforms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err="1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transform</a:t>
              </a:r>
              <a:r>
                <a:rPr lang="fr-FR" sz="20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 the city</a:t>
              </a:r>
              <a:endParaRPr lang="fr-FR" sz="20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endParaRPr>
            </a:p>
          </p:txBody>
        </p:sp>
      </p:grpSp>
      <p:pic>
        <p:nvPicPr>
          <p:cNvPr id="37" name="Imag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24" y="844046"/>
            <a:ext cx="4695852" cy="197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2.qwant.com/thumbr/0x0/c/8/f681196088546d2664c4beafbb2e20/b_1_q_0_p_0.jpg?u=http%3A%2F%2Fblog.codinghorror.com%2Fcontent%2Fimages%2Fuploads%2F2014%2F02%2F6a0120a85dcdae970b01a3fcc55683970b-800wi.png&amp;q=0&amp;b=1&amp;p=0&amp;a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6" y="1569184"/>
            <a:ext cx="4544910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34028" y="1569184"/>
            <a:ext cx="52872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The </a:t>
            </a:r>
            <a:r>
              <a:rPr lang="fr-FR" sz="2800" dirty="0" err="1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hidden</a:t>
            </a:r>
            <a:r>
              <a:rPr lang="fr-FR" sz="2800" dirty="0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 </a:t>
            </a:r>
            <a:r>
              <a:rPr lang="fr-FR" sz="2800" dirty="0" err="1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side</a:t>
            </a:r>
            <a:r>
              <a:rPr lang="fr-FR" sz="2800" dirty="0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 of </a:t>
            </a:r>
            <a:r>
              <a:rPr lang="fr-FR" sz="2800" dirty="0" err="1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urban</a:t>
            </a:r>
            <a:r>
              <a:rPr lang="fr-FR" sz="2800" dirty="0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 services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>
              <a:solidFill>
                <a:srgbClr val="222222">
                  <a:lumMod val="10000"/>
                  <a:lumOff val="90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entury Gothic" panose="020B0502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What could be the </a:t>
            </a:r>
            <a:r>
              <a:rPr lang="en-US" sz="2800" dirty="0" err="1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Rousseauist</a:t>
            </a:r>
            <a:r>
              <a:rPr lang="en-US" sz="28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 “Social Contract” this kind of </a:t>
            </a:r>
            <a:r>
              <a:rPr lang="en-US" sz="2800" dirty="0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 </a:t>
            </a:r>
            <a:r>
              <a:rPr lang="en-US" sz="28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privatized cities ? </a:t>
            </a:r>
            <a:endParaRPr lang="en-US" sz="2800" dirty="0" smtClean="0">
              <a:solidFill>
                <a:srgbClr val="222222">
                  <a:lumMod val="10000"/>
                  <a:lumOff val="90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entury Gothic" panose="020B0502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>
              <a:solidFill>
                <a:srgbClr val="222222">
                  <a:lumMod val="10000"/>
                  <a:lumOff val="90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entury Gothic" panose="020B0502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W</a:t>
            </a:r>
            <a:r>
              <a:rPr lang="en-US" sz="2800" dirty="0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hat </a:t>
            </a:r>
            <a:r>
              <a:rPr lang="en-US" sz="28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control on their personal data will individuals have ? </a:t>
            </a:r>
            <a:endParaRPr lang="fr-FR" sz="2800" dirty="0">
              <a:solidFill>
                <a:srgbClr val="222222">
                  <a:lumMod val="10000"/>
                  <a:lumOff val="90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entury Gothic" panose="020B050202020202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9933" y="77528"/>
            <a:ext cx="6631491" cy="975208"/>
            <a:chOff x="1448463" y="3148269"/>
            <a:chExt cx="3501930" cy="1431920"/>
          </a:xfrm>
        </p:grpSpPr>
        <p:sp>
          <p:nvSpPr>
            <p:cNvPr id="10" name="Rectangle 9"/>
            <p:cNvSpPr/>
            <p:nvPr/>
          </p:nvSpPr>
          <p:spPr bwMode="auto">
            <a:xfrm>
              <a:off x="1448463" y="3148269"/>
              <a:ext cx="3501930" cy="1431920"/>
            </a:xfrm>
            <a:prstGeom prst="rect">
              <a:avLst/>
            </a:prstGeom>
            <a:solidFill>
              <a:srgbClr val="00D37C"/>
            </a:solidFill>
            <a:ln w="12700" cap="flat" cmpd="sng" algn="ctr">
              <a:solidFill>
                <a:srgbClr val="40B871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45719" tIns="45719" rIns="45719" bIns="45719" numCol="1" rtlCol="0" anchor="ctr" anchorCtr="0" compatLnSpc="1">
              <a:prstTxWarp prst="textNoShape">
                <a:avLst/>
              </a:prstTxWarp>
            </a:bodyPr>
            <a:lstStyle/>
            <a:p>
              <a:pPr marL="457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34816" y="3284985"/>
              <a:ext cx="3312368" cy="1039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When business </a:t>
              </a:r>
              <a:r>
                <a:rPr lang="fr-FR" sz="2000" dirty="0" err="1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models</a:t>
              </a:r>
              <a:r>
                <a:rPr lang="fr-FR" sz="20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 of platforms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err="1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transform</a:t>
              </a:r>
              <a:r>
                <a:rPr lang="fr-FR" sz="20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 the city</a:t>
              </a:r>
              <a:endParaRPr lang="fr-FR" sz="20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84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3859" y="1430405"/>
            <a:ext cx="47895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u="sng" dirty="0" err="1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Legal</a:t>
            </a:r>
            <a:r>
              <a:rPr lang="fr-FR" sz="2800" b="1" u="sng" dirty="0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 </a:t>
            </a:r>
            <a:r>
              <a:rPr lang="fr-FR" sz="2800" b="1" u="sng" dirty="0" err="1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answers</a:t>
            </a:r>
            <a:r>
              <a:rPr lang="fr-FR" sz="2800" b="1" u="sng" dirty="0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 : </a:t>
            </a:r>
            <a:r>
              <a:rPr lang="en-US" sz="28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Give back powers to local </a:t>
            </a:r>
            <a:r>
              <a:rPr lang="en-US" sz="2800" dirty="0" err="1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governements</a:t>
            </a:r>
            <a:r>
              <a:rPr lang="en-US" sz="2800" dirty="0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 (and individuals) : DPO, </a:t>
            </a:r>
            <a:r>
              <a:rPr lang="en-US" sz="2800" dirty="0" err="1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anonymization</a:t>
            </a:r>
            <a:r>
              <a:rPr lang="en-US" sz="2800" dirty="0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, “extra-territoriality of GDPR”.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>
              <a:solidFill>
                <a:srgbClr val="222222">
                  <a:lumMod val="10000"/>
                  <a:lumOff val="90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entury Gothic" panose="020B0502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u="sng" dirty="0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Recommandation 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err="1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Privacy</a:t>
            </a:r>
            <a:r>
              <a:rPr lang="fr-FR" sz="2800" dirty="0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 </a:t>
            </a:r>
            <a:r>
              <a:rPr lang="fr-FR" sz="2800" dirty="0" err="1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Advisory</a:t>
            </a:r>
            <a:r>
              <a:rPr lang="fr-FR" sz="2800" dirty="0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 </a:t>
            </a:r>
            <a:r>
              <a:rPr lang="fr-FR" sz="2800" dirty="0" err="1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Comitte</a:t>
            </a:r>
            <a:endParaRPr lang="fr-FR" sz="2800" dirty="0">
              <a:solidFill>
                <a:srgbClr val="222222">
                  <a:lumMod val="10000"/>
                  <a:lumOff val="90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entury Gothic" panose="020B05020202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578727" y="1153790"/>
            <a:ext cx="2809834" cy="4259070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rtlCol="0" anchor="ctr" anchorCtr="0" compatLnSpc="1">
            <a:prstTxWarp prst="textNoShape">
              <a:avLst/>
            </a:prstTxWarp>
          </a:bodyPr>
          <a:lstStyle/>
          <a:p>
            <a:pPr marL="457200" fontAlgn="base" hangingPunct="0">
              <a:spcBef>
                <a:spcPct val="0"/>
              </a:spcBef>
              <a:spcAft>
                <a:spcPct val="0"/>
              </a:spcAft>
            </a:pPr>
            <a:endParaRPr lang="fr-FR" smtClean="0">
              <a:solidFill>
                <a:srgbClr val="000000"/>
              </a:solidFill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2908"/>
          <a:stretch/>
        </p:blipFill>
        <p:spPr>
          <a:xfrm>
            <a:off x="7727242" y="1350067"/>
            <a:ext cx="2586143" cy="3636781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4472240" y="3587741"/>
            <a:ext cx="3382143" cy="1851868"/>
            <a:chOff x="5297376" y="3736808"/>
            <a:chExt cx="3382143" cy="1851868"/>
          </a:xfrm>
        </p:grpSpPr>
        <p:grpSp>
          <p:nvGrpSpPr>
            <p:cNvPr id="32" name="Groupe 31"/>
            <p:cNvGrpSpPr/>
            <p:nvPr/>
          </p:nvGrpSpPr>
          <p:grpSpPr>
            <a:xfrm>
              <a:off x="5297376" y="3736808"/>
              <a:ext cx="3382143" cy="1805702"/>
              <a:chOff x="1151777" y="435708"/>
              <a:chExt cx="2602745" cy="1651517"/>
            </a:xfrm>
          </p:grpSpPr>
          <p:sp>
            <p:nvSpPr>
              <p:cNvPr id="33" name="Rectangle à coins arrondis 32"/>
              <p:cNvSpPr/>
              <p:nvPr/>
            </p:nvSpPr>
            <p:spPr bwMode="auto">
              <a:xfrm>
                <a:off x="1500517" y="435708"/>
                <a:ext cx="1881670" cy="1651517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45719" tIns="45719" rIns="45719" bIns="45719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457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  <a:sym typeface="Century Gothic" panose="020B0502020202020204" pitchFamily="34" charset="0"/>
                </a:endParaRPr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1151777" y="458811"/>
                <a:ext cx="2602745" cy="246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dirty="0" smtClean="0">
                    <a:solidFill>
                      <a:srgbClr val="000000"/>
                    </a:solidFill>
                    <a:latin typeface="Century Gothic" panose="020B0502020202020204" pitchFamily="34" charset="0"/>
                    <a:sym typeface="Century Gothic" panose="020B0502020202020204" pitchFamily="34" charset="0"/>
                  </a:rPr>
                  <a:t>Penalties</a:t>
                </a:r>
              </a:p>
            </p:txBody>
          </p:sp>
        </p:grpSp>
        <p:pic>
          <p:nvPicPr>
            <p:cNvPr id="35" name="Picture 4" descr="https://s1.qwant.com/thumbr/0x0/1/8/4a1e00893bcc2e716b7d91f5c8e1af/b_1_q_0_p_0.jpg?u=http%3A%2F%2Fimg.freepik.com%2Ficones-gratuites%2Feuros-factures-papier_318-37668.jpg%3Fsize%3D338%26ext%3Djpg&amp;q=0&amp;b=1&amp;p=0&amp;a=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186" y="4102112"/>
              <a:ext cx="1238657" cy="1238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6008852" y="5219344"/>
              <a:ext cx="18681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i="1" dirty="0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4% 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9933" y="77528"/>
            <a:ext cx="6631491" cy="975208"/>
            <a:chOff x="1448463" y="3148269"/>
            <a:chExt cx="3501930" cy="143192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1448463" y="3148269"/>
              <a:ext cx="3501930" cy="1431920"/>
            </a:xfrm>
            <a:prstGeom prst="rect">
              <a:avLst/>
            </a:prstGeom>
            <a:solidFill>
              <a:srgbClr val="00D37C"/>
            </a:solidFill>
            <a:ln w="12700" cap="flat" cmpd="sng" algn="ctr">
              <a:solidFill>
                <a:srgbClr val="40B871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45719" tIns="45719" rIns="45719" bIns="45719" numCol="1" rtlCol="0" anchor="ctr" anchorCtr="0" compatLnSpc="1">
              <a:prstTxWarp prst="textNoShape">
                <a:avLst/>
              </a:prstTxWarp>
            </a:bodyPr>
            <a:lstStyle/>
            <a:p>
              <a:pPr marL="457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34816" y="3284985"/>
              <a:ext cx="3312368" cy="1039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When business </a:t>
              </a:r>
              <a:r>
                <a:rPr lang="fr-FR" sz="2000" dirty="0" err="1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models</a:t>
              </a:r>
              <a:r>
                <a:rPr lang="fr-FR" sz="20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 of platforms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000" dirty="0" err="1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transform</a:t>
              </a:r>
              <a:r>
                <a:rPr lang="fr-FR" sz="20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 the city</a:t>
              </a:r>
              <a:endParaRPr lang="fr-FR" sz="20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737953" y="799788"/>
            <a:ext cx="2989289" cy="1954812"/>
            <a:chOff x="4607610" y="1700808"/>
            <a:chExt cx="2989289" cy="1954812"/>
          </a:xfrm>
        </p:grpSpPr>
        <p:grpSp>
          <p:nvGrpSpPr>
            <p:cNvPr id="27" name="Groupe 26"/>
            <p:cNvGrpSpPr/>
            <p:nvPr/>
          </p:nvGrpSpPr>
          <p:grpSpPr>
            <a:xfrm>
              <a:off x="4799856" y="1700808"/>
              <a:ext cx="2660345" cy="1954812"/>
              <a:chOff x="438142" y="1376138"/>
              <a:chExt cx="2602745" cy="2052861"/>
            </a:xfrm>
          </p:grpSpPr>
          <p:sp>
            <p:nvSpPr>
              <p:cNvPr id="28" name="Rectangle à coins arrondis 27"/>
              <p:cNvSpPr/>
              <p:nvPr/>
            </p:nvSpPr>
            <p:spPr bwMode="auto">
              <a:xfrm>
                <a:off x="551384" y="1376138"/>
                <a:ext cx="2376264" cy="2052861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45719" tIns="45719" rIns="45719" bIns="45719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457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  <a:sym typeface="Century Gothic" panose="020B0502020202020204" pitchFamily="34" charset="0"/>
                </a:endParaRP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438142" y="1449914"/>
                <a:ext cx="2602745" cy="355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600" dirty="0" err="1" smtClean="0">
                    <a:solidFill>
                      <a:srgbClr val="000000"/>
                    </a:solidFill>
                    <a:latin typeface="Century Gothic" panose="020B0502020202020204" pitchFamily="34" charset="0"/>
                    <a:sym typeface="Century Gothic" panose="020B0502020202020204" pitchFamily="34" charset="0"/>
                  </a:rPr>
                  <a:t>Targeting</a:t>
                </a:r>
                <a:r>
                  <a:rPr lang="fr-FR" sz="1600" dirty="0" smtClean="0">
                    <a:solidFill>
                      <a:srgbClr val="000000"/>
                    </a:solidFill>
                    <a:latin typeface="Century Gothic" panose="020B0502020202020204" pitchFamily="34" charset="0"/>
                    <a:sym typeface="Century Gothic" panose="020B0502020202020204" pitchFamily="34" charset="0"/>
                  </a:rPr>
                  <a:t> </a:t>
                </a:r>
                <a:r>
                  <a:rPr lang="fr-FR" sz="1600" dirty="0" err="1" smtClean="0">
                    <a:solidFill>
                      <a:srgbClr val="000000"/>
                    </a:solidFill>
                    <a:latin typeface="Century Gothic" panose="020B0502020202020204" pitchFamily="34" charset="0"/>
                    <a:sym typeface="Century Gothic" panose="020B0502020202020204" pitchFamily="34" charset="0"/>
                  </a:rPr>
                  <a:t>criteria</a:t>
                </a:r>
                <a:endParaRPr lang="fr-FR" sz="1600" dirty="0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endParaRPr>
              </a:p>
            </p:txBody>
          </p:sp>
        </p:grpSp>
        <p:pic>
          <p:nvPicPr>
            <p:cNvPr id="30" name="Picture 2" descr="CIBLE VECTOR CLIP ART.ep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4913" y="2123079"/>
              <a:ext cx="933362" cy="9333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4607610" y="3064362"/>
              <a:ext cx="29892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600" i="1" dirty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« territorialité de la personne 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00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113599" y="2885477"/>
            <a:ext cx="5082587" cy="28477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The dream of optimizing every flows makes as if the city was a problem to be solved by technology</a:t>
            </a:r>
            <a:r>
              <a:rPr lang="en-US" sz="2800" dirty="0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.</a:t>
            </a:r>
          </a:p>
          <a:p>
            <a:pPr marL="342900" indent="-342900" algn="l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sz="2800" dirty="0">
              <a:solidFill>
                <a:srgbClr val="222222">
                  <a:lumMod val="10000"/>
                  <a:lumOff val="90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entury Gothic" panose="020B0502020202020204" pitchFamily="34" charset="0"/>
            </a:endParaRPr>
          </a:p>
          <a:p>
            <a:pPr marL="342900" indent="-342900" algn="l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The ideal inhabitant of the smart city seems to be either a robot or an AI</a:t>
            </a:r>
            <a:r>
              <a:rPr lang="en-US" sz="2800" dirty="0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!</a:t>
            </a:r>
            <a:endParaRPr lang="fr-FR" sz="2800" dirty="0" smtClean="0">
              <a:solidFill>
                <a:srgbClr val="222222">
                  <a:lumMod val="10000"/>
                  <a:lumOff val="90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entury Gothic" panose="020B050202020202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479377" y="1484784"/>
            <a:ext cx="4536504" cy="4248472"/>
            <a:chOff x="5018967" y="1872992"/>
            <a:chExt cx="3501930" cy="3572232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967" y="1872992"/>
              <a:ext cx="3480615" cy="1265946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auto">
            <a:xfrm>
              <a:off x="5018967" y="3148267"/>
              <a:ext cx="3501930" cy="2296957"/>
            </a:xfrm>
            <a:prstGeom prst="rect">
              <a:avLst/>
            </a:prstGeom>
            <a:solidFill>
              <a:srgbClr val="4AB6DA"/>
            </a:solidFill>
            <a:ln w="12700" cap="flat" cmpd="sng" algn="ctr">
              <a:solidFill>
                <a:srgbClr val="4AB6DA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45719" tIns="45719" rIns="45719" bIns="45719" numCol="1" rtlCol="0" anchor="ctr" anchorCtr="0" compatLnSpc="1">
              <a:prstTxWarp prst="textNoShape">
                <a:avLst/>
              </a:prstTxWarp>
            </a:bodyPr>
            <a:lstStyle/>
            <a:p>
              <a:pPr marL="457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51464" y="3356992"/>
              <a:ext cx="3312368" cy="1475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3600" dirty="0" err="1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Liquid</a:t>
              </a:r>
              <a:r>
                <a:rPr lang="fr-FR" sz="36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 city :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3600" dirty="0" err="1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who</a:t>
              </a:r>
              <a:r>
                <a:rPr lang="fr-FR" sz="36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 </a:t>
              </a:r>
              <a:r>
                <a:rPr lang="fr-FR" sz="3600" dirty="0" err="1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benefits</a:t>
              </a:r>
              <a:r>
                <a:rPr lang="fr-FR" sz="36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 </a:t>
              </a:r>
              <a:r>
                <a:rPr lang="fr-FR" sz="3600" dirty="0" err="1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from</a:t>
              </a:r>
              <a:r>
                <a:rPr lang="fr-FR" sz="36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 the </a:t>
              </a:r>
              <a:r>
                <a:rPr lang="fr-FR" sz="3600" dirty="0" err="1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flows</a:t>
              </a:r>
              <a:r>
                <a:rPr lang="fr-FR" sz="36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 ? </a:t>
              </a:r>
              <a:endParaRPr lang="fr-FR" sz="36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4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http://i1.wp.com/cityobservatory.org/wp-content/uploads/2017/01/ford_city2-e1484069622970-1024x387.jpeg?resize=640%2C24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3" y="1279410"/>
            <a:ext cx="5629409" cy="28541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e 9"/>
          <p:cNvGrpSpPr/>
          <p:nvPr/>
        </p:nvGrpSpPr>
        <p:grpSpPr>
          <a:xfrm>
            <a:off x="69933" y="77527"/>
            <a:ext cx="4113759" cy="1108773"/>
            <a:chOff x="1448463" y="3148269"/>
            <a:chExt cx="3501930" cy="1628037"/>
          </a:xfrm>
          <a:solidFill>
            <a:srgbClr val="4AB6DA"/>
          </a:solidFill>
        </p:grpSpPr>
        <p:sp>
          <p:nvSpPr>
            <p:cNvPr id="11" name="Rectangle 10"/>
            <p:cNvSpPr/>
            <p:nvPr/>
          </p:nvSpPr>
          <p:spPr bwMode="auto">
            <a:xfrm>
              <a:off x="1448463" y="3148269"/>
              <a:ext cx="3501930" cy="1431920"/>
            </a:xfrm>
            <a:prstGeom prst="rect">
              <a:avLst/>
            </a:prstGeom>
            <a:grpFill/>
            <a:ln w="12700" cap="flat" cmpd="sng" algn="ctr">
              <a:solidFill>
                <a:srgbClr val="4AB6DA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45719" tIns="45719" rIns="45719" bIns="45719" numCol="1" rtlCol="0" anchor="ctr" anchorCtr="0" compatLnSpc="1">
              <a:prstTxWarp prst="textNoShape">
                <a:avLst/>
              </a:prstTxWarp>
            </a:bodyPr>
            <a:lstStyle/>
            <a:p>
              <a:pPr marL="457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34816" y="3284985"/>
              <a:ext cx="3312368" cy="1491321"/>
            </a:xfrm>
            <a:prstGeom prst="rect">
              <a:avLst/>
            </a:prstGeom>
            <a:grpFill/>
            <a:ln>
              <a:solidFill>
                <a:srgbClr val="4AB6DA"/>
              </a:solidFill>
            </a:ln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222222">
                      <a:lumMod val="10000"/>
                      <a:lumOff val="90000"/>
                    </a:srgbClr>
                  </a:solidFill>
                  <a:latin typeface="Georgia" panose="02040502050405020303" pitchFamily="18" charset="0"/>
                  <a:sym typeface="Century Gothic" panose="020B0502020202020204" pitchFamily="34" charset="0"/>
                </a:rPr>
                <a:t>Liquid city : who benefits from the flows ? </a:t>
              </a:r>
              <a:endParaRPr lang="fr-FR" sz="2000" dirty="0">
                <a:solidFill>
                  <a:srgbClr val="222222">
                    <a:lumMod val="10000"/>
                    <a:lumOff val="90000"/>
                  </a:srgbClr>
                </a:solidFill>
                <a:latin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</p:grpSp>
      <p:pic>
        <p:nvPicPr>
          <p:cNvPr id="1026" name="Picture 2" descr="https://yosfik.files.wordpress.com/2012/02/walle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704" y="3299168"/>
            <a:ext cx="5825066" cy="24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0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02" y="1558665"/>
            <a:ext cx="47895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u="sng" dirty="0" err="1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Legal</a:t>
            </a:r>
            <a:r>
              <a:rPr lang="fr-FR" sz="2800" b="1" u="sng" dirty="0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 </a:t>
            </a:r>
            <a:r>
              <a:rPr lang="fr-FR" sz="2800" b="1" u="sng" dirty="0" err="1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answers</a:t>
            </a:r>
            <a:r>
              <a:rPr lang="fr-FR" sz="2800" b="1" u="sng" dirty="0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 : </a:t>
            </a:r>
            <a:r>
              <a:rPr lang="fr-FR" sz="2800" dirty="0" err="1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Reintroducing</a:t>
            </a:r>
            <a:r>
              <a:rPr lang="fr-FR" sz="2800" dirty="0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 </a:t>
            </a:r>
            <a:r>
              <a:rPr lang="fr-FR" sz="28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the </a:t>
            </a:r>
            <a:r>
              <a:rPr lang="fr-FR" sz="2800" dirty="0" err="1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inhabitant-citizen</a:t>
            </a:r>
            <a:r>
              <a:rPr lang="fr-FR" sz="28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 </a:t>
            </a:r>
            <a:r>
              <a:rPr lang="fr-FR" sz="2800" dirty="0" err="1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with</a:t>
            </a:r>
            <a:r>
              <a:rPr lang="fr-FR" sz="28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 </a:t>
            </a:r>
            <a:r>
              <a:rPr lang="fr-FR" sz="2800" dirty="0" err="1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his</a:t>
            </a:r>
            <a:r>
              <a:rPr lang="fr-FR" sz="28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 </a:t>
            </a:r>
            <a:r>
              <a:rPr lang="fr-FR" sz="2800" dirty="0" err="1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rights</a:t>
            </a:r>
            <a:r>
              <a:rPr lang="fr-FR" sz="28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 and </a:t>
            </a:r>
            <a:r>
              <a:rPr lang="fr-FR" sz="2800" dirty="0" err="1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freedoms</a:t>
            </a:r>
            <a:r>
              <a:rPr lang="fr-FR" sz="28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 at the center of the </a:t>
            </a:r>
            <a:r>
              <a:rPr lang="fr-FR" sz="2800" dirty="0" err="1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game</a:t>
            </a:r>
            <a:r>
              <a:rPr lang="fr-FR" sz="2800" dirty="0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>
              <a:solidFill>
                <a:srgbClr val="222222">
                  <a:lumMod val="10000"/>
                  <a:lumOff val="90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entury Gothic" panose="020B0502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u="sng" dirty="0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Recommandation 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err="1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Organize</a:t>
            </a:r>
            <a:r>
              <a:rPr lang="fr-FR" sz="2800" dirty="0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 the return of data to the local </a:t>
            </a:r>
            <a:r>
              <a:rPr lang="fr-FR" sz="2800" dirty="0" err="1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governements</a:t>
            </a:r>
            <a:r>
              <a:rPr lang="fr-FR" sz="2800" dirty="0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. </a:t>
            </a:r>
            <a:endParaRPr lang="fr-FR" sz="2800" dirty="0">
              <a:solidFill>
                <a:srgbClr val="222222">
                  <a:lumMod val="10000"/>
                  <a:lumOff val="90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entury Gothic" panose="020B0502020202020204" pitchFamily="34" charset="0"/>
            </a:endParaRPr>
          </a:p>
        </p:txBody>
      </p:sp>
      <p:pic>
        <p:nvPicPr>
          <p:cNvPr id="6" name="Picture 3" descr="Afficher l'image d'origi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4713"/>
            <a:ext cx="1284288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4858691" y="236421"/>
            <a:ext cx="2390493" cy="4584889"/>
            <a:chOff x="8904312" y="1046240"/>
            <a:chExt cx="2390493" cy="2160240"/>
          </a:xfrm>
        </p:grpSpPr>
        <p:sp>
          <p:nvSpPr>
            <p:cNvPr id="12" name="Rectangle à coins arrondis 11"/>
            <p:cNvSpPr/>
            <p:nvPr/>
          </p:nvSpPr>
          <p:spPr bwMode="auto">
            <a:xfrm>
              <a:off x="8904312" y="1046240"/>
              <a:ext cx="2376264" cy="2160240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5719" tIns="45719" rIns="45719" bIns="45719" numCol="1" rtlCol="0" anchor="ctr" anchorCtr="0" compatLnSpc="1">
              <a:prstTxWarp prst="textNoShape">
                <a:avLst/>
              </a:prstTxWarp>
            </a:bodyPr>
            <a:lstStyle/>
            <a:p>
              <a:pPr marL="457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8966572" y="1758631"/>
              <a:ext cx="2328233" cy="1348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dirty="0" err="1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Rights</a:t>
              </a:r>
              <a:r>
                <a:rPr lang="fr-FR" dirty="0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 of data </a:t>
              </a:r>
              <a:r>
                <a:rPr lang="fr-FR" dirty="0" err="1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subjects</a:t>
              </a:r>
              <a:endParaRPr lang="fr-FR" dirty="0" smtClean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dirty="0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dirty="0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Information,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dirty="0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consent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dirty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r</a:t>
              </a:r>
              <a:r>
                <a:rPr lang="fr-FR" dirty="0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ectification, </a:t>
              </a:r>
              <a:r>
                <a:rPr lang="fr-FR" dirty="0" err="1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erasure</a:t>
              </a:r>
              <a:r>
                <a:rPr lang="fr-FR" dirty="0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,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dirty="0" err="1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access</a:t>
              </a:r>
              <a:r>
                <a:rPr lang="fr-FR" dirty="0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,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dirty="0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rectification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dirty="0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+ </a:t>
              </a:r>
              <a:r>
                <a:rPr lang="fr-FR" dirty="0" err="1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portability</a:t>
              </a:r>
              <a:endParaRPr lang="fr-FR" dirty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-1910" b="26476"/>
            <a:stretch/>
          </p:blipFill>
          <p:spPr>
            <a:xfrm>
              <a:off x="9268371" y="1112032"/>
              <a:ext cx="1648146" cy="649749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7297215" y="3035854"/>
            <a:ext cx="3634348" cy="2448271"/>
            <a:chOff x="4621892" y="4157479"/>
            <a:chExt cx="3736356" cy="2583888"/>
          </a:xfrm>
        </p:grpSpPr>
        <p:grpSp>
          <p:nvGrpSpPr>
            <p:cNvPr id="16" name="Groupe 15"/>
            <p:cNvGrpSpPr/>
            <p:nvPr/>
          </p:nvGrpSpPr>
          <p:grpSpPr>
            <a:xfrm>
              <a:off x="4621892" y="4157479"/>
              <a:ext cx="3736356" cy="2583888"/>
              <a:chOff x="8883270" y="1046240"/>
              <a:chExt cx="2397306" cy="2160240"/>
            </a:xfrm>
          </p:grpSpPr>
          <p:sp>
            <p:nvSpPr>
              <p:cNvPr id="19" name="Rectangle à coins arrondis 18"/>
              <p:cNvSpPr/>
              <p:nvPr/>
            </p:nvSpPr>
            <p:spPr bwMode="auto">
              <a:xfrm>
                <a:off x="8904312" y="1046240"/>
                <a:ext cx="2376264" cy="2160240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45719" tIns="45719" rIns="45719" bIns="45719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4572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smtClean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panose="020B0502020202020204" pitchFamily="34" charset="0"/>
                  <a:cs typeface="Century Gothic" panose="020B0502020202020204" pitchFamily="34" charset="0"/>
                  <a:sym typeface="Century Gothic" panose="020B0502020202020204" pitchFamily="34" charset="0"/>
                </a:endParaRPr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8883270" y="1196855"/>
                <a:ext cx="2328233" cy="308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dirty="0" err="1" smtClean="0">
                    <a:solidFill>
                      <a:srgbClr val="000000"/>
                    </a:solidFill>
                    <a:latin typeface="Century Gothic" panose="020B0502020202020204" pitchFamily="34" charset="0"/>
                    <a:sym typeface="Century Gothic" panose="020B0502020202020204" pitchFamily="34" charset="0"/>
                  </a:rPr>
                  <a:t>Portability</a:t>
                </a:r>
                <a:endParaRPr lang="fr-FR" dirty="0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endParaRPr>
              </a:p>
            </p:txBody>
          </p:sp>
        </p:grpSp>
        <p:pic>
          <p:nvPicPr>
            <p:cNvPr id="17" name="Picture 6" descr="Résultat de recherche d'images pour &quot;download&quot;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544" y="4640538"/>
              <a:ext cx="1209046" cy="1209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4654687" y="5862417"/>
              <a:ext cx="3703561" cy="357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600" i="1" dirty="0" err="1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Strong</a:t>
              </a:r>
              <a:r>
                <a:rPr lang="fr-FR" sz="1600" i="1" dirty="0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 </a:t>
              </a:r>
              <a:r>
                <a:rPr lang="fr-FR" sz="1600" i="1" dirty="0" err="1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link</a:t>
              </a:r>
              <a:r>
                <a:rPr lang="fr-FR" sz="1600" i="1" dirty="0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 </a:t>
              </a:r>
              <a:r>
                <a:rPr lang="fr-FR" sz="1600" i="1" dirty="0" err="1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with</a:t>
              </a:r>
              <a:r>
                <a:rPr lang="fr-FR" sz="1600" i="1" dirty="0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 </a:t>
              </a:r>
              <a:r>
                <a:rPr lang="fr-FR" sz="1600" i="1" dirty="0" err="1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MyData</a:t>
              </a:r>
              <a:endParaRPr lang="fr-FR" sz="1600" i="1" dirty="0" smtClean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71373" y="170637"/>
            <a:ext cx="3891078" cy="1015663"/>
          </a:xfrm>
          <a:prstGeom prst="rect">
            <a:avLst/>
          </a:prstGeom>
          <a:solidFill>
            <a:srgbClr val="4AB6DA"/>
          </a:solidFill>
          <a:ln>
            <a:solidFill>
              <a:srgbClr val="4AB6DA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222222">
                    <a:lumMod val="10000"/>
                    <a:lumOff val="90000"/>
                  </a:srgbClr>
                </a:solidFill>
                <a:latin typeface="Georgia" panose="02040502050405020303" pitchFamily="18" charset="0"/>
                <a:sym typeface="Century Gothic" panose="020B0502020202020204" pitchFamily="34" charset="0"/>
              </a:rPr>
              <a:t>Liquid city : who benefits from the flows ? </a:t>
            </a:r>
            <a:endParaRPr lang="fr-FR" sz="2000" dirty="0">
              <a:solidFill>
                <a:srgbClr val="222222">
                  <a:lumMod val="10000"/>
                  <a:lumOff val="90000"/>
                </a:srgbClr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1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31904" y="1844824"/>
            <a:ext cx="67140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In the connected city, anonymity becomes a privilege</a:t>
            </a:r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.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FR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entury Gothic" panose="020B0502020202020204" pitchFamily="34" charset="0"/>
            </a:endParaRP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Solutions that have not been widely accepted or successful on screen (checkbox, opt-out, cookie banners, incognito mode, etc.) are even less effective in the public space.</a:t>
            </a:r>
            <a:endParaRPr lang="fr-FR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entury Gothic" panose="020B050202020202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911424" y="1124744"/>
            <a:ext cx="4320480" cy="4290232"/>
            <a:chOff x="8552283" y="1875072"/>
            <a:chExt cx="3471021" cy="357015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7"/>
            <a:stretch/>
          </p:blipFill>
          <p:spPr>
            <a:xfrm>
              <a:off x="8552283" y="1875072"/>
              <a:ext cx="3471021" cy="126594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8554158" y="3148267"/>
              <a:ext cx="3469146" cy="2296957"/>
            </a:xfrm>
            <a:prstGeom prst="rect">
              <a:avLst/>
            </a:prstGeom>
            <a:solidFill>
              <a:srgbClr val="F26E55"/>
            </a:solidFill>
            <a:ln w="12700" cap="flat" cmpd="sng" algn="ctr">
              <a:solidFill>
                <a:srgbClr val="F26E55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45719" tIns="45719" rIns="45719" bIns="45719" numCol="1" rtlCol="0" anchor="ctr" anchorCtr="0" compatLnSpc="1">
              <a:prstTxWarp prst="textNoShape">
                <a:avLst/>
              </a:prstTxWarp>
            </a:bodyPr>
            <a:lstStyle/>
            <a:p>
              <a:pPr marL="457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690845" y="3370945"/>
              <a:ext cx="3312368" cy="19208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>
                  <a:solidFill>
                    <a:srgbClr val="222222">
                      <a:lumMod val="10000"/>
                      <a:lumOff val="90000"/>
                    </a:srgbClr>
                  </a:solidFill>
                  <a:latin typeface="Georgia" panose="02040502050405020303" pitchFamily="18" charset="0"/>
                  <a:sym typeface="Century Gothic" panose="020B0502020202020204" pitchFamily="34" charset="0"/>
                </a:rPr>
                <a:t>Towards an “incognito mode” in the public spaces</a:t>
              </a:r>
              <a:endParaRPr lang="fr-FR" sz="3600" dirty="0">
                <a:solidFill>
                  <a:srgbClr val="222222">
                    <a:lumMod val="10000"/>
                    <a:lumOff val="90000"/>
                  </a:srgbClr>
                </a:solidFill>
                <a:latin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58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4" y="2082207"/>
            <a:ext cx="3201642" cy="37288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2262" y="170639"/>
            <a:ext cx="6449059" cy="400110"/>
          </a:xfrm>
          <a:prstGeom prst="rect">
            <a:avLst/>
          </a:prstGeom>
          <a:solidFill>
            <a:srgbClr val="F26E55"/>
          </a:solidFill>
          <a:ln>
            <a:solidFill>
              <a:srgbClr val="F26E55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Towards an “incognito mode” in the public spaces</a:t>
            </a:r>
            <a:endParaRPr lang="fr-FR" sz="2000" dirty="0">
              <a:solidFill>
                <a:srgbClr val="222222">
                  <a:lumMod val="10000"/>
                  <a:lumOff val="90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entury Gothic" panose="020B0502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52" y="665596"/>
            <a:ext cx="2616680" cy="413538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47" y="3350404"/>
            <a:ext cx="5891535" cy="232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129F2DE7-DAE5-5E45-897F-11C6F60B7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20" y="1222818"/>
            <a:ext cx="3429000" cy="1481008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256C9657-DBD1-7247-A5F0-C1F36F413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9100" y="2997200"/>
            <a:ext cx="9108336" cy="24511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explores </a:t>
            </a:r>
            <a:r>
              <a:rPr lang="en-US" dirty="0"/>
              <a:t>the future of the digital society,</a:t>
            </a:r>
            <a:br>
              <a:rPr lang="en-US" dirty="0"/>
            </a:br>
            <a:r>
              <a:rPr lang="en-US" dirty="0"/>
              <a:t>to better anticipate the impact of the use of innovations on privacy and freedoms.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8388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6960096" y="1340768"/>
            <a:ext cx="4092467" cy="2674894"/>
            <a:chOff x="438141" y="1268760"/>
            <a:chExt cx="2602745" cy="2160240"/>
          </a:xfrm>
        </p:grpSpPr>
        <p:sp>
          <p:nvSpPr>
            <p:cNvPr id="11" name="Rectangle à coins arrondis 10"/>
            <p:cNvSpPr/>
            <p:nvPr/>
          </p:nvSpPr>
          <p:spPr bwMode="auto">
            <a:xfrm>
              <a:off x="551384" y="1268760"/>
              <a:ext cx="2376264" cy="2160240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5719" tIns="45719" rIns="45719" bIns="45719" numCol="1" rtlCol="0" anchor="ctr" anchorCtr="0" compatLnSpc="1">
              <a:prstTxWarp prst="textNoShape">
                <a:avLst/>
              </a:prstTxWarp>
            </a:bodyPr>
            <a:lstStyle/>
            <a:p>
              <a:pPr marL="457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38141" y="1344841"/>
              <a:ext cx="2602745" cy="298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dirty="0" err="1" smtClean="0">
                  <a:solidFill>
                    <a:srgbClr val="000000"/>
                  </a:solidFill>
                  <a:latin typeface="Century Gothic" panose="020B0502020202020204" pitchFamily="34" charset="0"/>
                  <a:sym typeface="Century Gothic" panose="020B0502020202020204" pitchFamily="34" charset="0"/>
                </a:rPr>
                <a:t>Accountability</a:t>
              </a:r>
              <a:endParaRPr lang="fr-FR" dirty="0" smtClean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170107" y="3468929"/>
            <a:ext cx="1810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i="1" dirty="0" err="1" smtClean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Less</a:t>
            </a:r>
            <a:r>
              <a:rPr lang="fr-FR" i="1" dirty="0" smtClean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 </a:t>
            </a:r>
            <a:r>
              <a:rPr lang="fr-FR" i="1" dirty="0" err="1" smtClean="0">
                <a:solidFill>
                  <a:srgbClr val="000000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formalities</a:t>
            </a:r>
            <a:endParaRPr lang="fr-FR" i="1" dirty="0">
              <a:solidFill>
                <a:srgbClr val="000000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pic>
        <p:nvPicPr>
          <p:cNvPr id="14" name="Picture 2" descr="Résultat de recherche d'images pour &quot;picto proces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975263"/>
            <a:ext cx="1493822" cy="136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4110" y="1713664"/>
            <a:ext cx="7594138" cy="3865254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 err="1">
                <a:sym typeface="Century Gothic" panose="020B0502020202020204" pitchFamily="34" charset="0"/>
              </a:rPr>
              <a:t>Legal</a:t>
            </a:r>
            <a:r>
              <a:rPr lang="fr-FR" sz="2400" b="1" u="sng" dirty="0">
                <a:sym typeface="Century Gothic" panose="020B0502020202020204" pitchFamily="34" charset="0"/>
              </a:rPr>
              <a:t> </a:t>
            </a:r>
            <a:r>
              <a:rPr lang="fr-FR" sz="2400" b="1" u="sng" dirty="0" err="1">
                <a:sym typeface="Century Gothic" panose="020B0502020202020204" pitchFamily="34" charset="0"/>
              </a:rPr>
              <a:t>answers</a:t>
            </a:r>
            <a:r>
              <a:rPr lang="fr-FR" sz="2400" b="1" u="sng" dirty="0">
                <a:sym typeface="Century Gothic" panose="020B0502020202020204" pitchFamily="34" charset="0"/>
              </a:rPr>
              <a:t> : </a:t>
            </a:r>
            <a:endParaRPr lang="fr-FR" sz="2400" dirty="0">
              <a:sym typeface="Century Gothic" panose="020B0502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ym typeface="Century Gothic" panose="020B0502020202020204" pitchFamily="34" charset="0"/>
              </a:rPr>
              <a:t>- Encourage </a:t>
            </a:r>
            <a:r>
              <a:rPr lang="fr-FR" sz="2400" dirty="0" err="1">
                <a:sym typeface="Century Gothic" panose="020B0502020202020204" pitchFamily="34" charset="0"/>
              </a:rPr>
              <a:t>better</a:t>
            </a:r>
            <a:r>
              <a:rPr lang="fr-FR" sz="2400" dirty="0">
                <a:sym typeface="Century Gothic" panose="020B0502020202020204" pitchFamily="34" charset="0"/>
              </a:rPr>
              <a:t> anonymisation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dirty="0">
              <a:sym typeface="Century Gothic" panose="020B0502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u="sng" dirty="0">
                <a:sym typeface="Century Gothic" panose="020B0502020202020204" pitchFamily="34" charset="0"/>
              </a:rPr>
              <a:t>Recommandation 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ym typeface="Century Gothic" panose="020B0502020202020204" pitchFamily="34" charset="0"/>
              </a:rPr>
              <a:t>- Inventing technical features adapted to the urban world: towards a Do Not Track of connected objects.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ym typeface="Century Gothic" panose="020B0502020202020204" pitchFamily="34" charset="0"/>
              </a:rPr>
              <a:t>- Raise capacities of control Ex post by </a:t>
            </a:r>
            <a:r>
              <a:rPr lang="en-US" sz="2400" dirty="0" smtClean="0">
                <a:sym typeface="Century Gothic" panose="020B0502020202020204" pitchFamily="34" charset="0"/>
              </a:rPr>
              <a:t>data protection authorities. </a:t>
            </a:r>
            <a:endParaRPr lang="en-US" sz="2400" dirty="0">
              <a:sym typeface="Century Gothic" panose="020B0502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sz="2400" dirty="0">
              <a:sym typeface="Century Gothic" panose="020B0502020202020204" pitchFamily="34" charset="0"/>
            </a:endParaRPr>
          </a:p>
          <a:p>
            <a:endParaRPr lang="fr-FR" sz="2400" dirty="0"/>
          </a:p>
        </p:txBody>
      </p:sp>
      <p:sp>
        <p:nvSpPr>
          <p:cNvPr id="15" name="Rectangle 14"/>
          <p:cNvSpPr/>
          <p:nvPr/>
        </p:nvSpPr>
        <p:spPr>
          <a:xfrm>
            <a:off x="202262" y="170639"/>
            <a:ext cx="6449059" cy="400110"/>
          </a:xfrm>
          <a:prstGeom prst="rect">
            <a:avLst/>
          </a:prstGeom>
          <a:solidFill>
            <a:srgbClr val="F26E55"/>
          </a:solidFill>
          <a:ln>
            <a:solidFill>
              <a:srgbClr val="F26E55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Towards an “incognito mode” in the public spaces</a:t>
            </a:r>
            <a:endParaRPr lang="fr-FR" sz="2000" dirty="0">
              <a:solidFill>
                <a:srgbClr val="222222">
                  <a:lumMod val="10000"/>
                  <a:lumOff val="90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1999" cy="867103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222222"/>
              </a:solidFill>
              <a:sym typeface="Century Gothic" panose="020B0502020202020204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91344" y="70944"/>
            <a:ext cx="10862441" cy="7252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en-US" sz="3600" dirty="0">
                <a:solidFill>
                  <a:srgbClr val="222222">
                    <a:lumMod val="10000"/>
                    <a:lumOff val="90000"/>
                  </a:srgbClr>
                </a:solidFill>
                <a:latin typeface="Georgia" panose="02040502050405020303" pitchFamily="18" charset="0"/>
                <a:ea typeface="Batang" panose="02030600000101010101" pitchFamily="18" charset="-127"/>
                <a:sym typeface="Century Gothic" panose="020B0502020202020204" pitchFamily="34" charset="0"/>
              </a:rPr>
              <a:t>Scenarios for data sharing that restore the balance between public and private spheres</a:t>
            </a:r>
            <a:endParaRPr lang="fr-FR" sz="3600" dirty="0">
              <a:solidFill>
                <a:srgbClr val="222222">
                  <a:lumMod val="10000"/>
                  <a:lumOff val="90000"/>
                </a:srgbClr>
              </a:solidFill>
              <a:latin typeface="Georgia" panose="02040502050405020303" pitchFamily="18" charset="0"/>
              <a:ea typeface="Batang" panose="02030600000101010101" pitchFamily="18" charset="-127"/>
              <a:sym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0640" y="1268760"/>
            <a:ext cx="4431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222222">
                    <a:lumMod val="10000"/>
                    <a:lumOff val="90000"/>
                  </a:srgbClr>
                </a:solidFill>
                <a:latin typeface="Georgia" panose="02040502050405020303" pitchFamily="18" charset="0"/>
                <a:ea typeface="Batang" panose="02030600000101010101" pitchFamily="18" charset="-127"/>
                <a:sym typeface="Century Gothic" panose="020B0502020202020204" pitchFamily="34" charset="0"/>
              </a:rPr>
              <a:t>Data produced outside the organic scope of the public service (direct management, concession) would be valuable to fulfill missions of general interest.</a:t>
            </a:r>
            <a:endParaRPr lang="fr-FR" sz="2400" dirty="0">
              <a:solidFill>
                <a:srgbClr val="222222">
                  <a:lumMod val="10000"/>
                  <a:lumOff val="90000"/>
                </a:srgbClr>
              </a:solidFill>
              <a:latin typeface="Georgia" panose="02040502050405020303" pitchFamily="18" charset="0"/>
              <a:ea typeface="Batang" panose="02030600000101010101" pitchFamily="18" charset="-127"/>
              <a:sym typeface="Century Gothic" panose="020B0502020202020204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871864" y="5224759"/>
            <a:ext cx="6341358" cy="14568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endParaRPr lang="fr-FR" sz="2800" dirty="0">
              <a:solidFill>
                <a:srgbClr val="4BB166"/>
              </a:solidFill>
              <a:latin typeface="Georgia" panose="02040502050405020303" pitchFamily="18" charset="0"/>
              <a:ea typeface="Batang" panose="02030600000101010101" pitchFamily="18" charset="-127"/>
              <a:sym typeface="Century Gothic" panose="020B0502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222222">
                    <a:lumMod val="10000"/>
                    <a:lumOff val="90000"/>
                  </a:srgbClr>
                </a:solidFill>
                <a:latin typeface="Georgia" panose="02040502050405020303" pitchFamily="18" charset="0"/>
                <a:ea typeface="Batang" panose="02030600000101010101" pitchFamily="18" charset="-127"/>
                <a:sym typeface="Century Gothic" panose="020B0502020202020204" pitchFamily="34" charset="0"/>
              </a:rPr>
              <a:t>Design data sharing scenarios for public service missions, while respecting the rights of the data subjects.</a:t>
            </a:r>
            <a:endParaRPr lang="fr-FR" sz="1600" dirty="0">
              <a:solidFill>
                <a:srgbClr val="222222">
                  <a:lumMod val="10000"/>
                  <a:lumOff val="90000"/>
                </a:srgbClr>
              </a:solidFill>
              <a:latin typeface="Georgia" panose="02040502050405020303" pitchFamily="18" charset="0"/>
              <a:ea typeface="Batang" panose="02030600000101010101" pitchFamily="18" charset="-127"/>
              <a:sym typeface="Century Gothic" panose="020B0502020202020204" pitchFamily="34" charset="0"/>
            </a:endParaRPr>
          </a:p>
          <a:p>
            <a:pPr algn="l" fontAlgn="base">
              <a:spcAft>
                <a:spcPct val="0"/>
              </a:spcAft>
            </a:pPr>
            <a:r>
              <a:rPr lang="fr-FR" sz="1600" dirty="0" smtClean="0">
                <a:solidFill>
                  <a:srgbClr val="4BB166"/>
                </a:solidFill>
                <a:latin typeface="Georgia" panose="02040502050405020303" pitchFamily="18" charset="0"/>
                <a:ea typeface="Batang" panose="02030600000101010101" pitchFamily="18" charset="-127"/>
                <a:sym typeface="Century Gothic" panose="020B0502020202020204" pitchFamily="34" charset="0"/>
              </a:rPr>
              <a:t> </a:t>
            </a:r>
            <a:endParaRPr lang="fr-FR" sz="1600" dirty="0">
              <a:solidFill>
                <a:srgbClr val="4BB166"/>
              </a:solidFill>
              <a:latin typeface="Georgia" panose="02040502050405020303" pitchFamily="18" charset="0"/>
              <a:ea typeface="Batang" panose="02030600000101010101" pitchFamily="18" charset="-127"/>
              <a:sym typeface="Century Gothic" panose="020B0502020202020204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643488" y="4500191"/>
            <a:ext cx="3565850" cy="1149295"/>
            <a:chOff x="2877183" y="3319435"/>
            <a:chExt cx="1653253" cy="1149295"/>
          </a:xfrm>
          <a:solidFill>
            <a:srgbClr val="E6007E"/>
          </a:solidFill>
        </p:grpSpPr>
        <p:sp>
          <p:nvSpPr>
            <p:cNvPr id="11" name="Virage 10"/>
            <p:cNvSpPr/>
            <p:nvPr/>
          </p:nvSpPr>
          <p:spPr>
            <a:xfrm rot="10800000" flipH="1">
              <a:off x="3526739" y="3319435"/>
              <a:ext cx="1003697" cy="1149295"/>
            </a:xfrm>
            <a:prstGeom prst="bentArrow">
              <a:avLst>
                <a:gd name="adj1" fmla="val 11956"/>
                <a:gd name="adj2" fmla="val 19203"/>
                <a:gd name="adj3" fmla="val 25000"/>
                <a:gd name="adj4" fmla="val 43750"/>
              </a:avLst>
            </a:prstGeom>
            <a:grpFill/>
            <a:ln>
              <a:solidFill>
                <a:srgbClr val="ED69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E6007E"/>
                </a:solidFill>
                <a:sym typeface="Century Gothic" panose="020B0502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77183" y="3319435"/>
              <a:ext cx="1416746" cy="62345"/>
            </a:xfrm>
            <a:prstGeom prst="rect">
              <a:avLst/>
            </a:prstGeom>
            <a:grpFill/>
            <a:ln>
              <a:solidFill>
                <a:srgbClr val="ED69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E6007E"/>
                </a:solidFill>
                <a:sym typeface="Century Gothic" panose="020B0502020202020204" pitchFamily="34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85489" y="1268760"/>
            <a:ext cx="5369582" cy="2927725"/>
            <a:chOff x="1775520" y="1556792"/>
            <a:chExt cx="8784976" cy="4824536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775520" y="1556792"/>
              <a:ext cx="8784976" cy="482453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5B9BD5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5719" tIns="45719" rIns="45719" bIns="45719" numCol="1" rtlCol="0" anchor="ctr" anchorCtr="0" compatLnSpc="1">
              <a:prstTxWarp prst="textNoShape">
                <a:avLst/>
              </a:prstTxWarp>
            </a:bodyPr>
            <a:lstStyle/>
            <a:p>
              <a:pPr marL="457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15" name="Flèche droite 14"/>
            <p:cNvSpPr/>
            <p:nvPr/>
          </p:nvSpPr>
          <p:spPr>
            <a:xfrm>
              <a:off x="4239476" y="3029688"/>
              <a:ext cx="3345993" cy="225672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222222"/>
                </a:solidFill>
                <a:sym typeface="Century Gothic" panose="020B0502020202020204" pitchFamily="34" charset="0"/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5516" y="2057262"/>
              <a:ext cx="2264968" cy="2144228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1390" y="4224817"/>
              <a:ext cx="2920423" cy="2026610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5469" y="1934557"/>
              <a:ext cx="2517660" cy="2459447"/>
            </a:xfrm>
            <a:prstGeom prst="rect">
              <a:avLst/>
            </a:prstGeom>
          </p:spPr>
        </p:pic>
      </p:grpSp>
      <p:pic>
        <p:nvPicPr>
          <p:cNvPr id="19" name="Picture 3" descr="Afficher l'image d'origin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4713"/>
            <a:ext cx="1284288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1999" cy="867103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222222"/>
              </a:solidFill>
              <a:sym typeface="Century Gothic" panose="020B0502020202020204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91344" y="70944"/>
            <a:ext cx="10862441" cy="7252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r>
              <a:rPr lang="en-US" sz="3600" dirty="0">
                <a:solidFill>
                  <a:srgbClr val="222222">
                    <a:lumMod val="10000"/>
                    <a:lumOff val="90000"/>
                  </a:srgbClr>
                </a:solidFill>
                <a:latin typeface="Georgia" panose="02040502050405020303" pitchFamily="18" charset="0"/>
                <a:ea typeface="Batang" panose="02030600000101010101" pitchFamily="18" charset="-127"/>
                <a:sym typeface="Century Gothic" panose="020B0502020202020204" pitchFamily="34" charset="0"/>
              </a:rPr>
              <a:t>Scenarios for data sharing that restore the balance between public and private spheres</a:t>
            </a:r>
            <a:endParaRPr lang="fr-FR" sz="3600" dirty="0">
              <a:solidFill>
                <a:srgbClr val="222222">
                  <a:lumMod val="10000"/>
                  <a:lumOff val="90000"/>
                </a:srgbClr>
              </a:solidFill>
              <a:latin typeface="Georgia" panose="02040502050405020303" pitchFamily="18" charset="0"/>
              <a:ea typeface="Batang" panose="02030600000101010101" pitchFamily="18" charset="-127"/>
              <a:sym typeface="Century Gothic" panose="020B050202020202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51384" y="938046"/>
            <a:ext cx="10369152" cy="5803321"/>
            <a:chOff x="1332705" y="1052736"/>
            <a:chExt cx="9875863" cy="5383983"/>
          </a:xfrm>
        </p:grpSpPr>
        <p:sp>
          <p:nvSpPr>
            <p:cNvPr id="3" name="Rectangle 2"/>
            <p:cNvSpPr/>
            <p:nvPr/>
          </p:nvSpPr>
          <p:spPr bwMode="auto">
            <a:xfrm>
              <a:off x="1332705" y="1052736"/>
              <a:ext cx="9875863" cy="538398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5B9BD5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45719" tIns="45719" rIns="45719" bIns="45719" numCol="1" rtlCol="0" anchor="ctr" anchorCtr="0" compatLnSpc="1">
              <a:prstTxWarp prst="textNoShape">
                <a:avLst/>
              </a:prstTxWarp>
            </a:bodyPr>
            <a:lstStyle/>
            <a:p>
              <a:pPr marL="457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" t="4647" r="3842" b="2222"/>
            <a:stretch/>
          </p:blipFill>
          <p:spPr>
            <a:xfrm>
              <a:off x="1332705" y="1052736"/>
              <a:ext cx="9721080" cy="53839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079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129F2DE7-DAE5-5E45-897F-11C6F60B7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20" y="1222818"/>
            <a:ext cx="3429000" cy="1481008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8DD8E22F-5898-C343-88E9-EE5C3EF5A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9100" y="2997200"/>
            <a:ext cx="8294144" cy="2451100"/>
          </a:xfrm>
        </p:spPr>
        <p:txBody>
          <a:bodyPr/>
          <a:lstStyle/>
          <a:p>
            <a:r>
              <a:rPr lang="fr-FR" dirty="0" smtClean="0"/>
              <a:t>Is on Twitter </a:t>
            </a:r>
            <a:r>
              <a:rPr lang="fr-FR" dirty="0"/>
              <a:t>(@</a:t>
            </a:r>
            <a:r>
              <a:rPr lang="fr-FR" dirty="0" err="1"/>
              <a:t>LINCnil</a:t>
            </a:r>
            <a:r>
              <a:rPr lang="fr-FR" dirty="0"/>
              <a:t>) </a:t>
            </a:r>
            <a:r>
              <a:rPr lang="fr-FR" dirty="0" smtClean="0"/>
              <a:t>and </a:t>
            </a:r>
            <a:r>
              <a:rPr lang="fr-FR" dirty="0" err="1" smtClean="0"/>
              <a:t>Github</a:t>
            </a:r>
            <a:r>
              <a:rPr lang="fr-FR" dirty="0" smtClean="0"/>
              <a:t> </a:t>
            </a:r>
            <a:r>
              <a:rPr lang="fr-FR" dirty="0"/>
              <a:t>(@</a:t>
            </a:r>
            <a:r>
              <a:rPr lang="fr-FR" dirty="0" err="1"/>
              <a:t>LaboCNIL</a:t>
            </a:r>
            <a:r>
              <a:rPr lang="fr-FR" dirty="0"/>
              <a:t>).</a:t>
            </a:r>
          </a:p>
          <a:p>
            <a:endParaRPr lang="fr-FR" dirty="0"/>
          </a:p>
          <a:p>
            <a:r>
              <a:rPr lang="fr-FR" b="1" dirty="0" err="1" smtClean="0"/>
              <a:t>Follow</a:t>
            </a:r>
            <a:r>
              <a:rPr lang="fr-FR" b="1" dirty="0" smtClean="0"/>
              <a:t> us !</a:t>
            </a:r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30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129F2DE7-DAE5-5E45-897F-11C6F60B7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20" y="1222818"/>
            <a:ext cx="3429000" cy="1481008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52866674-CA12-7947-B865-DAD979082CF8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689100" y="2997200"/>
            <a:ext cx="8507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pilots </a:t>
            </a:r>
            <a:r>
              <a:rPr lang="en-US" dirty="0"/>
              <a:t>experimentation </a:t>
            </a:r>
            <a:r>
              <a:rPr lang="en-US" dirty="0" smtClean="0"/>
              <a:t>projects (</a:t>
            </a:r>
            <a:r>
              <a:rPr lang="en-US" dirty="0" err="1" smtClean="0"/>
              <a:t>prototyps</a:t>
            </a:r>
            <a:r>
              <a:rPr lang="en-US" dirty="0" smtClean="0"/>
              <a:t>, </a:t>
            </a:r>
            <a:r>
              <a:rPr lang="en-US" dirty="0" err="1" smtClean="0"/>
              <a:t>PoCs</a:t>
            </a:r>
            <a:r>
              <a:rPr lang="en-US" dirty="0" smtClean="0"/>
              <a:t>…)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better understand emerging digital uses.</a:t>
            </a:r>
            <a:endParaRPr lang="fr-FR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9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129F2DE7-DAE5-5E45-897F-11C6F60B7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20" y="1222818"/>
            <a:ext cx="3429000" cy="1481008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F316F2F8-B7D8-6C42-B31C-CE682B4815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creates </a:t>
            </a:r>
            <a:r>
              <a:rPr lang="en-US" dirty="0" smtClean="0"/>
              <a:t>links </a:t>
            </a:r>
            <a:r>
              <a:rPr lang="en-US" dirty="0"/>
              <a:t>between </a:t>
            </a:r>
            <a:r>
              <a:rPr lang="en-US" dirty="0" smtClean="0"/>
              <a:t>CNIL and actors </a:t>
            </a:r>
            <a:r>
              <a:rPr lang="en-US" dirty="0"/>
              <a:t>of the digital society </a:t>
            </a:r>
            <a:r>
              <a:rPr lang="en-US" dirty="0" smtClean="0"/>
              <a:t>(private companies</a:t>
            </a:r>
            <a:r>
              <a:rPr lang="en-US" dirty="0"/>
              <a:t>, </a:t>
            </a:r>
            <a:r>
              <a:rPr lang="en-US" dirty="0" smtClean="0"/>
              <a:t>public institutions</a:t>
            </a:r>
            <a:r>
              <a:rPr lang="en-US" dirty="0"/>
              <a:t>, </a:t>
            </a:r>
            <a:r>
              <a:rPr lang="en-US" dirty="0" smtClean="0"/>
              <a:t>activists, academics, </a:t>
            </a:r>
            <a:r>
              <a:rPr lang="en-US" dirty="0"/>
              <a:t>civil society ...),</a:t>
            </a:r>
            <a:br>
              <a:rPr lang="en-US" dirty="0"/>
            </a:br>
            <a:r>
              <a:rPr lang="en-US" dirty="0"/>
              <a:t>to better inform and guide them in the face of new issues linking ethics, freedoms, data and privacy.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990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http://infodoc/fileadmin/Documents/Vie_institution/Modeles/Logos/CNIL-logo%20blan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338"/>
            <a:ext cx="1535113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Line 2"/>
          <p:cNvSpPr>
            <a:spLocks noChangeShapeType="1"/>
          </p:cNvSpPr>
          <p:nvPr/>
        </p:nvSpPr>
        <p:spPr bwMode="auto">
          <a:xfrm flipH="1">
            <a:off x="1919536" y="119063"/>
            <a:ext cx="28327" cy="5398169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03686" y="1394451"/>
            <a:ext cx="7942188" cy="3853954"/>
          </a:xfrm>
        </p:spPr>
        <p:txBody>
          <a:bodyPr/>
          <a:lstStyle/>
          <a:p>
            <a:r>
              <a:rPr lang="en-US" sz="4800" b="1" dirty="0" smtClean="0">
                <a:solidFill>
                  <a:srgbClr val="222222">
                    <a:lumMod val="10000"/>
                    <a:lumOff val="90000"/>
                  </a:srgbClr>
                </a:solidFill>
                <a:cs typeface="Roboto" panose="02000000000000000000" pitchFamily="2" charset="0"/>
                <a:sym typeface="Century Gothic" panose="020B0502020202020204" pitchFamily="34" charset="0"/>
              </a:rPr>
              <a:t>The platform of a city</a:t>
            </a:r>
            <a:br>
              <a:rPr lang="en-US" sz="4800" b="1" dirty="0" smtClean="0">
                <a:solidFill>
                  <a:srgbClr val="222222">
                    <a:lumMod val="10000"/>
                    <a:lumOff val="90000"/>
                  </a:srgbClr>
                </a:solidFill>
                <a:cs typeface="Roboto" panose="02000000000000000000" pitchFamily="2" charset="0"/>
                <a:sym typeface="Century Gothic" panose="020B0502020202020204" pitchFamily="34" charset="0"/>
              </a:rPr>
            </a:br>
            <a:r>
              <a:rPr lang="en-US" sz="4800" dirty="0" smtClean="0">
                <a:solidFill>
                  <a:srgbClr val="222222">
                    <a:lumMod val="10000"/>
                    <a:lumOff val="90000"/>
                  </a:srgbClr>
                </a:solidFill>
                <a:cs typeface="Roboto" panose="02000000000000000000" pitchFamily="2" charset="0"/>
                <a:sym typeface="Century Gothic" panose="020B0502020202020204" pitchFamily="34" charset="0"/>
              </a:rPr>
              <a:t/>
            </a:r>
            <a:br>
              <a:rPr lang="en-US" sz="4800" dirty="0" smtClean="0">
                <a:solidFill>
                  <a:srgbClr val="222222">
                    <a:lumMod val="10000"/>
                    <a:lumOff val="90000"/>
                  </a:srgbClr>
                </a:solidFill>
                <a:cs typeface="Roboto" panose="02000000000000000000" pitchFamily="2" charset="0"/>
                <a:sym typeface="Century Gothic" panose="020B0502020202020204" pitchFamily="34" charset="0"/>
              </a:rPr>
            </a:br>
            <a:r>
              <a:rPr lang="en-US" sz="4400" dirty="0" smtClean="0">
                <a:solidFill>
                  <a:srgbClr val="222222">
                    <a:lumMod val="10000"/>
                    <a:lumOff val="90000"/>
                  </a:srgbClr>
                </a:solidFill>
                <a:cs typeface="Roboto" panose="02000000000000000000" pitchFamily="2" charset="0"/>
                <a:sym typeface="Century Gothic" panose="020B0502020202020204" pitchFamily="34" charset="0"/>
              </a:rPr>
              <a:t>Smart </a:t>
            </a:r>
            <a:r>
              <a:rPr lang="en-US" sz="4400" dirty="0">
                <a:solidFill>
                  <a:srgbClr val="222222">
                    <a:lumMod val="10000"/>
                    <a:lumOff val="90000"/>
                  </a:srgbClr>
                </a:solidFill>
                <a:cs typeface="Roboto" panose="02000000000000000000" pitchFamily="2" charset="0"/>
                <a:sym typeface="Century Gothic" panose="020B0502020202020204" pitchFamily="34" charset="0"/>
              </a:rPr>
              <a:t>cities, personal data </a:t>
            </a:r>
            <a:br>
              <a:rPr lang="en-US" sz="4400" dirty="0">
                <a:solidFill>
                  <a:srgbClr val="222222">
                    <a:lumMod val="10000"/>
                    <a:lumOff val="90000"/>
                  </a:srgbClr>
                </a:solidFill>
                <a:cs typeface="Roboto" panose="02000000000000000000" pitchFamily="2" charset="0"/>
                <a:sym typeface="Century Gothic" panose="020B0502020202020204" pitchFamily="34" charset="0"/>
              </a:rPr>
            </a:br>
            <a:r>
              <a:rPr lang="en-US" sz="4400" dirty="0">
                <a:solidFill>
                  <a:srgbClr val="222222">
                    <a:lumMod val="10000"/>
                    <a:lumOff val="90000"/>
                  </a:srgbClr>
                </a:solidFill>
                <a:cs typeface="Roboto" panose="02000000000000000000" pitchFamily="2" charset="0"/>
                <a:sym typeface="Century Gothic" panose="020B0502020202020204" pitchFamily="34" charset="0"/>
              </a:rPr>
              <a:t>and balance between public and private </a:t>
            </a:r>
            <a:r>
              <a:rPr lang="en-US" sz="4400" dirty="0" smtClean="0">
                <a:solidFill>
                  <a:srgbClr val="222222">
                    <a:lumMod val="10000"/>
                    <a:lumOff val="90000"/>
                  </a:srgbClr>
                </a:solidFill>
                <a:cs typeface="Roboto" panose="02000000000000000000" pitchFamily="2" charset="0"/>
                <a:sym typeface="Century Gothic" panose="020B0502020202020204" pitchFamily="34" charset="0"/>
              </a:rPr>
              <a:t>spheres. </a:t>
            </a:r>
            <a:endParaRPr lang="fr-FR" sz="4400" dirty="0"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53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51"/>
            <a:ext cx="12192000" cy="691505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6"/>
          <a:stretch/>
        </p:blipFill>
        <p:spPr>
          <a:xfrm>
            <a:off x="206187" y="1340165"/>
            <a:ext cx="3747248" cy="117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38" y="1163662"/>
            <a:ext cx="11485234" cy="2910005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97399" y="4249032"/>
            <a:ext cx="7594138" cy="1563046"/>
          </a:xfrm>
        </p:spPr>
        <p:txBody>
          <a:bodyPr/>
          <a:lstStyle/>
          <a:p>
            <a:pPr marL="342900" indent="-342900" eaLnBrk="0" fontAlgn="base" hangingPunct="0">
              <a:lnSpc>
                <a:spcPct val="107000"/>
              </a:lnSpc>
              <a:spcBef>
                <a:spcPct val="0"/>
              </a:spcBef>
              <a:buFont typeface="Calibri Light" panose="020F0302020204030204" pitchFamily="34" charset="0"/>
              <a:buChar char="-"/>
            </a:pPr>
            <a:r>
              <a:rPr lang="en-US" dirty="0">
                <a:solidFill>
                  <a:srgbClr val="222222">
                    <a:lumMod val="10000"/>
                    <a:lumOff val="90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more than </a:t>
            </a:r>
            <a:r>
              <a:rPr lang="en-US" b="1" dirty="0">
                <a:solidFill>
                  <a:srgbClr val="222222">
                    <a:lumMod val="10000"/>
                    <a:lumOff val="90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40 000 references </a:t>
            </a:r>
            <a:r>
              <a:rPr lang="en-US" dirty="0">
                <a:solidFill>
                  <a:srgbClr val="222222">
                    <a:lumMod val="10000"/>
                    <a:lumOff val="90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on Google Scholars, </a:t>
            </a:r>
            <a:endParaRPr lang="fr-FR" dirty="0">
              <a:solidFill>
                <a:srgbClr val="222222">
                  <a:lumMod val="10000"/>
                  <a:lumOff val="90000"/>
                </a:srgb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Century Gothic" panose="020B0502020202020204" pitchFamily="34" charset="0"/>
            </a:endParaRPr>
          </a:p>
          <a:p>
            <a:pPr marL="342900" indent="-342900" eaLnBrk="0" fontAlgn="base" hangingPunct="0">
              <a:lnSpc>
                <a:spcPct val="107000"/>
              </a:lnSpc>
              <a:spcBef>
                <a:spcPct val="0"/>
              </a:spcBef>
              <a:buFont typeface="Calibri Light" panose="020F0302020204030204" pitchFamily="34" charset="0"/>
              <a:buChar char="-"/>
            </a:pPr>
            <a:r>
              <a:rPr lang="en-US" b="1" dirty="0">
                <a:solidFill>
                  <a:srgbClr val="222222">
                    <a:lumMod val="10000"/>
                    <a:lumOff val="90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16 millions </a:t>
            </a:r>
            <a:r>
              <a:rPr lang="en-US" dirty="0">
                <a:solidFill>
                  <a:srgbClr val="222222">
                    <a:lumMod val="10000"/>
                    <a:lumOff val="90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results on Google Search engine, </a:t>
            </a:r>
            <a:endParaRPr lang="fr-FR" dirty="0">
              <a:solidFill>
                <a:srgbClr val="222222">
                  <a:lumMod val="10000"/>
                  <a:lumOff val="90000"/>
                </a:srgb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Century Gothic" panose="020B0502020202020204" pitchFamily="34" charset="0"/>
            </a:endParaRPr>
          </a:p>
          <a:p>
            <a:pPr marL="342900" indent="-342900" eaLnBrk="0" fontAlgn="base" hangingPunct="0">
              <a:lnSpc>
                <a:spcPct val="107000"/>
              </a:lnSpc>
              <a:spcBef>
                <a:spcPct val="0"/>
              </a:spcBef>
              <a:buFont typeface="Calibri Light" panose="020F0302020204030204" pitchFamily="34" charset="0"/>
              <a:buChar char="-"/>
            </a:pPr>
            <a:r>
              <a:rPr lang="en-US" b="1" dirty="0">
                <a:solidFill>
                  <a:srgbClr val="222222">
                    <a:lumMod val="10000"/>
                    <a:lumOff val="90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1 million </a:t>
            </a:r>
            <a:r>
              <a:rPr lang="en-US" dirty="0">
                <a:solidFill>
                  <a:srgbClr val="222222">
                    <a:lumMod val="10000"/>
                    <a:lumOff val="90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on Google News, </a:t>
            </a:r>
            <a:endParaRPr lang="fr-FR" dirty="0">
              <a:solidFill>
                <a:srgbClr val="222222">
                  <a:lumMod val="10000"/>
                  <a:lumOff val="90000"/>
                </a:srgb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Century Gothic" panose="020B0502020202020204" pitchFamily="34" charset="0"/>
            </a:endParaRPr>
          </a:p>
          <a:p>
            <a:pPr marL="342900" indent="-342900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Calibri Light" panose="020F0302020204030204" pitchFamily="34" charset="0"/>
              <a:buChar char="-"/>
            </a:pPr>
            <a:r>
              <a:rPr lang="en-US" dirty="0">
                <a:solidFill>
                  <a:srgbClr val="222222">
                    <a:lumMod val="10000"/>
                    <a:lumOff val="90000"/>
                  </a:srgb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Century Gothic" panose="020B0502020202020204" pitchFamily="34" charset="0"/>
              </a:rPr>
              <a:t>And a rising trending line on Google Trend for about 10 years. </a:t>
            </a:r>
            <a:endParaRPr lang="fr-FR" dirty="0">
              <a:solidFill>
                <a:srgbClr val="222222">
                  <a:lumMod val="10000"/>
                  <a:lumOff val="90000"/>
                </a:srgb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Century Gothic" panose="020B0502020202020204" pitchFamily="34" charset="0"/>
            </a:endParaRP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608884" y="354185"/>
            <a:ext cx="7451725" cy="595118"/>
          </a:xfrm>
        </p:spPr>
        <p:txBody>
          <a:bodyPr/>
          <a:lstStyle/>
          <a:p>
            <a:r>
              <a:rPr lang="fr-FR" dirty="0">
                <a:solidFill>
                  <a:srgbClr val="222222">
                    <a:lumMod val="10000"/>
                    <a:lumOff val="90000"/>
                  </a:srgbClr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Smart city </a:t>
            </a:r>
            <a:r>
              <a:rPr lang="fr-FR" dirty="0" err="1" smtClean="0">
                <a:solidFill>
                  <a:srgbClr val="222222">
                    <a:lumMod val="10000"/>
                    <a:lumOff val="90000"/>
                  </a:srgbClr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is</a:t>
            </a:r>
            <a:r>
              <a:rPr lang="fr-FR" dirty="0" smtClean="0">
                <a:solidFill>
                  <a:srgbClr val="222222">
                    <a:lumMod val="10000"/>
                    <a:lumOff val="90000"/>
                  </a:srgbClr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 </a:t>
            </a:r>
            <a:r>
              <a:rPr lang="fr-FR" dirty="0">
                <a:solidFill>
                  <a:srgbClr val="222222">
                    <a:lumMod val="10000"/>
                    <a:lumOff val="90000"/>
                  </a:srgbClr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a </a:t>
            </a:r>
            <a:r>
              <a:rPr lang="fr-FR" dirty="0" err="1">
                <a:solidFill>
                  <a:srgbClr val="222222">
                    <a:lumMod val="10000"/>
                    <a:lumOff val="90000"/>
                  </a:srgbClr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trending</a:t>
            </a:r>
            <a:r>
              <a:rPr lang="fr-FR" dirty="0">
                <a:solidFill>
                  <a:srgbClr val="222222">
                    <a:lumMod val="10000"/>
                    <a:lumOff val="90000"/>
                  </a:srgbClr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 </a:t>
            </a:r>
            <a:r>
              <a:rPr lang="fr-FR" dirty="0" err="1">
                <a:solidFill>
                  <a:srgbClr val="222222">
                    <a:lumMod val="10000"/>
                    <a:lumOff val="90000"/>
                  </a:srgbClr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topic</a:t>
            </a:r>
            <a:r>
              <a:rPr lang="fr-FR" dirty="0">
                <a:solidFill>
                  <a:srgbClr val="222222">
                    <a:lumMod val="10000"/>
                    <a:lumOff val="90000"/>
                  </a:srgbClr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…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93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7"/>
          <a:stretch/>
        </p:blipFill>
        <p:spPr>
          <a:xfrm>
            <a:off x="-4962" y="0"/>
            <a:ext cx="1564458" cy="1875072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1448463" y="1872992"/>
            <a:ext cx="3501930" cy="3572232"/>
            <a:chOff x="1448463" y="1872992"/>
            <a:chExt cx="3501930" cy="3572232"/>
          </a:xfrm>
          <a:solidFill>
            <a:srgbClr val="00D37C"/>
          </a:solidFill>
        </p:grpSpPr>
        <p:sp>
          <p:nvSpPr>
            <p:cNvPr id="7" name="Rectangle 6"/>
            <p:cNvSpPr/>
            <p:nvPr/>
          </p:nvSpPr>
          <p:spPr bwMode="auto">
            <a:xfrm>
              <a:off x="1448463" y="3148267"/>
              <a:ext cx="3501930" cy="2296957"/>
            </a:xfrm>
            <a:prstGeom prst="rect">
              <a:avLst/>
            </a:prstGeom>
            <a:grpFill/>
            <a:ln w="12700" cap="flat" cmpd="sng" algn="ctr">
              <a:solidFill>
                <a:srgbClr val="40B871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45719" tIns="45719" rIns="45719" bIns="45719" numCol="1" rtlCol="0" anchor="ctr" anchorCtr="0" compatLnSpc="1">
              <a:prstTxWarp prst="textNoShape">
                <a:avLst/>
              </a:prstTxWarp>
            </a:bodyPr>
            <a:lstStyle/>
            <a:p>
              <a:pPr marL="457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" t="36069" r="48"/>
            <a:stretch/>
          </p:blipFill>
          <p:spPr>
            <a:xfrm>
              <a:off x="1448463" y="1872992"/>
              <a:ext cx="3501930" cy="1275275"/>
            </a:xfrm>
            <a:prstGeom prst="rect">
              <a:avLst/>
            </a:prstGeom>
            <a:grpFill/>
          </p:spPr>
        </p:pic>
        <p:sp>
          <p:nvSpPr>
            <p:cNvPr id="5" name="Rectangle 4"/>
            <p:cNvSpPr/>
            <p:nvPr/>
          </p:nvSpPr>
          <p:spPr>
            <a:xfrm>
              <a:off x="1534816" y="3284984"/>
              <a:ext cx="3312368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Georgia" panose="02040502050405020303" pitchFamily="18" charset="0"/>
                  <a:sym typeface="Century Gothic" panose="020B0502020202020204" pitchFamily="34" charset="0"/>
                </a:rPr>
                <a:t>When business </a:t>
              </a:r>
              <a:r>
                <a:rPr lang="fr-FR" sz="2400" dirty="0" err="1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Georgia" panose="02040502050405020303" pitchFamily="18" charset="0"/>
                  <a:sym typeface="Century Gothic" panose="020B0502020202020204" pitchFamily="34" charset="0"/>
                </a:rPr>
                <a:t>models</a:t>
              </a:r>
              <a:r>
                <a:rPr lang="fr-FR" sz="24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Georgia" panose="02040502050405020303" pitchFamily="18" charset="0"/>
                  <a:sym typeface="Century Gothic" panose="020B0502020202020204" pitchFamily="34" charset="0"/>
                </a:rPr>
                <a:t>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Georgia" panose="02040502050405020303" pitchFamily="18" charset="0"/>
                  <a:sym typeface="Century Gothic" panose="020B0502020202020204" pitchFamily="34" charset="0"/>
                </a:rPr>
                <a:t>of platforms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dirty="0" err="1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Georgia" panose="02040502050405020303" pitchFamily="18" charset="0"/>
                  <a:sym typeface="Century Gothic" panose="020B0502020202020204" pitchFamily="34" charset="0"/>
                </a:rPr>
                <a:t>transform</a:t>
              </a:r>
              <a:r>
                <a:rPr lang="fr-FR" sz="24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Georgia" panose="02040502050405020303" pitchFamily="18" charset="0"/>
                  <a:sym typeface="Century Gothic" panose="020B0502020202020204" pitchFamily="34" charset="0"/>
                </a:rPr>
                <a:t> the city</a:t>
              </a:r>
              <a:endParaRPr lang="fr-FR" sz="2400" dirty="0">
                <a:solidFill>
                  <a:srgbClr val="222222">
                    <a:lumMod val="10000"/>
                    <a:lumOff val="90000"/>
                  </a:srgbClr>
                </a:solidFill>
                <a:latin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5018967" y="1872992"/>
            <a:ext cx="3501930" cy="3572232"/>
            <a:chOff x="5018967" y="1872992"/>
            <a:chExt cx="3501930" cy="3572232"/>
          </a:xfrm>
          <a:solidFill>
            <a:srgbClr val="4EB9DD"/>
          </a:solidFill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967" y="1872992"/>
              <a:ext cx="3480615" cy="1265946"/>
            </a:xfrm>
            <a:prstGeom prst="rect">
              <a:avLst/>
            </a:prstGeom>
            <a:grpFill/>
          </p:spPr>
        </p:pic>
        <p:sp>
          <p:nvSpPr>
            <p:cNvPr id="12" name="Rectangle 11"/>
            <p:cNvSpPr/>
            <p:nvPr/>
          </p:nvSpPr>
          <p:spPr bwMode="auto">
            <a:xfrm>
              <a:off x="5018967" y="3148267"/>
              <a:ext cx="3501930" cy="2296957"/>
            </a:xfrm>
            <a:prstGeom prst="rect">
              <a:avLst/>
            </a:prstGeom>
            <a:grpFill/>
            <a:ln w="12700" cap="flat" cmpd="sng" algn="ctr">
              <a:solidFill>
                <a:srgbClr val="4AB6DA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45719" tIns="45719" rIns="45719" bIns="45719" numCol="1" rtlCol="0" anchor="ctr" anchorCtr="0" compatLnSpc="1">
              <a:prstTxWarp prst="textNoShape">
                <a:avLst/>
              </a:prstTxWarp>
            </a:bodyPr>
            <a:lstStyle/>
            <a:p>
              <a:pPr marL="457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51464" y="3356992"/>
              <a:ext cx="3312368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dirty="0" err="1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Georgia" panose="02040502050405020303" pitchFamily="18" charset="0"/>
                  <a:sym typeface="Century Gothic" panose="020B0502020202020204" pitchFamily="34" charset="0"/>
                </a:rPr>
                <a:t>Liquid</a:t>
              </a:r>
              <a:r>
                <a:rPr lang="fr-FR" sz="24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Georgia" panose="02040502050405020303" pitchFamily="18" charset="0"/>
                  <a:sym typeface="Century Gothic" panose="020B0502020202020204" pitchFamily="34" charset="0"/>
                </a:rPr>
                <a:t> city :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2400" dirty="0" err="1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Georgia" panose="02040502050405020303" pitchFamily="18" charset="0"/>
                  <a:sym typeface="Century Gothic" panose="020B0502020202020204" pitchFamily="34" charset="0"/>
                </a:rPr>
                <a:t>who</a:t>
              </a:r>
              <a:r>
                <a:rPr lang="fr-FR" sz="24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Georgia" panose="02040502050405020303" pitchFamily="18" charset="0"/>
                  <a:sym typeface="Century Gothic" panose="020B0502020202020204" pitchFamily="34" charset="0"/>
                </a:rPr>
                <a:t> </a:t>
              </a:r>
              <a:r>
                <a:rPr lang="fr-FR" sz="2400" dirty="0" err="1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Georgia" panose="02040502050405020303" pitchFamily="18" charset="0"/>
                  <a:sym typeface="Century Gothic" panose="020B0502020202020204" pitchFamily="34" charset="0"/>
                </a:rPr>
                <a:t>benefits</a:t>
              </a:r>
              <a:r>
                <a:rPr lang="fr-FR" sz="24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Georgia" panose="02040502050405020303" pitchFamily="18" charset="0"/>
                  <a:sym typeface="Century Gothic" panose="020B0502020202020204" pitchFamily="34" charset="0"/>
                </a:rPr>
                <a:t> </a:t>
              </a:r>
              <a:r>
                <a:rPr lang="fr-FR" sz="2400" dirty="0" err="1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Georgia" panose="02040502050405020303" pitchFamily="18" charset="0"/>
                  <a:sym typeface="Century Gothic" panose="020B0502020202020204" pitchFamily="34" charset="0"/>
                </a:rPr>
                <a:t>from</a:t>
              </a:r>
              <a:r>
                <a:rPr lang="fr-FR" sz="24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Georgia" panose="02040502050405020303" pitchFamily="18" charset="0"/>
                  <a:sym typeface="Century Gothic" panose="020B0502020202020204" pitchFamily="34" charset="0"/>
                </a:rPr>
                <a:t> the </a:t>
              </a:r>
              <a:r>
                <a:rPr lang="fr-FR" sz="2400" dirty="0" err="1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Georgia" panose="02040502050405020303" pitchFamily="18" charset="0"/>
                  <a:sym typeface="Century Gothic" panose="020B0502020202020204" pitchFamily="34" charset="0"/>
                </a:rPr>
                <a:t>flows</a:t>
              </a:r>
              <a:r>
                <a:rPr lang="fr-FR" sz="24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Georgia" panose="02040502050405020303" pitchFamily="18" charset="0"/>
                  <a:sym typeface="Century Gothic" panose="020B0502020202020204" pitchFamily="34" charset="0"/>
                </a:rPr>
                <a:t> ? </a:t>
              </a:r>
              <a:endParaRPr lang="fr-FR" sz="2400" dirty="0">
                <a:solidFill>
                  <a:srgbClr val="222222">
                    <a:lumMod val="10000"/>
                    <a:lumOff val="90000"/>
                  </a:srgbClr>
                </a:solidFill>
                <a:latin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8552283" y="1875072"/>
            <a:ext cx="3471021" cy="3570152"/>
            <a:chOff x="8552283" y="1875072"/>
            <a:chExt cx="3471021" cy="3570152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7"/>
            <a:stretch/>
          </p:blipFill>
          <p:spPr>
            <a:xfrm>
              <a:off x="8552283" y="1875072"/>
              <a:ext cx="3471021" cy="126594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8554158" y="3148267"/>
              <a:ext cx="3469146" cy="2296957"/>
            </a:xfrm>
            <a:prstGeom prst="rect">
              <a:avLst/>
            </a:prstGeom>
            <a:solidFill>
              <a:srgbClr val="F26E55"/>
            </a:solidFill>
            <a:ln w="12700" cap="flat" cmpd="sng" algn="ctr">
              <a:solidFill>
                <a:srgbClr val="F26E55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45719" tIns="45719" rIns="45719" bIns="45719" numCol="1" rtlCol="0" anchor="ctr" anchorCtr="0" compatLnSpc="1">
              <a:prstTxWarp prst="textNoShape">
                <a:avLst/>
              </a:prstTxWarp>
            </a:bodyPr>
            <a:lstStyle/>
            <a:p>
              <a:pPr marL="457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690845" y="3370945"/>
              <a:ext cx="331236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222222">
                      <a:lumMod val="10000"/>
                      <a:lumOff val="90000"/>
                    </a:srgbClr>
                  </a:solidFill>
                  <a:latin typeface="Georgia" panose="02040502050405020303" pitchFamily="18" charset="0"/>
                  <a:sym typeface="Century Gothic" panose="020B0502020202020204" pitchFamily="34" charset="0"/>
                </a:rPr>
                <a:t>Towards an “incognito mode” in the public spaces</a:t>
              </a:r>
              <a:endParaRPr lang="fr-FR" sz="2400" dirty="0">
                <a:solidFill>
                  <a:srgbClr val="222222">
                    <a:lumMod val="10000"/>
                    <a:lumOff val="90000"/>
                  </a:srgbClr>
                </a:solidFill>
                <a:latin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</p:grpSp>
      <p:pic>
        <p:nvPicPr>
          <p:cNvPr id="19" name="Picture 3" descr="Afficher l'image d'origin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4713"/>
            <a:ext cx="1284288" cy="90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6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2977" y="1394463"/>
            <a:ext cx="49330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The data-vs-service model invades the urban sector with "free" turnkey services</a:t>
            </a:r>
            <a:r>
              <a:rPr lang="en-US" sz="2800" dirty="0" smtClean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800" dirty="0" smtClean="0">
              <a:solidFill>
                <a:srgbClr val="222222">
                  <a:lumMod val="10000"/>
                  <a:lumOff val="90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entury Gothic" panose="020B0502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rPr>
              <a:t>Local government have become like "sharecroppers" of the urban field.</a:t>
            </a:r>
            <a:endParaRPr lang="fr-FR" sz="2800" dirty="0" smtClean="0">
              <a:solidFill>
                <a:srgbClr val="222222">
                  <a:lumMod val="10000"/>
                  <a:lumOff val="90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entury Gothic" panose="020B0502020202020204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63352" y="764704"/>
            <a:ext cx="4687041" cy="4680520"/>
            <a:chOff x="1448463" y="1872992"/>
            <a:chExt cx="3501930" cy="3572232"/>
          </a:xfrm>
          <a:solidFill>
            <a:srgbClr val="00D37C"/>
          </a:solidFill>
        </p:grpSpPr>
        <p:sp>
          <p:nvSpPr>
            <p:cNvPr id="14" name="Rectangle 13"/>
            <p:cNvSpPr/>
            <p:nvPr/>
          </p:nvSpPr>
          <p:spPr bwMode="auto">
            <a:xfrm>
              <a:off x="1448463" y="3148267"/>
              <a:ext cx="3501930" cy="2296957"/>
            </a:xfrm>
            <a:prstGeom prst="rect">
              <a:avLst/>
            </a:prstGeom>
            <a:grpFill/>
            <a:ln w="12700" cap="flat" cmpd="sng" algn="ctr">
              <a:solidFill>
                <a:srgbClr val="40B871"/>
              </a:solidFill>
              <a:prstDash val="solid"/>
              <a:miter lim="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45719" tIns="45719" rIns="45719" bIns="45719" numCol="1" rtlCol="0" anchor="ctr" anchorCtr="0" compatLnSpc="1">
              <a:prstTxWarp prst="textNoShape">
                <a:avLst/>
              </a:prstTxWarp>
            </a:bodyPr>
            <a:lstStyle/>
            <a:p>
              <a:pPr marL="4572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mtClean="0">
                <a:solidFill>
                  <a:srgbClr val="0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endParaRP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" t="36069" r="48"/>
            <a:stretch/>
          </p:blipFill>
          <p:spPr>
            <a:xfrm>
              <a:off x="1448463" y="1872992"/>
              <a:ext cx="3501930" cy="1275275"/>
            </a:xfrm>
            <a:prstGeom prst="rect">
              <a:avLst/>
            </a:prstGeom>
            <a:grpFill/>
          </p:spPr>
        </p:pic>
        <p:sp>
          <p:nvSpPr>
            <p:cNvPr id="16" name="Rectangle 15"/>
            <p:cNvSpPr/>
            <p:nvPr/>
          </p:nvSpPr>
          <p:spPr>
            <a:xfrm>
              <a:off x="1534816" y="3284984"/>
              <a:ext cx="3312368" cy="176174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36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When business </a:t>
              </a:r>
              <a:r>
                <a:rPr lang="fr-FR" sz="3600" dirty="0" err="1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models</a:t>
              </a:r>
              <a:r>
                <a:rPr lang="fr-FR" sz="36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36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of platforms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3600" dirty="0" err="1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transform</a:t>
              </a:r>
              <a:r>
                <a:rPr lang="fr-FR" sz="3600" dirty="0" smtClean="0">
                  <a:solidFill>
                    <a:srgbClr val="222222">
                      <a:lumMod val="10000"/>
                      <a:lumOff val="90000"/>
                    </a:srgb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Century Gothic" panose="020B0502020202020204" pitchFamily="34" charset="0"/>
                </a:rPr>
                <a:t> the city</a:t>
              </a:r>
              <a:endParaRPr lang="fr-FR" sz="3600" dirty="0">
                <a:solidFill>
                  <a:srgbClr val="222222">
                    <a:lumMod val="10000"/>
                    <a:lumOff val="9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2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NC 2018">
  <a:themeElements>
    <a:clrScheme name="LINC">
      <a:dk1>
        <a:srgbClr val="000000"/>
      </a:dk1>
      <a:lt1>
        <a:srgbClr val="FFFFFF"/>
      </a:lt1>
      <a:dk2>
        <a:srgbClr val="3D4C60"/>
      </a:dk2>
      <a:lt2>
        <a:srgbClr val="E7E6E6"/>
      </a:lt2>
      <a:accent1>
        <a:srgbClr val="00DE80"/>
      </a:accent1>
      <a:accent2>
        <a:srgbClr val="00BAE0"/>
      </a:accent2>
      <a:accent3>
        <a:srgbClr val="7C00D4"/>
      </a:accent3>
      <a:accent4>
        <a:srgbClr val="EBEF00"/>
      </a:accent4>
      <a:accent5>
        <a:srgbClr val="D5005F"/>
      </a:accent5>
      <a:accent6>
        <a:srgbClr val="FFB22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6000" dirty="0">
            <a:solidFill>
              <a:schemeClr val="bg1"/>
            </a:solidFill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222222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BABAB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5B9BD5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entury Gothic" panose="020B0502020202020204" pitchFamily="34" charset="0"/>
            <a:ea typeface="Century Gothic" panose="020B0502020202020204" pitchFamily="34" charset="0"/>
            <a:cs typeface="Century Gothic" panose="020B0502020202020204" pitchFamily="34" charset="0"/>
            <a:sym typeface="Century Gothic" panose="020B0502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5B9BD5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entury Gothic" panose="020B0502020202020204" pitchFamily="34" charset="0"/>
            <a:ea typeface="Century Gothic" panose="020B0502020202020204" pitchFamily="34" charset="0"/>
            <a:cs typeface="Century Gothic" panose="020B0502020202020204" pitchFamily="34" charset="0"/>
            <a:sym typeface="Century Gothic" panose="020B0502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567</Words>
  <Application>Microsoft Office PowerPoint</Application>
  <PresentationFormat>Grand écran</PresentationFormat>
  <Paragraphs>117</Paragraphs>
  <Slides>23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36" baseType="lpstr">
      <vt:lpstr>Arial</vt:lpstr>
      <vt:lpstr>Batang</vt:lpstr>
      <vt:lpstr>Calibri</vt:lpstr>
      <vt:lpstr>Calibri Light</vt:lpstr>
      <vt:lpstr>Century Gothic</vt:lpstr>
      <vt:lpstr>Garamond</vt:lpstr>
      <vt:lpstr>Georgia</vt:lpstr>
      <vt:lpstr>Helvetica</vt:lpstr>
      <vt:lpstr>Roboto</vt:lpstr>
      <vt:lpstr>Symbol</vt:lpstr>
      <vt:lpstr>Times New Roman</vt:lpstr>
      <vt:lpstr>LINC 2018</vt:lpstr>
      <vt:lpstr>Thème Office</vt:lpstr>
      <vt:lpstr>Présentation PowerPoint</vt:lpstr>
      <vt:lpstr>Présentation PowerPoint</vt:lpstr>
      <vt:lpstr>Présentation PowerPoint</vt:lpstr>
      <vt:lpstr>Présentation PowerPoint</vt:lpstr>
      <vt:lpstr>The platform of a city  Smart cities, personal data  and balance between public and private spheres.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Kévin RAMANAKASINA</dc:creator>
  <cp:lastModifiedBy>DELCROIX Geoffrey</cp:lastModifiedBy>
  <cp:revision>51</cp:revision>
  <dcterms:created xsi:type="dcterms:W3CDTF">2018-04-17T08:20:05Z</dcterms:created>
  <dcterms:modified xsi:type="dcterms:W3CDTF">2018-08-28T19:02:24Z</dcterms:modified>
</cp:coreProperties>
</file>