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7"/>
  </p:notesMasterIdLst>
  <p:handoutMasterIdLst>
    <p:handoutMasterId r:id="rId28"/>
  </p:handoutMasterIdLst>
  <p:sldIdLst>
    <p:sldId id="256" r:id="rId2"/>
    <p:sldId id="265" r:id="rId3"/>
    <p:sldId id="266" r:id="rId4"/>
    <p:sldId id="267" r:id="rId5"/>
    <p:sldId id="306" r:id="rId6"/>
    <p:sldId id="307" r:id="rId7"/>
    <p:sldId id="302" r:id="rId8"/>
    <p:sldId id="303" r:id="rId9"/>
    <p:sldId id="304" r:id="rId10"/>
    <p:sldId id="305" r:id="rId11"/>
    <p:sldId id="301" r:id="rId12"/>
    <p:sldId id="293" r:id="rId13"/>
    <p:sldId id="294" r:id="rId14"/>
    <p:sldId id="289" r:id="rId15"/>
    <p:sldId id="290" r:id="rId16"/>
    <p:sldId id="291" r:id="rId17"/>
    <p:sldId id="295" r:id="rId18"/>
    <p:sldId id="297" r:id="rId19"/>
    <p:sldId id="296" r:id="rId20"/>
    <p:sldId id="285" r:id="rId21"/>
    <p:sldId id="287" r:id="rId22"/>
    <p:sldId id="288" r:id="rId23"/>
    <p:sldId id="299" r:id="rId24"/>
    <p:sldId id="300" r:id="rId25"/>
    <p:sldId id="298"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ED2"/>
    <a:srgbClr val="00D37C"/>
    <a:srgbClr val="4EB9DD"/>
    <a:srgbClr val="191918"/>
    <a:srgbClr val="3560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73"/>
    <p:restoredTop sz="87707"/>
  </p:normalViewPr>
  <p:slideViewPr>
    <p:cSldViewPr snapToGrid="0" snapToObjects="1">
      <p:cViewPr varScale="1">
        <p:scale>
          <a:sx n="65" d="100"/>
          <a:sy n="65" d="100"/>
        </p:scale>
        <p:origin x="762" y="96"/>
      </p:cViewPr>
      <p:guideLst/>
    </p:cSldViewPr>
  </p:slideViewPr>
  <p:notesTextViewPr>
    <p:cViewPr>
      <p:scale>
        <a:sx n="1" d="1"/>
        <a:sy n="1" d="1"/>
      </p:scale>
      <p:origin x="0" y="0"/>
    </p:cViewPr>
  </p:notesTextViewPr>
  <p:notesViewPr>
    <p:cSldViewPr snapToGrid="0" snapToObjects="1">
      <p:cViewPr varScale="1">
        <p:scale>
          <a:sx n="94" d="100"/>
          <a:sy n="94" d="100"/>
        </p:scale>
        <p:origin x="375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B0D26B01-D9D0-444C-A469-D1D0A1E902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 xmlns:a16="http://schemas.microsoft.com/office/drawing/2014/main" id="{20E313CF-A99A-9941-8880-3D18F00285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1F40DB-53FC-DB4D-BB74-9FD671C4CA31}" type="datetimeFigureOut">
              <a:rPr lang="fr-FR" smtClean="0"/>
              <a:t>31/08/2018</a:t>
            </a:fld>
            <a:endParaRPr lang="fr-FR"/>
          </a:p>
        </p:txBody>
      </p:sp>
      <p:sp>
        <p:nvSpPr>
          <p:cNvPr id="4" name="Espace réservé du pied de page 3">
            <a:extLst>
              <a:ext uri="{FF2B5EF4-FFF2-40B4-BE49-F238E27FC236}">
                <a16:creationId xmlns="" xmlns:a16="http://schemas.microsoft.com/office/drawing/2014/main" id="{B13042E8-2EA3-B543-9C01-141E2A7B8C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 xmlns:a16="http://schemas.microsoft.com/office/drawing/2014/main" id="{C43D918D-6177-9A4E-AF9F-0EC9A5836B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D47BB9-FA82-EC4A-9BF9-E9C4F060B5D3}" type="slidenum">
              <a:rPr lang="fr-FR" smtClean="0"/>
              <a:t>‹N°›</a:t>
            </a:fld>
            <a:endParaRPr lang="fr-FR"/>
          </a:p>
        </p:txBody>
      </p:sp>
    </p:spTree>
    <p:extLst>
      <p:ext uri="{BB962C8B-B14F-4D97-AF65-F5344CB8AC3E}">
        <p14:creationId xmlns:p14="http://schemas.microsoft.com/office/powerpoint/2010/main" val="3576354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7FDA37-6AF8-5F43-B6C5-E4DD59506582}" type="datetimeFigureOut">
              <a:rPr lang="fr-FR" smtClean="0"/>
              <a:t>31/08/2018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350B7-65CD-4D42-AFAE-00AD2FF4D6BE}" type="slidenum">
              <a:rPr lang="fr-FR" smtClean="0"/>
              <a:t>‹N°›</a:t>
            </a:fld>
            <a:endParaRPr lang="fr-FR"/>
          </a:p>
        </p:txBody>
      </p:sp>
    </p:spTree>
    <p:extLst>
      <p:ext uri="{BB962C8B-B14F-4D97-AF65-F5344CB8AC3E}">
        <p14:creationId xmlns:p14="http://schemas.microsoft.com/office/powerpoint/2010/main" val="102867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dirty="0" smtClean="0"/>
              <a:t>RCR	</a:t>
            </a:r>
          </a:p>
          <a:p>
            <a:pPr marL="171450" indent="-171450">
              <a:buFontTx/>
              <a:buChar char="-"/>
            </a:pPr>
            <a:r>
              <a:rPr lang="fr-FR" dirty="0" smtClean="0"/>
              <a:t>Présentation rapide de la démarche : pourquoi smart city (et pourquoi pas smart city) </a:t>
            </a:r>
          </a:p>
          <a:p>
            <a:pPr marL="171450" indent="-171450">
              <a:buFontTx/>
              <a:buChar char="-"/>
            </a:pPr>
            <a:endParaRPr lang="fr-FR" dirty="0"/>
          </a:p>
        </p:txBody>
      </p:sp>
      <p:sp>
        <p:nvSpPr>
          <p:cNvPr id="4" name="Espace réservé du numéro de diapositive 3"/>
          <p:cNvSpPr>
            <a:spLocks noGrp="1"/>
          </p:cNvSpPr>
          <p:nvPr>
            <p:ph type="sldNum" sz="quarter" idx="10"/>
          </p:nvPr>
        </p:nvSpPr>
        <p:spPr>
          <a:xfrm>
            <a:off x="3884613" y="8685213"/>
            <a:ext cx="2971800" cy="458787"/>
          </a:xfrm>
          <a:prstGeom prst="rect">
            <a:avLst/>
          </a:prstGeom>
        </p:spPr>
        <p:txBody>
          <a:bodyPr/>
          <a:lstStyle/>
          <a:p>
            <a:fld id="{62DB5573-CAAE-478A-8722-995D85A731D4}" type="slidenum">
              <a:rPr lang="fr-FR" smtClean="0"/>
              <a:t>5</a:t>
            </a:fld>
            <a:endParaRPr lang="fr-FR"/>
          </a:p>
        </p:txBody>
      </p:sp>
    </p:spTree>
    <p:extLst>
      <p:ext uri="{BB962C8B-B14F-4D97-AF65-F5344CB8AC3E}">
        <p14:creationId xmlns:p14="http://schemas.microsoft.com/office/powerpoint/2010/main" val="1206063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dirty="0" smtClean="0"/>
              <a:t>RCR	</a:t>
            </a:r>
          </a:p>
          <a:p>
            <a:pPr marL="171450" indent="-171450">
              <a:buFontTx/>
              <a:buChar char="-"/>
            </a:pPr>
            <a:r>
              <a:rPr lang="fr-FR" dirty="0" smtClean="0"/>
              <a:t>Présentation rapide de la démarche : pourquoi smart city (et pourquoi pas smart city) </a:t>
            </a:r>
          </a:p>
          <a:p>
            <a:pPr marL="171450" indent="-171450">
              <a:buFontTx/>
              <a:buChar char="-"/>
            </a:pPr>
            <a:endParaRPr lang="fr-FR" dirty="0"/>
          </a:p>
        </p:txBody>
      </p:sp>
      <p:sp>
        <p:nvSpPr>
          <p:cNvPr id="4" name="Espace réservé du numéro de diapositive 3"/>
          <p:cNvSpPr>
            <a:spLocks noGrp="1"/>
          </p:cNvSpPr>
          <p:nvPr>
            <p:ph type="sldNum" sz="quarter" idx="10"/>
          </p:nvPr>
        </p:nvSpPr>
        <p:spPr>
          <a:xfrm>
            <a:off x="3884613" y="8685213"/>
            <a:ext cx="2971800" cy="458787"/>
          </a:xfrm>
          <a:prstGeom prst="rect">
            <a:avLst/>
          </a:prstGeom>
        </p:spPr>
        <p:txBody>
          <a:bodyPr/>
          <a:lstStyle/>
          <a:p>
            <a:fld id="{62DB5573-CAAE-478A-8722-995D85A731D4}" type="slidenum">
              <a:rPr lang="fr-FR" smtClean="0"/>
              <a:t>20</a:t>
            </a:fld>
            <a:endParaRPr lang="fr-FR"/>
          </a:p>
        </p:txBody>
      </p:sp>
    </p:spTree>
    <p:extLst>
      <p:ext uri="{BB962C8B-B14F-4D97-AF65-F5344CB8AC3E}">
        <p14:creationId xmlns:p14="http://schemas.microsoft.com/office/powerpoint/2010/main" val="1915918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RCR</a:t>
            </a:r>
            <a:endParaRPr lang="fr-FR" dirty="0"/>
          </a:p>
        </p:txBody>
      </p:sp>
      <p:sp>
        <p:nvSpPr>
          <p:cNvPr id="4" name="Espace réservé du numéro de diapositive 3"/>
          <p:cNvSpPr>
            <a:spLocks noGrp="1"/>
          </p:cNvSpPr>
          <p:nvPr>
            <p:ph type="sldNum" sz="quarter" idx="10"/>
          </p:nvPr>
        </p:nvSpPr>
        <p:spPr>
          <a:xfrm>
            <a:off x="3884613" y="8685213"/>
            <a:ext cx="2971800" cy="458787"/>
          </a:xfrm>
          <a:prstGeom prst="rect">
            <a:avLst/>
          </a:prstGeom>
        </p:spPr>
        <p:txBody>
          <a:bodyPr/>
          <a:lstStyle/>
          <a:p>
            <a:fld id="{62DB5573-CAAE-478A-8722-995D85A731D4}" type="slidenum">
              <a:rPr lang="fr-FR" smtClean="0"/>
              <a:t>21</a:t>
            </a:fld>
            <a:endParaRPr lang="fr-FR"/>
          </a:p>
        </p:txBody>
      </p:sp>
    </p:spTree>
    <p:extLst>
      <p:ext uri="{BB962C8B-B14F-4D97-AF65-F5344CB8AC3E}">
        <p14:creationId xmlns:p14="http://schemas.microsoft.com/office/powerpoint/2010/main" val="3410724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RCR</a:t>
            </a:r>
            <a:endParaRPr lang="fr-FR" dirty="0"/>
          </a:p>
        </p:txBody>
      </p:sp>
      <p:sp>
        <p:nvSpPr>
          <p:cNvPr id="4" name="Espace réservé du numéro de diapositive 3"/>
          <p:cNvSpPr>
            <a:spLocks noGrp="1"/>
          </p:cNvSpPr>
          <p:nvPr>
            <p:ph type="sldNum" sz="quarter" idx="10"/>
          </p:nvPr>
        </p:nvSpPr>
        <p:spPr>
          <a:xfrm>
            <a:off x="3884613" y="8685213"/>
            <a:ext cx="2971800" cy="458787"/>
          </a:xfrm>
          <a:prstGeom prst="rect">
            <a:avLst/>
          </a:prstGeom>
        </p:spPr>
        <p:txBody>
          <a:bodyPr/>
          <a:lstStyle/>
          <a:p>
            <a:fld id="{62DB5573-CAAE-478A-8722-995D85A731D4}" type="slidenum">
              <a:rPr lang="fr-FR" smtClean="0"/>
              <a:t>22</a:t>
            </a:fld>
            <a:endParaRPr lang="fr-FR"/>
          </a:p>
        </p:txBody>
      </p:sp>
    </p:spTree>
    <p:extLst>
      <p:ext uri="{BB962C8B-B14F-4D97-AF65-F5344CB8AC3E}">
        <p14:creationId xmlns:p14="http://schemas.microsoft.com/office/powerpoint/2010/main" val="815168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RCR</a:t>
            </a:r>
            <a:endParaRPr lang="fr-FR" dirty="0"/>
          </a:p>
        </p:txBody>
      </p:sp>
      <p:sp>
        <p:nvSpPr>
          <p:cNvPr id="4" name="Espace réservé du numéro de diapositive 3"/>
          <p:cNvSpPr>
            <a:spLocks noGrp="1"/>
          </p:cNvSpPr>
          <p:nvPr>
            <p:ph type="sldNum" sz="quarter" idx="10"/>
          </p:nvPr>
        </p:nvSpPr>
        <p:spPr>
          <a:xfrm>
            <a:off x="3884613" y="8685213"/>
            <a:ext cx="2971800" cy="458787"/>
          </a:xfrm>
          <a:prstGeom prst="rect">
            <a:avLst/>
          </a:prstGeom>
        </p:spPr>
        <p:txBody>
          <a:bodyPr/>
          <a:lstStyle/>
          <a:p>
            <a:fld id="{62DB5573-CAAE-478A-8722-995D85A731D4}" type="slidenum">
              <a:rPr lang="fr-FR" smtClean="0"/>
              <a:t>23</a:t>
            </a:fld>
            <a:endParaRPr lang="fr-FR"/>
          </a:p>
        </p:txBody>
      </p:sp>
    </p:spTree>
    <p:extLst>
      <p:ext uri="{BB962C8B-B14F-4D97-AF65-F5344CB8AC3E}">
        <p14:creationId xmlns:p14="http://schemas.microsoft.com/office/powerpoint/2010/main" val="3852116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RCR</a:t>
            </a:r>
            <a:endParaRPr lang="fr-FR" dirty="0"/>
          </a:p>
        </p:txBody>
      </p:sp>
      <p:sp>
        <p:nvSpPr>
          <p:cNvPr id="4" name="Espace réservé du numéro de diapositive 3"/>
          <p:cNvSpPr>
            <a:spLocks noGrp="1"/>
          </p:cNvSpPr>
          <p:nvPr>
            <p:ph type="sldNum" sz="quarter" idx="10"/>
          </p:nvPr>
        </p:nvSpPr>
        <p:spPr>
          <a:xfrm>
            <a:off x="3884613" y="8685213"/>
            <a:ext cx="2971800" cy="458787"/>
          </a:xfrm>
          <a:prstGeom prst="rect">
            <a:avLst/>
          </a:prstGeom>
        </p:spPr>
        <p:txBody>
          <a:bodyPr/>
          <a:lstStyle/>
          <a:p>
            <a:fld id="{62DB5573-CAAE-478A-8722-995D85A731D4}" type="slidenum">
              <a:rPr lang="fr-FR" smtClean="0"/>
              <a:t>24</a:t>
            </a:fld>
            <a:endParaRPr lang="fr-FR"/>
          </a:p>
        </p:txBody>
      </p:sp>
    </p:spTree>
    <p:extLst>
      <p:ext uri="{BB962C8B-B14F-4D97-AF65-F5344CB8AC3E}">
        <p14:creationId xmlns:p14="http://schemas.microsoft.com/office/powerpoint/2010/main" val="132675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ODY</a:t>
            </a:r>
            <a:endParaRPr lang="fr-FR" dirty="0"/>
          </a:p>
        </p:txBody>
      </p:sp>
      <p:sp>
        <p:nvSpPr>
          <p:cNvPr id="4" name="Espace réservé du numéro de diapositive 3"/>
          <p:cNvSpPr>
            <a:spLocks noGrp="1"/>
          </p:cNvSpPr>
          <p:nvPr>
            <p:ph type="sldNum" sz="quarter" idx="10"/>
          </p:nvPr>
        </p:nvSpPr>
        <p:spPr/>
        <p:txBody>
          <a:bodyPr/>
          <a:lstStyle/>
          <a:p>
            <a:fld id="{62DB5573-CAAE-478A-8722-995D85A731D4}" type="slidenum">
              <a:rPr lang="fr-FR" smtClean="0"/>
              <a:t>7</a:t>
            </a:fld>
            <a:endParaRPr lang="fr-FR"/>
          </a:p>
        </p:txBody>
      </p:sp>
    </p:spTree>
    <p:extLst>
      <p:ext uri="{BB962C8B-B14F-4D97-AF65-F5344CB8AC3E}">
        <p14:creationId xmlns:p14="http://schemas.microsoft.com/office/powerpoint/2010/main" val="1202163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ODY</a:t>
            </a:r>
            <a:endParaRPr lang="fr-FR" dirty="0"/>
          </a:p>
        </p:txBody>
      </p:sp>
      <p:sp>
        <p:nvSpPr>
          <p:cNvPr id="4" name="Espace réservé du numéro de diapositive 3"/>
          <p:cNvSpPr>
            <a:spLocks noGrp="1"/>
          </p:cNvSpPr>
          <p:nvPr>
            <p:ph type="sldNum" sz="quarter" idx="10"/>
          </p:nvPr>
        </p:nvSpPr>
        <p:spPr/>
        <p:txBody>
          <a:bodyPr/>
          <a:lstStyle/>
          <a:p>
            <a:fld id="{62DB5573-CAAE-478A-8722-995D85A731D4}" type="slidenum">
              <a:rPr lang="fr-FR" smtClean="0"/>
              <a:t>8</a:t>
            </a:fld>
            <a:endParaRPr lang="fr-FR"/>
          </a:p>
        </p:txBody>
      </p:sp>
    </p:spTree>
    <p:extLst>
      <p:ext uri="{BB962C8B-B14F-4D97-AF65-F5344CB8AC3E}">
        <p14:creationId xmlns:p14="http://schemas.microsoft.com/office/powerpoint/2010/main" val="158412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ODY</a:t>
            </a:r>
            <a:endParaRPr lang="fr-FR" dirty="0"/>
          </a:p>
        </p:txBody>
      </p:sp>
      <p:sp>
        <p:nvSpPr>
          <p:cNvPr id="4" name="Espace réservé du numéro de diapositive 3"/>
          <p:cNvSpPr>
            <a:spLocks noGrp="1"/>
          </p:cNvSpPr>
          <p:nvPr>
            <p:ph type="sldNum" sz="quarter" idx="10"/>
          </p:nvPr>
        </p:nvSpPr>
        <p:spPr/>
        <p:txBody>
          <a:bodyPr/>
          <a:lstStyle/>
          <a:p>
            <a:fld id="{62DB5573-CAAE-478A-8722-995D85A731D4}" type="slidenum">
              <a:rPr lang="fr-FR" smtClean="0"/>
              <a:t>9</a:t>
            </a:fld>
            <a:endParaRPr lang="fr-FR"/>
          </a:p>
        </p:txBody>
      </p:sp>
    </p:spTree>
    <p:extLst>
      <p:ext uri="{BB962C8B-B14F-4D97-AF65-F5344CB8AC3E}">
        <p14:creationId xmlns:p14="http://schemas.microsoft.com/office/powerpoint/2010/main" val="4048834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ODY</a:t>
            </a:r>
            <a:endParaRPr lang="fr-FR" dirty="0"/>
          </a:p>
        </p:txBody>
      </p:sp>
      <p:sp>
        <p:nvSpPr>
          <p:cNvPr id="4" name="Espace réservé du numéro de diapositive 3"/>
          <p:cNvSpPr>
            <a:spLocks noGrp="1"/>
          </p:cNvSpPr>
          <p:nvPr>
            <p:ph type="sldNum" sz="quarter" idx="10"/>
          </p:nvPr>
        </p:nvSpPr>
        <p:spPr/>
        <p:txBody>
          <a:bodyPr/>
          <a:lstStyle/>
          <a:p>
            <a:fld id="{62DB5573-CAAE-478A-8722-995D85A731D4}" type="slidenum">
              <a:rPr lang="fr-FR" smtClean="0"/>
              <a:t>10</a:t>
            </a:fld>
            <a:endParaRPr lang="fr-FR"/>
          </a:p>
        </p:txBody>
      </p:sp>
    </p:spTree>
    <p:extLst>
      <p:ext uri="{BB962C8B-B14F-4D97-AF65-F5344CB8AC3E}">
        <p14:creationId xmlns:p14="http://schemas.microsoft.com/office/powerpoint/2010/main" val="177330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GDX</a:t>
            </a:r>
            <a:endParaRPr lang="fr-FR" dirty="0"/>
          </a:p>
        </p:txBody>
      </p:sp>
      <p:sp>
        <p:nvSpPr>
          <p:cNvPr id="4" name="Espace réservé du numéro de diapositive 3"/>
          <p:cNvSpPr>
            <a:spLocks noGrp="1"/>
          </p:cNvSpPr>
          <p:nvPr>
            <p:ph type="sldNum" sz="quarter" idx="10"/>
          </p:nvPr>
        </p:nvSpPr>
        <p:spPr/>
        <p:txBody>
          <a:bodyPr/>
          <a:lstStyle/>
          <a:p>
            <a:fld id="{62DB5573-CAAE-478A-8722-995D85A731D4}" type="slidenum">
              <a:rPr lang="fr-FR" smtClean="0"/>
              <a:t>11</a:t>
            </a:fld>
            <a:endParaRPr lang="fr-FR"/>
          </a:p>
        </p:txBody>
      </p:sp>
    </p:spTree>
    <p:extLst>
      <p:ext uri="{BB962C8B-B14F-4D97-AF65-F5344CB8AC3E}">
        <p14:creationId xmlns:p14="http://schemas.microsoft.com/office/powerpoint/2010/main" val="4208331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Donc</a:t>
            </a:r>
            <a:r>
              <a:rPr lang="fr-FR" baseline="0" dirty="0" smtClean="0"/>
              <a:t> RGPD</a:t>
            </a:r>
            <a:endParaRPr lang="fr-FR" dirty="0" smtClean="0"/>
          </a:p>
          <a:p>
            <a:r>
              <a:rPr lang="fr-FR" dirty="0" smtClean="0"/>
              <a:t>Heure</a:t>
            </a:r>
            <a:r>
              <a:rPr lang="fr-FR" baseline="0" dirty="0" smtClean="0"/>
              <a:t> tourne…</a:t>
            </a:r>
          </a:p>
          <a:p>
            <a:r>
              <a:rPr lang="fr-FR" baseline="0" dirty="0" smtClean="0"/>
              <a:t>Malgré entrée en vigueur différée pour permettre une bonne préparation…</a:t>
            </a:r>
          </a:p>
          <a:p>
            <a:endParaRPr lang="fr-FR" baseline="0" dirty="0" smtClean="0"/>
          </a:p>
          <a:p>
            <a:r>
              <a:rPr lang="fr-FR" baseline="0" dirty="0" smtClean="0"/>
              <a:t>Mais date pas un couperet pour CNIL ; les régulateurs eux-mêmes s’organisent</a:t>
            </a:r>
          </a:p>
          <a:p>
            <a:r>
              <a:rPr lang="fr-FR" baseline="0" dirty="0" smtClean="0"/>
              <a:t>Point sur entrée en vigueur des textes nationaux</a:t>
            </a:r>
          </a:p>
          <a:p>
            <a:endParaRPr lang="fr-FR" baseline="0" dirty="0" smtClean="0"/>
          </a:p>
          <a:p>
            <a:r>
              <a:rPr lang="fr-FR" baseline="0" dirty="0" smtClean="0"/>
              <a:t>Il convient néanmoins de se préparer activement en cette dernière phase</a:t>
            </a:r>
          </a:p>
        </p:txBody>
      </p:sp>
      <p:sp>
        <p:nvSpPr>
          <p:cNvPr id="4" name="Espace réservé du pied de page 3"/>
          <p:cNvSpPr>
            <a:spLocks noGrp="1"/>
          </p:cNvSpPr>
          <p:nvPr>
            <p:ph type="ftr" sz="quarter" idx="10"/>
          </p:nvPr>
        </p:nvSpPr>
        <p:spPr>
          <a:xfrm>
            <a:off x="0" y="9428583"/>
            <a:ext cx="2945659" cy="496332"/>
          </a:xfrm>
          <a:prstGeom prst="rect">
            <a:avLst/>
          </a:prstGeom>
        </p:spPr>
        <p:txBody>
          <a:bodyPr/>
          <a:lstStyle/>
          <a:p>
            <a:r>
              <a:rPr lang="fr-FR" smtClean="0"/>
              <a:t>CNIL</a:t>
            </a:r>
            <a:endParaRPr lang="fr-FR"/>
          </a:p>
        </p:txBody>
      </p:sp>
      <p:sp>
        <p:nvSpPr>
          <p:cNvPr id="5" name="Espace réservé du numéro de diapositive 4"/>
          <p:cNvSpPr>
            <a:spLocks noGrp="1"/>
          </p:cNvSpPr>
          <p:nvPr>
            <p:ph type="sldNum" sz="quarter" idx="11"/>
          </p:nvPr>
        </p:nvSpPr>
        <p:spPr>
          <a:xfrm>
            <a:off x="3850443" y="9428583"/>
            <a:ext cx="2945659" cy="496332"/>
          </a:xfrm>
          <a:prstGeom prst="rect">
            <a:avLst/>
          </a:prstGeom>
        </p:spPr>
        <p:txBody>
          <a:bodyPr/>
          <a:lstStyle/>
          <a:p>
            <a:fld id="{13FB50F8-6DAF-4E44-822A-0FA957FD7D75}" type="slidenum">
              <a:rPr lang="fr-FR" smtClean="0"/>
              <a:pPr/>
              <a:t>12</a:t>
            </a:fld>
            <a:endParaRPr lang="fr-FR"/>
          </a:p>
        </p:txBody>
      </p:sp>
    </p:spTree>
    <p:extLst>
      <p:ext uri="{BB962C8B-B14F-4D97-AF65-F5344CB8AC3E}">
        <p14:creationId xmlns:p14="http://schemas.microsoft.com/office/powerpoint/2010/main" val="404302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a:xfrm>
            <a:off x="3850443" y="9428583"/>
            <a:ext cx="2945659" cy="496332"/>
          </a:xfrm>
          <a:prstGeom prst="rect">
            <a:avLst/>
          </a:prstGeom>
        </p:spPr>
        <p:txBody>
          <a:bodyPr/>
          <a:lstStyle/>
          <a:p>
            <a:fld id="{13FB50F8-6DAF-4E44-822A-0FA957FD7D75}" type="slidenum">
              <a:rPr lang="fr-FR" smtClean="0">
                <a:solidFill>
                  <a:prstClr val="black"/>
                </a:solidFill>
              </a:rPr>
              <a:pPr/>
              <a:t>14</a:t>
            </a:fld>
            <a:endParaRPr lang="fr-FR">
              <a:solidFill>
                <a:prstClr val="black"/>
              </a:solidFill>
            </a:endParaRPr>
          </a:p>
        </p:txBody>
      </p:sp>
      <p:sp>
        <p:nvSpPr>
          <p:cNvPr id="6" name="Espace réservé du pied de page 5"/>
          <p:cNvSpPr>
            <a:spLocks noGrp="1"/>
          </p:cNvSpPr>
          <p:nvPr>
            <p:ph type="ftr" sz="quarter" idx="11"/>
          </p:nvPr>
        </p:nvSpPr>
        <p:spPr>
          <a:xfrm>
            <a:off x="0" y="9428583"/>
            <a:ext cx="2945659" cy="496332"/>
          </a:xfrm>
          <a:prstGeom prst="rect">
            <a:avLst/>
          </a:prstGeom>
        </p:spPr>
        <p:txBody>
          <a:bodyPr/>
          <a:lstStyle/>
          <a:p>
            <a:r>
              <a:rPr lang="fr-FR" smtClean="0">
                <a:solidFill>
                  <a:prstClr val="black"/>
                </a:solidFill>
              </a:rPr>
              <a:t>CNIL</a:t>
            </a:r>
            <a:endParaRPr lang="fr-FR">
              <a:solidFill>
                <a:prstClr val="black"/>
              </a:solidFill>
            </a:endParaRPr>
          </a:p>
        </p:txBody>
      </p:sp>
    </p:spTree>
    <p:extLst>
      <p:ext uri="{BB962C8B-B14F-4D97-AF65-F5344CB8AC3E}">
        <p14:creationId xmlns:p14="http://schemas.microsoft.com/office/powerpoint/2010/main" val="3572837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pied de page 3"/>
          <p:cNvSpPr>
            <a:spLocks noGrp="1"/>
          </p:cNvSpPr>
          <p:nvPr>
            <p:ph type="ftr" sz="quarter" idx="10"/>
          </p:nvPr>
        </p:nvSpPr>
        <p:spPr>
          <a:xfrm>
            <a:off x="0" y="8685213"/>
            <a:ext cx="2971800" cy="457200"/>
          </a:xfrm>
          <a:prstGeom prst="rect">
            <a:avLst/>
          </a:prstGeom>
        </p:spPr>
        <p:txBody>
          <a:bodyPr/>
          <a:lstStyle/>
          <a:p>
            <a:r>
              <a:rPr lang="fr-FR" smtClean="0"/>
              <a:t>CNIL</a:t>
            </a:r>
            <a:endParaRPr lang="fr-FR"/>
          </a:p>
        </p:txBody>
      </p:sp>
      <p:sp>
        <p:nvSpPr>
          <p:cNvPr id="5" name="Espace réservé du numéro de diapositive 4"/>
          <p:cNvSpPr>
            <a:spLocks noGrp="1"/>
          </p:cNvSpPr>
          <p:nvPr>
            <p:ph type="sldNum" sz="quarter" idx="11"/>
          </p:nvPr>
        </p:nvSpPr>
        <p:spPr>
          <a:xfrm>
            <a:off x="3884613" y="8685213"/>
            <a:ext cx="2971800" cy="457200"/>
          </a:xfrm>
          <a:prstGeom prst="rect">
            <a:avLst/>
          </a:prstGeom>
        </p:spPr>
        <p:txBody>
          <a:bodyPr/>
          <a:lstStyle/>
          <a:p>
            <a:fld id="{13FB50F8-6DAF-4E44-822A-0FA957FD7D75}" type="slidenum">
              <a:rPr lang="fr-FR" smtClean="0"/>
              <a:pPr/>
              <a:t>16</a:t>
            </a:fld>
            <a:endParaRPr lang="fr-FR"/>
          </a:p>
        </p:txBody>
      </p:sp>
    </p:spTree>
    <p:extLst>
      <p:ext uri="{BB962C8B-B14F-4D97-AF65-F5344CB8AC3E}">
        <p14:creationId xmlns:p14="http://schemas.microsoft.com/office/powerpoint/2010/main" val="550411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logo #1">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7A2DB7D8-66EA-2349-8B2C-6EEA1B08B879}"/>
              </a:ext>
            </a:extLst>
          </p:cNvPr>
          <p:cNvSpPr/>
          <p:nvPr userDrawn="1"/>
        </p:nvSpPr>
        <p:spPr>
          <a:xfrm>
            <a:off x="0" y="0"/>
            <a:ext cx="12192001"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 xmlns:a16="http://schemas.microsoft.com/office/drawing/2014/main" id="{EF66862F-B60D-4947-B528-5B084956B400}"/>
              </a:ext>
            </a:extLst>
          </p:cNvPr>
          <p:cNvPicPr>
            <a:picLocks noChangeAspect="1"/>
          </p:cNvPicPr>
          <p:nvPr userDrawn="1"/>
        </p:nvPicPr>
        <p:blipFill>
          <a:blip r:embed="rId2"/>
          <a:stretch>
            <a:fillRect/>
          </a:stretch>
        </p:blipFill>
        <p:spPr>
          <a:xfrm>
            <a:off x="3727163" y="1948177"/>
            <a:ext cx="4737674" cy="2961645"/>
          </a:xfrm>
          <a:prstGeom prst="rect">
            <a:avLst/>
          </a:prstGeom>
        </p:spPr>
      </p:pic>
    </p:spTree>
    <p:extLst>
      <p:ext uri="{BB962C8B-B14F-4D97-AF65-F5344CB8AC3E}">
        <p14:creationId xmlns:p14="http://schemas.microsoft.com/office/powerpoint/2010/main" val="2906870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courant #2">
    <p:spTree>
      <p:nvGrpSpPr>
        <p:cNvPr id="1" name=""/>
        <p:cNvGrpSpPr/>
        <p:nvPr/>
      </p:nvGrpSpPr>
      <p:grpSpPr>
        <a:xfrm>
          <a:off x="0" y="0"/>
          <a:ext cx="0" cy="0"/>
          <a:chOff x="0" y="0"/>
          <a:chExt cx="0" cy="0"/>
        </a:xfrm>
      </p:grpSpPr>
      <p:cxnSp>
        <p:nvCxnSpPr>
          <p:cNvPr id="3" name="Connecteur droit 2">
            <a:extLst>
              <a:ext uri="{FF2B5EF4-FFF2-40B4-BE49-F238E27FC236}">
                <a16:creationId xmlns="" xmlns:a16="http://schemas.microsoft.com/office/drawing/2014/main" id="{84DE6C75-6936-1444-A512-3AC749E2C5F0}"/>
              </a:ext>
            </a:extLst>
          </p:cNvPr>
          <p:cNvCxnSpPr>
            <a:cxnSpLocks/>
          </p:cNvCxnSpPr>
          <p:nvPr userDrawn="1"/>
        </p:nvCxnSpPr>
        <p:spPr>
          <a:xfrm flipH="1">
            <a:off x="702369" y="5772425"/>
            <a:ext cx="10852322" cy="0"/>
          </a:xfrm>
          <a:prstGeom prst="line">
            <a:avLst/>
          </a:prstGeom>
          <a:ln w="9525">
            <a:solidFill>
              <a:srgbClr val="191918"/>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 xmlns:a16="http://schemas.microsoft.com/office/drawing/2014/main" id="{1CD8B5B9-F8B5-8E42-A5DA-657CEB2BB10C}"/>
              </a:ext>
            </a:extLst>
          </p:cNvPr>
          <p:cNvPicPr>
            <a:picLocks noChangeAspect="1"/>
          </p:cNvPicPr>
          <p:nvPr userDrawn="1"/>
        </p:nvPicPr>
        <p:blipFill>
          <a:blip r:embed="rId2"/>
          <a:stretch>
            <a:fillRect/>
          </a:stretch>
        </p:blipFill>
        <p:spPr>
          <a:xfrm>
            <a:off x="10791372" y="5963494"/>
            <a:ext cx="797405" cy="498479"/>
          </a:xfrm>
          <a:prstGeom prst="rect">
            <a:avLst/>
          </a:prstGeom>
        </p:spPr>
      </p:pic>
      <p:sp>
        <p:nvSpPr>
          <p:cNvPr id="5" name="Espace réservé du texte 4">
            <a:extLst>
              <a:ext uri="{FF2B5EF4-FFF2-40B4-BE49-F238E27FC236}">
                <a16:creationId xmlns="" xmlns:a16="http://schemas.microsoft.com/office/drawing/2014/main" id="{800D1FC5-8F25-A04C-94E0-2F6F747061BE}"/>
              </a:ext>
            </a:extLst>
          </p:cNvPr>
          <p:cNvSpPr>
            <a:spLocks noGrp="1"/>
          </p:cNvSpPr>
          <p:nvPr>
            <p:ph type="body" sz="quarter" idx="10" hasCustomPrompt="1"/>
          </p:nvPr>
        </p:nvSpPr>
        <p:spPr>
          <a:xfrm>
            <a:off x="1460654" y="653593"/>
            <a:ext cx="7451725" cy="595118"/>
          </a:xfrm>
          <a:prstGeom prst="rect">
            <a:avLst/>
          </a:prstGeom>
        </p:spPr>
        <p:txBody>
          <a:bodyPr/>
          <a:lstStyle>
            <a:lvl1pPr marL="0" indent="0">
              <a:buNone/>
              <a:defRPr sz="3600" b="1">
                <a:latin typeface="Roboto" panose="02000000000000000000" pitchFamily="2" charset="0"/>
                <a:ea typeface="Roboto" panose="02000000000000000000" pitchFamily="2" charset="0"/>
              </a:defRPr>
            </a:lvl1pPr>
          </a:lstStyle>
          <a:p>
            <a:pPr lvl="0"/>
            <a:r>
              <a:rPr lang="fr-FR" dirty="0"/>
              <a:t>Titre</a:t>
            </a:r>
          </a:p>
        </p:txBody>
      </p:sp>
      <p:sp>
        <p:nvSpPr>
          <p:cNvPr id="18" name="Espace réservé du contenu 2">
            <a:extLst>
              <a:ext uri="{FF2B5EF4-FFF2-40B4-BE49-F238E27FC236}">
                <a16:creationId xmlns="" xmlns:a16="http://schemas.microsoft.com/office/drawing/2014/main" id="{8390D0B2-C2D4-1A49-8772-157C9BB4570F}"/>
              </a:ext>
            </a:extLst>
          </p:cNvPr>
          <p:cNvSpPr>
            <a:spLocks noGrp="1"/>
          </p:cNvSpPr>
          <p:nvPr>
            <p:ph idx="1"/>
          </p:nvPr>
        </p:nvSpPr>
        <p:spPr>
          <a:xfrm>
            <a:off x="1460654" y="1577941"/>
            <a:ext cx="7594138" cy="3865254"/>
          </a:xfrm>
          <a:prstGeom prst="rect">
            <a:avLst/>
          </a:prstGeom>
        </p:spPr>
        <p:txBody>
          <a:bodyPr lIns="0" tIns="0" rIns="0" bIns="0" anchor="t">
            <a:noAutofit/>
          </a:bodyPr>
          <a:lstStyle>
            <a:lvl1pPr marL="0" indent="0">
              <a:lnSpc>
                <a:spcPct val="120000"/>
              </a:lnSpc>
              <a:spcBef>
                <a:spcPts val="600"/>
              </a:spcBef>
              <a:spcAft>
                <a:spcPts val="300"/>
              </a:spcAft>
              <a:buClr>
                <a:srgbClr val="DCE6F0"/>
              </a:buClr>
              <a:buSzPct val="100000"/>
              <a:buFont typeface="Arial" panose="020B0604020202020204" pitchFamily="34" charset="0"/>
              <a:buNone/>
              <a:defRPr lang="fr-FR" sz="1800" b="0" i="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180975" indent="-180975">
              <a:lnSpc>
                <a:spcPct val="120000"/>
              </a:lnSpc>
              <a:spcBef>
                <a:spcPts val="600"/>
              </a:spcBef>
              <a:spcAft>
                <a:spcPts val="300"/>
              </a:spcAft>
              <a:buClrTx/>
              <a:buFont typeface="Arial" panose="020B0604020202020204" pitchFamily="34" charset="0"/>
              <a:buChar char="•"/>
              <a:defRPr lang="fr-FR" sz="1600" b="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2pPr>
            <a:lvl3pPr marL="538093" indent="-174602">
              <a:lnSpc>
                <a:spcPct val="120000"/>
              </a:lnSpc>
              <a:spcBef>
                <a:spcPts val="600"/>
              </a:spcBef>
              <a:spcAft>
                <a:spcPts val="300"/>
              </a:spcAft>
              <a:buClrTx/>
              <a:buFont typeface="Garamond" panose="02020404030301010803" pitchFamily="18" charset="0"/>
              <a:buChar char="−"/>
              <a:defRPr lang="fr-FR" sz="1600" b="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3pPr>
            <a:lvl4pPr marL="534988" indent="-185738">
              <a:lnSpc>
                <a:spcPct val="120000"/>
              </a:lnSpc>
              <a:spcBef>
                <a:spcPts val="600"/>
              </a:spcBef>
              <a:spcAft>
                <a:spcPts val="300"/>
              </a:spcAft>
              <a:buFont typeface="Garamond" panose="02020404030301010803" pitchFamily="18" charset="0"/>
              <a:buChar char="−"/>
              <a:defRPr sz="1400" b="0">
                <a:solidFill>
                  <a:schemeClr val="tx1"/>
                </a:solidFill>
                <a:latin typeface="Roboto" panose="02000000000000000000" pitchFamily="2" charset="0"/>
                <a:ea typeface="Roboto" panose="02000000000000000000" pitchFamily="2" charset="0"/>
              </a:defRPr>
            </a:lvl4pPr>
            <a:lvl5pPr marL="534988" indent="-185738">
              <a:lnSpc>
                <a:spcPct val="120000"/>
              </a:lnSpc>
              <a:spcBef>
                <a:spcPts val="600"/>
              </a:spcBef>
              <a:spcAft>
                <a:spcPts val="300"/>
              </a:spcAft>
              <a:buFont typeface="Garamond" panose="02020404030301010803" pitchFamily="18" charset="0"/>
              <a:buChar char="−"/>
              <a:defRPr sz="1400" b="0">
                <a:solidFill>
                  <a:schemeClr val="tx1"/>
                </a:solidFill>
                <a:latin typeface="Roboto" panose="02000000000000000000" pitchFamily="2" charset="0"/>
                <a:ea typeface="Roboto" panose="02000000000000000000" pitchFamily="2"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a:p>
            <a:pPr lvl="4"/>
            <a:endParaRPr lang="fr-FR" dirty="0"/>
          </a:p>
          <a:p>
            <a:pPr lvl="4"/>
            <a:endParaRPr lang="fr-FR" dirty="0"/>
          </a:p>
        </p:txBody>
      </p:sp>
      <p:sp>
        <p:nvSpPr>
          <p:cNvPr id="7" name="Espace réservé du numéro de diapositive 4">
            <a:extLst>
              <a:ext uri="{FF2B5EF4-FFF2-40B4-BE49-F238E27FC236}">
                <a16:creationId xmlns="" xmlns:a16="http://schemas.microsoft.com/office/drawing/2014/main" id="{39C61BAA-6686-DE48-9082-5AA0522C959F}"/>
              </a:ext>
            </a:extLst>
          </p:cNvPr>
          <p:cNvSpPr>
            <a:spLocks noGrp="1"/>
          </p:cNvSpPr>
          <p:nvPr>
            <p:ph type="sldNum" sz="quarter" idx="12"/>
          </p:nvPr>
        </p:nvSpPr>
        <p:spPr>
          <a:xfrm>
            <a:off x="702369" y="5867450"/>
            <a:ext cx="1231746" cy="234206"/>
          </a:xfrm>
          <a:prstGeom prst="rect">
            <a:avLst/>
          </a:prstGeom>
        </p:spPr>
        <p:txBody>
          <a:bodyPr/>
          <a:lstStyle>
            <a:lvl1pPr>
              <a:defRPr sz="1200">
                <a:latin typeface="Roboto" panose="02000000000000000000" pitchFamily="2" charset="0"/>
                <a:ea typeface="Roboto" panose="02000000000000000000" pitchFamily="2" charset="0"/>
              </a:defRPr>
            </a:lvl1pPr>
          </a:lstStyle>
          <a:p>
            <a:fld id="{DE13202D-714D-4F3C-B61A-A863D0D91D1C}" type="slidenum">
              <a:rPr lang="fr-FR" smtClean="0"/>
              <a:pPr/>
              <a:t>‹N°›</a:t>
            </a:fld>
            <a:endParaRPr lang="fr-FR" dirty="0"/>
          </a:p>
        </p:txBody>
      </p:sp>
    </p:spTree>
    <p:extLst>
      <p:ext uri="{BB962C8B-B14F-4D97-AF65-F5344CB8AC3E}">
        <p14:creationId xmlns:p14="http://schemas.microsoft.com/office/powerpoint/2010/main" val="1806172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ntercalaire avec logo #1">
    <p:bg>
      <p:bgPr>
        <a:solidFill>
          <a:schemeClr val="tx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 xmlns:a16="http://schemas.microsoft.com/office/drawing/2014/main" id="{1FFF31FD-02B7-BE4A-BA5E-8A4A4AD59285}"/>
              </a:ext>
            </a:extLst>
          </p:cNvPr>
          <p:cNvPicPr>
            <a:picLocks noChangeAspect="1"/>
          </p:cNvPicPr>
          <p:nvPr userDrawn="1"/>
        </p:nvPicPr>
        <p:blipFill>
          <a:blip r:embed="rId2"/>
          <a:stretch>
            <a:fillRect/>
          </a:stretch>
        </p:blipFill>
        <p:spPr>
          <a:xfrm>
            <a:off x="1569720" y="1222818"/>
            <a:ext cx="3429000" cy="1481008"/>
          </a:xfrm>
          <a:prstGeom prst="rect">
            <a:avLst/>
          </a:prstGeom>
        </p:spPr>
      </p:pic>
      <p:sp>
        <p:nvSpPr>
          <p:cNvPr id="9" name="Espace réservé du texte 8">
            <a:extLst>
              <a:ext uri="{FF2B5EF4-FFF2-40B4-BE49-F238E27FC236}">
                <a16:creationId xmlns="" xmlns:a16="http://schemas.microsoft.com/office/drawing/2014/main" id="{7E7802D7-2E6D-C042-AF04-E8950D063DCA}"/>
              </a:ext>
            </a:extLst>
          </p:cNvPr>
          <p:cNvSpPr>
            <a:spLocks noGrp="1"/>
          </p:cNvSpPr>
          <p:nvPr>
            <p:ph type="body" sz="quarter" idx="10"/>
          </p:nvPr>
        </p:nvSpPr>
        <p:spPr>
          <a:xfrm>
            <a:off x="1689100" y="2997200"/>
            <a:ext cx="8013700" cy="2451100"/>
          </a:xfrm>
          <a:prstGeom prst="rect">
            <a:avLst/>
          </a:prstGeom>
        </p:spPr>
        <p:txBody>
          <a:bodyPr/>
          <a:lstStyle>
            <a:lvl1pPr marL="0" indent="0">
              <a:buNone/>
              <a:defRPr>
                <a:solidFill>
                  <a:schemeClr val="bg1"/>
                </a:solidFill>
                <a:latin typeface="Roboto" panose="02000000000000000000" pitchFamily="2" charset="0"/>
                <a:ea typeface="Roboto" panose="02000000000000000000" pitchFamily="2" charset="0"/>
              </a:defRPr>
            </a:lvl1pPr>
          </a:lstStyle>
          <a:p>
            <a:r>
              <a:rPr lang="fr-FR" dirty="0"/>
              <a:t>Modifier les styles du texte du masque
</a:t>
            </a:r>
          </a:p>
        </p:txBody>
      </p:sp>
    </p:spTree>
    <p:extLst>
      <p:ext uri="{BB962C8B-B14F-4D97-AF65-F5344CB8AC3E}">
        <p14:creationId xmlns:p14="http://schemas.microsoft.com/office/powerpoint/2010/main" val="4092671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calaire avec logo #2">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571F5EAA-02AF-AE47-955F-05F413AA442F}"/>
              </a:ext>
            </a:extLst>
          </p:cNvPr>
          <p:cNvPicPr>
            <a:picLocks noChangeAspect="1"/>
          </p:cNvPicPr>
          <p:nvPr userDrawn="1"/>
        </p:nvPicPr>
        <p:blipFill>
          <a:blip r:embed="rId2"/>
          <a:stretch>
            <a:fillRect/>
          </a:stretch>
        </p:blipFill>
        <p:spPr>
          <a:xfrm>
            <a:off x="1569720" y="1172591"/>
            <a:ext cx="3520440" cy="1520501"/>
          </a:xfrm>
          <a:prstGeom prst="rect">
            <a:avLst/>
          </a:prstGeom>
        </p:spPr>
      </p:pic>
      <p:sp>
        <p:nvSpPr>
          <p:cNvPr id="6" name="Espace réservé du texte 8">
            <a:extLst>
              <a:ext uri="{FF2B5EF4-FFF2-40B4-BE49-F238E27FC236}">
                <a16:creationId xmlns="" xmlns:a16="http://schemas.microsoft.com/office/drawing/2014/main" id="{8AAE6891-859D-1244-BFBB-9308FD5FCE7C}"/>
              </a:ext>
            </a:extLst>
          </p:cNvPr>
          <p:cNvSpPr>
            <a:spLocks noGrp="1"/>
          </p:cNvSpPr>
          <p:nvPr>
            <p:ph type="body" sz="quarter" idx="10"/>
          </p:nvPr>
        </p:nvSpPr>
        <p:spPr>
          <a:xfrm>
            <a:off x="1689100" y="2997200"/>
            <a:ext cx="8013700" cy="2451100"/>
          </a:xfrm>
          <a:prstGeom prst="rect">
            <a:avLst/>
          </a:prstGeom>
        </p:spPr>
        <p:txBody>
          <a:bodyPr/>
          <a:lstStyle>
            <a:lvl1pPr marL="0" indent="0">
              <a:buNone/>
              <a:defRPr>
                <a:solidFill>
                  <a:schemeClr val="tx1"/>
                </a:solidFill>
                <a:latin typeface="Roboto" panose="02000000000000000000" pitchFamily="2" charset="0"/>
                <a:ea typeface="Roboto" panose="02000000000000000000" pitchFamily="2" charset="0"/>
              </a:defRPr>
            </a:lvl1pPr>
          </a:lstStyle>
          <a:p>
            <a:r>
              <a:rPr lang="fr-FR" dirty="0"/>
              <a:t>Modifier les styles du texte du masque
</a:t>
            </a:r>
          </a:p>
        </p:txBody>
      </p:sp>
    </p:spTree>
    <p:extLst>
      <p:ext uri="{BB962C8B-B14F-4D97-AF65-F5344CB8AC3E}">
        <p14:creationId xmlns:p14="http://schemas.microsoft.com/office/powerpoint/2010/main" val="300876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vide noir">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031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ide 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96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a:prstGeom prst="rect">
            <a:avLst/>
          </a:prstGeom>
        </p:spPr>
        <p:txBody>
          <a:bodyPr/>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u numéro de diapositive 3"/>
          <p:cNvSpPr>
            <a:spLocks noGrp="1"/>
          </p:cNvSpPr>
          <p:nvPr>
            <p:ph type="sldNum" sz="quarter" idx="10"/>
          </p:nvPr>
        </p:nvSpPr>
        <p:spPr>
          <a:xfrm>
            <a:off x="8610600" y="6356350"/>
            <a:ext cx="2743200" cy="369888"/>
          </a:xfrm>
          <a:prstGeom prst="rect">
            <a:avLst/>
          </a:prstGeom>
          <a:ln/>
        </p:spPr>
        <p:txBody>
          <a:bodyPr/>
          <a:lstStyle>
            <a:lvl1pPr>
              <a:defRPr/>
            </a:lvl1pPr>
          </a:lstStyle>
          <a:p>
            <a:pPr>
              <a:defRPr/>
            </a:pPr>
            <a:fld id="{15AA054E-0646-4099-8113-D3A16F860528}" type="slidenum">
              <a:rPr lang="fr-FR" altLang="fr-FR"/>
              <a:pPr>
                <a:defRPr/>
              </a:pPr>
              <a:t>‹N°›</a:t>
            </a:fld>
            <a:endParaRPr lang="fr-FR" altLang="fr-FR"/>
          </a:p>
        </p:txBody>
      </p:sp>
    </p:spTree>
    <p:extLst>
      <p:ext uri="{BB962C8B-B14F-4D97-AF65-F5344CB8AC3E}">
        <p14:creationId xmlns:p14="http://schemas.microsoft.com/office/powerpoint/2010/main" val="1079052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524000" y="0"/>
            <a:ext cx="9144000" cy="3509963"/>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1524000" y="3602038"/>
            <a:ext cx="9144000" cy="3254375"/>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a:xfrm>
            <a:off x="8610600" y="6356350"/>
            <a:ext cx="2743200" cy="369888"/>
          </a:xfrm>
          <a:prstGeom prst="rect">
            <a:avLst/>
          </a:prstGeom>
          <a:ln/>
        </p:spPr>
        <p:txBody>
          <a:bodyPr/>
          <a:lstStyle>
            <a:lvl1pPr>
              <a:defRPr/>
            </a:lvl1pPr>
          </a:lstStyle>
          <a:p>
            <a:pPr>
              <a:defRPr/>
            </a:pPr>
            <a:fld id="{9777CEFD-7058-4A8B-A0A2-35892FDC00C8}" type="slidenum">
              <a:rPr lang="fr-FR" altLang="fr-FR"/>
              <a:pPr>
                <a:defRPr/>
              </a:pPr>
              <a:t>‹N°›</a:t>
            </a:fld>
            <a:endParaRPr lang="fr-FR" altLang="fr-FR"/>
          </a:p>
        </p:txBody>
      </p:sp>
    </p:spTree>
    <p:extLst>
      <p:ext uri="{BB962C8B-B14F-4D97-AF65-F5344CB8AC3E}">
        <p14:creationId xmlns:p14="http://schemas.microsoft.com/office/powerpoint/2010/main" val="422804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logo #2">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BCD7118-DE0E-504E-9FB0-9AD9F6D02518}"/>
              </a:ext>
            </a:extLst>
          </p:cNvPr>
          <p:cNvSpPr/>
          <p:nvPr userDrawn="1"/>
        </p:nvSpPr>
        <p:spPr>
          <a:xfrm>
            <a:off x="0" y="0"/>
            <a:ext cx="12192001" cy="6858000"/>
          </a:xfrm>
          <a:prstGeom prst="rect">
            <a:avLst/>
          </a:prstGeom>
          <a:solidFill>
            <a:srgbClr val="00D3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a:extLst>
              <a:ext uri="{FF2B5EF4-FFF2-40B4-BE49-F238E27FC236}">
                <a16:creationId xmlns="" xmlns:a16="http://schemas.microsoft.com/office/drawing/2014/main" id="{134A30A6-0160-CC44-A30A-42751E47B8ED}"/>
              </a:ext>
            </a:extLst>
          </p:cNvPr>
          <p:cNvPicPr>
            <a:picLocks noChangeAspect="1"/>
          </p:cNvPicPr>
          <p:nvPr userDrawn="1"/>
        </p:nvPicPr>
        <p:blipFill>
          <a:blip r:embed="rId2"/>
          <a:stretch>
            <a:fillRect/>
          </a:stretch>
        </p:blipFill>
        <p:spPr>
          <a:xfrm>
            <a:off x="3727163" y="1948177"/>
            <a:ext cx="4737674" cy="2961645"/>
          </a:xfrm>
          <a:prstGeom prst="rect">
            <a:avLst/>
          </a:prstGeom>
        </p:spPr>
      </p:pic>
    </p:spTree>
    <p:extLst>
      <p:ext uri="{BB962C8B-B14F-4D97-AF65-F5344CB8AC3E}">
        <p14:creationId xmlns:p14="http://schemas.microsoft.com/office/powerpoint/2010/main" val="133041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logo #3">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5AB574F9-BF94-6F48-8257-B80B0A7FE3D2}"/>
              </a:ext>
            </a:extLst>
          </p:cNvPr>
          <p:cNvSpPr/>
          <p:nvPr userDrawn="1"/>
        </p:nvSpPr>
        <p:spPr>
          <a:xfrm>
            <a:off x="1" y="0"/>
            <a:ext cx="12192000" cy="6858000"/>
          </a:xfrm>
          <a:prstGeom prst="rect">
            <a:avLst/>
          </a:prstGeom>
          <a:solidFill>
            <a:srgbClr val="4EB9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a:extLst>
              <a:ext uri="{FF2B5EF4-FFF2-40B4-BE49-F238E27FC236}">
                <a16:creationId xmlns="" xmlns:a16="http://schemas.microsoft.com/office/drawing/2014/main" id="{25792933-045E-034B-AB75-A88E3BBDD136}"/>
              </a:ext>
            </a:extLst>
          </p:cNvPr>
          <p:cNvPicPr>
            <a:picLocks noChangeAspect="1"/>
          </p:cNvPicPr>
          <p:nvPr userDrawn="1"/>
        </p:nvPicPr>
        <p:blipFill>
          <a:blip r:embed="rId2"/>
          <a:stretch>
            <a:fillRect/>
          </a:stretch>
        </p:blipFill>
        <p:spPr>
          <a:xfrm>
            <a:off x="3727163" y="1948177"/>
            <a:ext cx="4737674" cy="2961645"/>
          </a:xfrm>
          <a:prstGeom prst="rect">
            <a:avLst/>
          </a:prstGeom>
        </p:spPr>
      </p:pic>
    </p:spTree>
    <p:extLst>
      <p:ext uri="{BB962C8B-B14F-4D97-AF65-F5344CB8AC3E}">
        <p14:creationId xmlns:p14="http://schemas.microsoft.com/office/powerpoint/2010/main" val="125248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logo #4">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29229859-D448-3946-9A5B-D5BC428618E6}"/>
              </a:ext>
            </a:extLst>
          </p:cNvPr>
          <p:cNvSpPr/>
          <p:nvPr userDrawn="1"/>
        </p:nvSpPr>
        <p:spPr>
          <a:xfrm>
            <a:off x="1" y="0"/>
            <a:ext cx="12192000" cy="6858000"/>
          </a:xfrm>
          <a:prstGeom prst="rect">
            <a:avLst/>
          </a:prstGeom>
          <a:solidFill>
            <a:srgbClr val="682E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a:extLst>
              <a:ext uri="{FF2B5EF4-FFF2-40B4-BE49-F238E27FC236}">
                <a16:creationId xmlns="" xmlns:a16="http://schemas.microsoft.com/office/drawing/2014/main" id="{2D37C04B-5CF9-BD4D-B0E8-E13CD5CB923F}"/>
              </a:ext>
            </a:extLst>
          </p:cNvPr>
          <p:cNvPicPr>
            <a:picLocks noChangeAspect="1"/>
          </p:cNvPicPr>
          <p:nvPr userDrawn="1"/>
        </p:nvPicPr>
        <p:blipFill>
          <a:blip r:embed="rId2"/>
          <a:stretch>
            <a:fillRect/>
          </a:stretch>
        </p:blipFill>
        <p:spPr>
          <a:xfrm>
            <a:off x="3727163" y="1948177"/>
            <a:ext cx="4737674" cy="2961645"/>
          </a:xfrm>
          <a:prstGeom prst="rect">
            <a:avLst/>
          </a:prstGeom>
        </p:spPr>
      </p:pic>
    </p:spTree>
    <p:extLst>
      <p:ext uri="{BB962C8B-B14F-4D97-AF65-F5344CB8AC3E}">
        <p14:creationId xmlns:p14="http://schemas.microsoft.com/office/powerpoint/2010/main" val="291421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calaire #1">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6BC111E-05C0-7041-A18A-25DF2123C3D5}"/>
              </a:ext>
            </a:extLst>
          </p:cNvPr>
          <p:cNvSpPr/>
          <p:nvPr userDrawn="1"/>
        </p:nvSpPr>
        <p:spPr>
          <a:xfrm>
            <a:off x="1" y="0"/>
            <a:ext cx="10212403"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 name="Connecteur droit 4">
            <a:extLst>
              <a:ext uri="{FF2B5EF4-FFF2-40B4-BE49-F238E27FC236}">
                <a16:creationId xmlns="" xmlns:a16="http://schemas.microsoft.com/office/drawing/2014/main" id="{1005327D-CE51-1D42-A322-C11E651DC2F4}"/>
              </a:ext>
            </a:extLst>
          </p:cNvPr>
          <p:cNvCxnSpPr>
            <a:cxnSpLocks/>
          </p:cNvCxnSpPr>
          <p:nvPr userDrawn="1"/>
        </p:nvCxnSpPr>
        <p:spPr>
          <a:xfrm flipH="1">
            <a:off x="702367" y="5772425"/>
            <a:ext cx="961086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 xmlns:a16="http://schemas.microsoft.com/office/drawing/2014/main" id="{D766A4B2-00A2-734E-B40C-286A445C9E5B}"/>
              </a:ext>
            </a:extLst>
          </p:cNvPr>
          <p:cNvPicPr>
            <a:picLocks noChangeAspect="1"/>
          </p:cNvPicPr>
          <p:nvPr userDrawn="1"/>
        </p:nvPicPr>
        <p:blipFill>
          <a:blip r:embed="rId2"/>
          <a:stretch>
            <a:fillRect/>
          </a:stretch>
        </p:blipFill>
        <p:spPr>
          <a:xfrm>
            <a:off x="10791372" y="5963494"/>
            <a:ext cx="797405" cy="498479"/>
          </a:xfrm>
          <a:prstGeom prst="rect">
            <a:avLst/>
          </a:prstGeom>
        </p:spPr>
      </p:pic>
      <p:cxnSp>
        <p:nvCxnSpPr>
          <p:cNvPr id="7" name="Connecteur droit 6">
            <a:extLst>
              <a:ext uri="{FF2B5EF4-FFF2-40B4-BE49-F238E27FC236}">
                <a16:creationId xmlns="" xmlns:a16="http://schemas.microsoft.com/office/drawing/2014/main" id="{BCEA15B5-22A0-264F-8600-FA5A5B321989}"/>
              </a:ext>
            </a:extLst>
          </p:cNvPr>
          <p:cNvCxnSpPr>
            <a:cxnSpLocks/>
          </p:cNvCxnSpPr>
          <p:nvPr userDrawn="1"/>
        </p:nvCxnSpPr>
        <p:spPr>
          <a:xfrm flipH="1">
            <a:off x="10212404" y="5772425"/>
            <a:ext cx="134777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re 10">
            <a:extLst>
              <a:ext uri="{FF2B5EF4-FFF2-40B4-BE49-F238E27FC236}">
                <a16:creationId xmlns="" xmlns:a16="http://schemas.microsoft.com/office/drawing/2014/main" id="{C3DCF88E-AC5D-5E4C-84C5-7F99DA363E20}"/>
              </a:ext>
            </a:extLst>
          </p:cNvPr>
          <p:cNvSpPr>
            <a:spLocks noGrp="1"/>
          </p:cNvSpPr>
          <p:nvPr>
            <p:ph type="title"/>
          </p:nvPr>
        </p:nvSpPr>
        <p:spPr>
          <a:xfrm>
            <a:off x="1073177" y="1256665"/>
            <a:ext cx="10515600" cy="1325563"/>
          </a:xfrm>
          <a:prstGeom prst="rect">
            <a:avLst/>
          </a:prstGeom>
        </p:spPr>
        <p:txBody>
          <a:bodyPr/>
          <a:lstStyle>
            <a:lvl1pPr marL="0" algn="l" defTabSz="914400" rtl="0" eaLnBrk="1" latinLnBrk="0" hangingPunct="1">
              <a:defRPr lang="fr-FR" sz="6000" kern="1200" dirty="0" smtClean="0">
                <a:solidFill>
                  <a:schemeClr val="bg1"/>
                </a:solidFill>
                <a:latin typeface="Roboto" panose="02000000000000000000" pitchFamily="2" charset="0"/>
                <a:ea typeface="Roboto" panose="02000000000000000000" pitchFamily="2" charset="0"/>
                <a:cs typeface="+mn-cs"/>
              </a:defRPr>
            </a:lvl1pPr>
          </a:lstStyle>
          <a:p>
            <a:r>
              <a:rPr lang="fr-FR" dirty="0"/>
              <a:t>Modifiez le style du titre</a:t>
            </a:r>
          </a:p>
        </p:txBody>
      </p:sp>
    </p:spTree>
    <p:extLst>
      <p:ext uri="{BB962C8B-B14F-4D97-AF65-F5344CB8AC3E}">
        <p14:creationId xmlns:p14="http://schemas.microsoft.com/office/powerpoint/2010/main" val="3061301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calaire #2">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2380F98-A45B-4442-BAF4-844F9BA1DE79}"/>
              </a:ext>
            </a:extLst>
          </p:cNvPr>
          <p:cNvSpPr/>
          <p:nvPr userDrawn="1"/>
        </p:nvSpPr>
        <p:spPr>
          <a:xfrm>
            <a:off x="1" y="0"/>
            <a:ext cx="10212403" cy="6858000"/>
          </a:xfrm>
          <a:prstGeom prst="rect">
            <a:avLst/>
          </a:prstGeom>
          <a:solidFill>
            <a:srgbClr val="00D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D37C"/>
              </a:solidFill>
            </a:endParaRPr>
          </a:p>
        </p:txBody>
      </p:sp>
      <p:cxnSp>
        <p:nvCxnSpPr>
          <p:cNvPr id="5" name="Connecteur droit 4">
            <a:extLst>
              <a:ext uri="{FF2B5EF4-FFF2-40B4-BE49-F238E27FC236}">
                <a16:creationId xmlns="" xmlns:a16="http://schemas.microsoft.com/office/drawing/2014/main" id="{9550EB11-C955-0242-ABC0-67B819CF0D67}"/>
              </a:ext>
            </a:extLst>
          </p:cNvPr>
          <p:cNvCxnSpPr>
            <a:cxnSpLocks/>
          </p:cNvCxnSpPr>
          <p:nvPr userDrawn="1"/>
        </p:nvCxnSpPr>
        <p:spPr>
          <a:xfrm flipH="1">
            <a:off x="702367" y="5772425"/>
            <a:ext cx="961086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 xmlns:a16="http://schemas.microsoft.com/office/drawing/2014/main" id="{A33BC599-35A7-1D44-A7E7-F62A643C9247}"/>
              </a:ext>
            </a:extLst>
          </p:cNvPr>
          <p:cNvCxnSpPr>
            <a:cxnSpLocks/>
          </p:cNvCxnSpPr>
          <p:nvPr userDrawn="1"/>
        </p:nvCxnSpPr>
        <p:spPr>
          <a:xfrm flipH="1">
            <a:off x="10212404" y="5772425"/>
            <a:ext cx="134777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 xmlns:a16="http://schemas.microsoft.com/office/drawing/2014/main" id="{455E7425-01F4-D144-8CF2-33CE8C1E3286}"/>
              </a:ext>
            </a:extLst>
          </p:cNvPr>
          <p:cNvPicPr>
            <a:picLocks noChangeAspect="1"/>
          </p:cNvPicPr>
          <p:nvPr userDrawn="1"/>
        </p:nvPicPr>
        <p:blipFill>
          <a:blip r:embed="rId2"/>
          <a:stretch>
            <a:fillRect/>
          </a:stretch>
        </p:blipFill>
        <p:spPr>
          <a:xfrm>
            <a:off x="10791372" y="5963494"/>
            <a:ext cx="797405" cy="498479"/>
          </a:xfrm>
          <a:prstGeom prst="rect">
            <a:avLst/>
          </a:prstGeom>
        </p:spPr>
      </p:pic>
      <p:sp>
        <p:nvSpPr>
          <p:cNvPr id="8" name="Titre 10">
            <a:extLst>
              <a:ext uri="{FF2B5EF4-FFF2-40B4-BE49-F238E27FC236}">
                <a16:creationId xmlns="" xmlns:a16="http://schemas.microsoft.com/office/drawing/2014/main" id="{BD4F6950-A693-AE4A-B3FB-BCBFC8C92E3A}"/>
              </a:ext>
            </a:extLst>
          </p:cNvPr>
          <p:cNvSpPr>
            <a:spLocks noGrp="1"/>
          </p:cNvSpPr>
          <p:nvPr>
            <p:ph type="title"/>
          </p:nvPr>
        </p:nvSpPr>
        <p:spPr>
          <a:xfrm>
            <a:off x="1073177" y="1256665"/>
            <a:ext cx="10515600" cy="1325563"/>
          </a:xfrm>
          <a:prstGeom prst="rect">
            <a:avLst/>
          </a:prstGeom>
        </p:spPr>
        <p:txBody>
          <a:bodyPr/>
          <a:lstStyle>
            <a:lvl1pPr marL="0" algn="l" defTabSz="914400" rtl="0" eaLnBrk="1" latinLnBrk="0" hangingPunct="1">
              <a:defRPr lang="fr-FR" sz="6000" kern="1200" dirty="0" smtClean="0">
                <a:solidFill>
                  <a:schemeClr val="bg1"/>
                </a:solidFill>
                <a:latin typeface="Roboto" panose="02000000000000000000" pitchFamily="2" charset="0"/>
                <a:ea typeface="Roboto" panose="02000000000000000000" pitchFamily="2" charset="0"/>
                <a:cs typeface="+mn-cs"/>
              </a:defRPr>
            </a:lvl1pPr>
          </a:lstStyle>
          <a:p>
            <a:r>
              <a:rPr lang="fr-FR" dirty="0"/>
              <a:t>Modifiez le style du titre</a:t>
            </a:r>
          </a:p>
        </p:txBody>
      </p:sp>
    </p:spTree>
    <p:extLst>
      <p:ext uri="{BB962C8B-B14F-4D97-AF65-F5344CB8AC3E}">
        <p14:creationId xmlns:p14="http://schemas.microsoft.com/office/powerpoint/2010/main" val="365616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calaire #3">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2380F98-A45B-4442-BAF4-844F9BA1DE79}"/>
              </a:ext>
            </a:extLst>
          </p:cNvPr>
          <p:cNvSpPr/>
          <p:nvPr userDrawn="1"/>
        </p:nvSpPr>
        <p:spPr>
          <a:xfrm>
            <a:off x="1" y="0"/>
            <a:ext cx="10212403" cy="6858000"/>
          </a:xfrm>
          <a:prstGeom prst="rect">
            <a:avLst/>
          </a:prstGeom>
          <a:solidFill>
            <a:srgbClr val="4E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D37C"/>
              </a:solidFill>
            </a:endParaRPr>
          </a:p>
        </p:txBody>
      </p:sp>
      <p:cxnSp>
        <p:nvCxnSpPr>
          <p:cNvPr id="5" name="Connecteur droit 4">
            <a:extLst>
              <a:ext uri="{FF2B5EF4-FFF2-40B4-BE49-F238E27FC236}">
                <a16:creationId xmlns="" xmlns:a16="http://schemas.microsoft.com/office/drawing/2014/main" id="{9550EB11-C955-0242-ABC0-67B819CF0D67}"/>
              </a:ext>
            </a:extLst>
          </p:cNvPr>
          <p:cNvCxnSpPr>
            <a:cxnSpLocks/>
          </p:cNvCxnSpPr>
          <p:nvPr userDrawn="1"/>
        </p:nvCxnSpPr>
        <p:spPr>
          <a:xfrm flipH="1">
            <a:off x="702367" y="5772425"/>
            <a:ext cx="961086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 xmlns:a16="http://schemas.microsoft.com/office/drawing/2014/main" id="{A33BC599-35A7-1D44-A7E7-F62A643C9247}"/>
              </a:ext>
            </a:extLst>
          </p:cNvPr>
          <p:cNvCxnSpPr>
            <a:cxnSpLocks/>
          </p:cNvCxnSpPr>
          <p:nvPr userDrawn="1"/>
        </p:nvCxnSpPr>
        <p:spPr>
          <a:xfrm flipH="1">
            <a:off x="10212404" y="5772425"/>
            <a:ext cx="134777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 xmlns:a16="http://schemas.microsoft.com/office/drawing/2014/main" id="{7ACD3E05-473B-C041-B2C5-E15F9E66FF60}"/>
              </a:ext>
            </a:extLst>
          </p:cNvPr>
          <p:cNvPicPr>
            <a:picLocks noChangeAspect="1"/>
          </p:cNvPicPr>
          <p:nvPr userDrawn="1"/>
        </p:nvPicPr>
        <p:blipFill>
          <a:blip r:embed="rId2"/>
          <a:stretch>
            <a:fillRect/>
          </a:stretch>
        </p:blipFill>
        <p:spPr>
          <a:xfrm>
            <a:off x="10791372" y="5963494"/>
            <a:ext cx="797405" cy="498479"/>
          </a:xfrm>
          <a:prstGeom prst="rect">
            <a:avLst/>
          </a:prstGeom>
        </p:spPr>
      </p:pic>
      <p:sp>
        <p:nvSpPr>
          <p:cNvPr id="8" name="Titre 10">
            <a:extLst>
              <a:ext uri="{FF2B5EF4-FFF2-40B4-BE49-F238E27FC236}">
                <a16:creationId xmlns="" xmlns:a16="http://schemas.microsoft.com/office/drawing/2014/main" id="{A73DC608-A202-9D44-8D53-F06F5D0AE075}"/>
              </a:ext>
            </a:extLst>
          </p:cNvPr>
          <p:cNvSpPr>
            <a:spLocks noGrp="1"/>
          </p:cNvSpPr>
          <p:nvPr>
            <p:ph type="title"/>
          </p:nvPr>
        </p:nvSpPr>
        <p:spPr>
          <a:xfrm>
            <a:off x="1073177" y="1256665"/>
            <a:ext cx="10515600" cy="1325563"/>
          </a:xfrm>
          <a:prstGeom prst="rect">
            <a:avLst/>
          </a:prstGeom>
        </p:spPr>
        <p:txBody>
          <a:bodyPr/>
          <a:lstStyle>
            <a:lvl1pPr marL="0" algn="l" defTabSz="914400" rtl="0" eaLnBrk="1" latinLnBrk="0" hangingPunct="1">
              <a:defRPr lang="fr-FR" sz="6000" kern="1200" dirty="0" smtClean="0">
                <a:solidFill>
                  <a:schemeClr val="bg1"/>
                </a:solidFill>
                <a:latin typeface="Roboto" panose="02000000000000000000" pitchFamily="2" charset="0"/>
                <a:ea typeface="Roboto" panose="02000000000000000000" pitchFamily="2" charset="0"/>
                <a:cs typeface="+mn-cs"/>
              </a:defRPr>
            </a:lvl1pPr>
          </a:lstStyle>
          <a:p>
            <a:r>
              <a:rPr lang="fr-FR" dirty="0"/>
              <a:t>Modifiez le style du titre</a:t>
            </a:r>
          </a:p>
        </p:txBody>
      </p:sp>
    </p:spTree>
    <p:extLst>
      <p:ext uri="{BB962C8B-B14F-4D97-AF65-F5344CB8AC3E}">
        <p14:creationId xmlns:p14="http://schemas.microsoft.com/office/powerpoint/2010/main" val="4066349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calaire #4">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2380F98-A45B-4442-BAF4-844F9BA1DE79}"/>
              </a:ext>
            </a:extLst>
          </p:cNvPr>
          <p:cNvSpPr/>
          <p:nvPr userDrawn="1"/>
        </p:nvSpPr>
        <p:spPr>
          <a:xfrm>
            <a:off x="1" y="0"/>
            <a:ext cx="10212403" cy="6858000"/>
          </a:xfrm>
          <a:prstGeom prst="rect">
            <a:avLst/>
          </a:prstGeom>
          <a:solidFill>
            <a:srgbClr val="682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D37C"/>
              </a:solidFill>
            </a:endParaRPr>
          </a:p>
        </p:txBody>
      </p:sp>
      <p:cxnSp>
        <p:nvCxnSpPr>
          <p:cNvPr id="5" name="Connecteur droit 4">
            <a:extLst>
              <a:ext uri="{FF2B5EF4-FFF2-40B4-BE49-F238E27FC236}">
                <a16:creationId xmlns="" xmlns:a16="http://schemas.microsoft.com/office/drawing/2014/main" id="{9550EB11-C955-0242-ABC0-67B819CF0D67}"/>
              </a:ext>
            </a:extLst>
          </p:cNvPr>
          <p:cNvCxnSpPr>
            <a:cxnSpLocks/>
          </p:cNvCxnSpPr>
          <p:nvPr userDrawn="1"/>
        </p:nvCxnSpPr>
        <p:spPr>
          <a:xfrm flipH="1">
            <a:off x="702367" y="5772425"/>
            <a:ext cx="961086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 xmlns:a16="http://schemas.microsoft.com/office/drawing/2014/main" id="{A33BC599-35A7-1D44-A7E7-F62A643C9247}"/>
              </a:ext>
            </a:extLst>
          </p:cNvPr>
          <p:cNvCxnSpPr>
            <a:cxnSpLocks/>
          </p:cNvCxnSpPr>
          <p:nvPr userDrawn="1"/>
        </p:nvCxnSpPr>
        <p:spPr>
          <a:xfrm flipH="1">
            <a:off x="10212404" y="5772425"/>
            <a:ext cx="134777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 xmlns:a16="http://schemas.microsoft.com/office/drawing/2014/main" id="{6761352A-989E-6D4A-B5FE-D6206FF0CAB9}"/>
              </a:ext>
            </a:extLst>
          </p:cNvPr>
          <p:cNvPicPr>
            <a:picLocks noChangeAspect="1"/>
          </p:cNvPicPr>
          <p:nvPr userDrawn="1"/>
        </p:nvPicPr>
        <p:blipFill>
          <a:blip r:embed="rId2"/>
          <a:stretch>
            <a:fillRect/>
          </a:stretch>
        </p:blipFill>
        <p:spPr>
          <a:xfrm>
            <a:off x="10791372" y="5963494"/>
            <a:ext cx="797405" cy="498479"/>
          </a:xfrm>
          <a:prstGeom prst="rect">
            <a:avLst/>
          </a:prstGeom>
        </p:spPr>
      </p:pic>
      <p:sp>
        <p:nvSpPr>
          <p:cNvPr id="9" name="Titre 10">
            <a:extLst>
              <a:ext uri="{FF2B5EF4-FFF2-40B4-BE49-F238E27FC236}">
                <a16:creationId xmlns="" xmlns:a16="http://schemas.microsoft.com/office/drawing/2014/main" id="{0B0977C3-5813-6047-B5E7-05C6987903C8}"/>
              </a:ext>
            </a:extLst>
          </p:cNvPr>
          <p:cNvSpPr>
            <a:spLocks noGrp="1"/>
          </p:cNvSpPr>
          <p:nvPr>
            <p:ph type="title"/>
          </p:nvPr>
        </p:nvSpPr>
        <p:spPr>
          <a:xfrm>
            <a:off x="1073177" y="1256665"/>
            <a:ext cx="10515600" cy="1325563"/>
          </a:xfrm>
          <a:prstGeom prst="rect">
            <a:avLst/>
          </a:prstGeom>
        </p:spPr>
        <p:txBody>
          <a:bodyPr/>
          <a:lstStyle>
            <a:lvl1pPr marL="0" algn="l" defTabSz="914400" rtl="0" eaLnBrk="1" latinLnBrk="0" hangingPunct="1">
              <a:defRPr lang="fr-FR" sz="6000" kern="1200" dirty="0" smtClean="0">
                <a:solidFill>
                  <a:schemeClr val="bg1"/>
                </a:solidFill>
                <a:latin typeface="Roboto" panose="02000000000000000000" pitchFamily="2" charset="0"/>
                <a:ea typeface="Roboto" panose="02000000000000000000" pitchFamily="2" charset="0"/>
                <a:cs typeface="+mn-cs"/>
              </a:defRPr>
            </a:lvl1pPr>
          </a:lstStyle>
          <a:p>
            <a:r>
              <a:rPr lang="fr-FR" dirty="0"/>
              <a:t>Modifiez le style du titre</a:t>
            </a:r>
          </a:p>
        </p:txBody>
      </p:sp>
    </p:spTree>
    <p:extLst>
      <p:ext uri="{BB962C8B-B14F-4D97-AF65-F5344CB8AC3E}">
        <p14:creationId xmlns:p14="http://schemas.microsoft.com/office/powerpoint/2010/main" val="405300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courant #1">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0EC8F71-DAD1-9F41-BFF0-C79617DE5376}"/>
              </a:ext>
            </a:extLst>
          </p:cNvPr>
          <p:cNvSpPr/>
          <p:nvPr userDrawn="1"/>
        </p:nvSpPr>
        <p:spPr>
          <a:xfrm>
            <a:off x="1"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a:extLst>
              <a:ext uri="{FF2B5EF4-FFF2-40B4-BE49-F238E27FC236}">
                <a16:creationId xmlns="" xmlns:a16="http://schemas.microsoft.com/office/drawing/2014/main" id="{38BC888F-EEF9-AB4A-9F72-51BCB7DAF4CD}"/>
              </a:ext>
            </a:extLst>
          </p:cNvPr>
          <p:cNvPicPr>
            <a:picLocks noChangeAspect="1"/>
          </p:cNvPicPr>
          <p:nvPr userDrawn="1"/>
        </p:nvPicPr>
        <p:blipFill>
          <a:blip r:embed="rId2"/>
          <a:stretch>
            <a:fillRect/>
          </a:stretch>
        </p:blipFill>
        <p:spPr>
          <a:xfrm>
            <a:off x="10800522" y="5963493"/>
            <a:ext cx="779111" cy="487044"/>
          </a:xfrm>
          <a:prstGeom prst="rect">
            <a:avLst/>
          </a:prstGeom>
        </p:spPr>
      </p:pic>
      <p:cxnSp>
        <p:nvCxnSpPr>
          <p:cNvPr id="5" name="Connecteur droit 4">
            <a:extLst>
              <a:ext uri="{FF2B5EF4-FFF2-40B4-BE49-F238E27FC236}">
                <a16:creationId xmlns="" xmlns:a16="http://schemas.microsoft.com/office/drawing/2014/main" id="{BADC81A0-B2BC-B74A-9B9B-37ACF7566565}"/>
              </a:ext>
            </a:extLst>
          </p:cNvPr>
          <p:cNvCxnSpPr>
            <a:cxnSpLocks/>
          </p:cNvCxnSpPr>
          <p:nvPr userDrawn="1"/>
        </p:nvCxnSpPr>
        <p:spPr>
          <a:xfrm flipH="1">
            <a:off x="702365" y="5772425"/>
            <a:ext cx="1085076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Espace réservé du texte 4">
            <a:extLst>
              <a:ext uri="{FF2B5EF4-FFF2-40B4-BE49-F238E27FC236}">
                <a16:creationId xmlns="" xmlns:a16="http://schemas.microsoft.com/office/drawing/2014/main" id="{B0A3D8E8-41CD-6A44-B609-1D9A8C30103A}"/>
              </a:ext>
            </a:extLst>
          </p:cNvPr>
          <p:cNvSpPr>
            <a:spLocks noGrp="1"/>
          </p:cNvSpPr>
          <p:nvPr>
            <p:ph type="body" sz="quarter" idx="10" hasCustomPrompt="1"/>
          </p:nvPr>
        </p:nvSpPr>
        <p:spPr>
          <a:xfrm>
            <a:off x="1460654" y="653593"/>
            <a:ext cx="7451725" cy="595118"/>
          </a:xfrm>
          <a:prstGeom prst="rect">
            <a:avLst/>
          </a:prstGeom>
        </p:spPr>
        <p:txBody>
          <a:bodyPr/>
          <a:lstStyle>
            <a:lvl1pPr marL="0" indent="0">
              <a:buNone/>
              <a:defRPr sz="3600" b="1">
                <a:solidFill>
                  <a:schemeClr val="bg1"/>
                </a:solidFill>
                <a:latin typeface="Roboto" panose="02000000000000000000" pitchFamily="2" charset="0"/>
                <a:ea typeface="Roboto" panose="02000000000000000000" pitchFamily="2" charset="0"/>
              </a:defRPr>
            </a:lvl1pPr>
          </a:lstStyle>
          <a:p>
            <a:pPr lvl="0"/>
            <a:r>
              <a:rPr lang="fr-FR" dirty="0"/>
              <a:t>Titre</a:t>
            </a:r>
          </a:p>
        </p:txBody>
      </p:sp>
      <p:sp>
        <p:nvSpPr>
          <p:cNvPr id="9" name="Espace réservé du contenu 2">
            <a:extLst>
              <a:ext uri="{FF2B5EF4-FFF2-40B4-BE49-F238E27FC236}">
                <a16:creationId xmlns="" xmlns:a16="http://schemas.microsoft.com/office/drawing/2014/main" id="{CBF93C9D-5531-9843-BCDC-F55CCBB44B67}"/>
              </a:ext>
            </a:extLst>
          </p:cNvPr>
          <p:cNvSpPr>
            <a:spLocks noGrp="1"/>
          </p:cNvSpPr>
          <p:nvPr>
            <p:ph idx="1"/>
          </p:nvPr>
        </p:nvSpPr>
        <p:spPr>
          <a:xfrm>
            <a:off x="1460654" y="1577941"/>
            <a:ext cx="7594138" cy="3865254"/>
          </a:xfrm>
          <a:prstGeom prst="rect">
            <a:avLst/>
          </a:prstGeom>
        </p:spPr>
        <p:txBody>
          <a:bodyPr lIns="0" tIns="0" rIns="0" bIns="0" anchor="t">
            <a:noAutofit/>
          </a:bodyPr>
          <a:lstStyle>
            <a:lvl1pPr marL="0" indent="0">
              <a:lnSpc>
                <a:spcPct val="120000"/>
              </a:lnSpc>
              <a:spcBef>
                <a:spcPts val="600"/>
              </a:spcBef>
              <a:spcAft>
                <a:spcPts val="300"/>
              </a:spcAft>
              <a:buClr>
                <a:srgbClr val="DCE6F0"/>
              </a:buClr>
              <a:buSzPct val="100000"/>
              <a:buFont typeface="Arial" panose="020B0604020202020204" pitchFamily="34" charset="0"/>
              <a:buNone/>
              <a:defRPr lang="fr-FR" sz="1800" b="0" i="0" kern="1200" baseline="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80975" indent="-180975">
              <a:lnSpc>
                <a:spcPct val="120000"/>
              </a:lnSpc>
              <a:spcBef>
                <a:spcPts val="600"/>
              </a:spcBef>
              <a:spcAft>
                <a:spcPts val="300"/>
              </a:spcAft>
              <a:buClrTx/>
              <a:buFont typeface="Arial" panose="020B0604020202020204" pitchFamily="34" charset="0"/>
              <a:buChar char="•"/>
              <a:defRPr lang="fr-FR" sz="1600" b="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2pPr>
            <a:lvl3pPr marL="538093" indent="-174602">
              <a:lnSpc>
                <a:spcPct val="120000"/>
              </a:lnSpc>
              <a:spcBef>
                <a:spcPts val="600"/>
              </a:spcBef>
              <a:spcAft>
                <a:spcPts val="300"/>
              </a:spcAft>
              <a:buClrTx/>
              <a:buFont typeface="Garamond" panose="02020404030301010803" pitchFamily="18" charset="0"/>
              <a:buChar char="−"/>
              <a:defRPr lang="fr-FR" sz="1600" b="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3pPr>
            <a:lvl4pPr marL="534988" indent="-185738">
              <a:lnSpc>
                <a:spcPct val="120000"/>
              </a:lnSpc>
              <a:spcBef>
                <a:spcPts val="600"/>
              </a:spcBef>
              <a:spcAft>
                <a:spcPts val="300"/>
              </a:spcAft>
              <a:buFont typeface="Garamond" panose="02020404030301010803" pitchFamily="18" charset="0"/>
              <a:buChar char="−"/>
              <a:defRPr sz="1400" b="0">
                <a:solidFill>
                  <a:schemeClr val="bg1"/>
                </a:solidFill>
                <a:latin typeface="Roboto" panose="02000000000000000000" pitchFamily="2" charset="0"/>
                <a:ea typeface="Roboto" panose="02000000000000000000" pitchFamily="2" charset="0"/>
              </a:defRPr>
            </a:lvl4pPr>
            <a:lvl5pPr marL="349250" indent="0">
              <a:lnSpc>
                <a:spcPct val="120000"/>
              </a:lnSpc>
              <a:spcBef>
                <a:spcPts val="600"/>
              </a:spcBef>
              <a:spcAft>
                <a:spcPts val="300"/>
              </a:spcAft>
              <a:buFont typeface="Garamond" panose="02020404030301010803" pitchFamily="18" charset="0"/>
              <a:buNone/>
              <a:defRPr sz="1400" b="0">
                <a:solidFill>
                  <a:schemeClr val="bg1"/>
                </a:solidFill>
                <a:latin typeface="Roboto" panose="02000000000000000000" pitchFamily="2" charset="0"/>
                <a:ea typeface="Roboto" panose="02000000000000000000" pitchFamily="2"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3"/>
            <a:r>
              <a:rPr lang="fr-FR" dirty="0"/>
              <a:t>Cinquième niveau</a:t>
            </a:r>
          </a:p>
          <a:p>
            <a:pPr lvl="4"/>
            <a:endParaRPr lang="fr-FR" dirty="0"/>
          </a:p>
          <a:p>
            <a:pPr lvl="4"/>
            <a:endParaRPr lang="fr-FR" dirty="0"/>
          </a:p>
          <a:p>
            <a:pPr lvl="4"/>
            <a:endParaRPr lang="fr-FR" dirty="0"/>
          </a:p>
        </p:txBody>
      </p:sp>
      <p:sp>
        <p:nvSpPr>
          <p:cNvPr id="10" name="Espace réservé du numéro de diapositive 4">
            <a:extLst>
              <a:ext uri="{FF2B5EF4-FFF2-40B4-BE49-F238E27FC236}">
                <a16:creationId xmlns="" xmlns:a16="http://schemas.microsoft.com/office/drawing/2014/main" id="{52B1B69A-D742-E044-8461-9E76EC34AF79}"/>
              </a:ext>
            </a:extLst>
          </p:cNvPr>
          <p:cNvSpPr>
            <a:spLocks noGrp="1"/>
          </p:cNvSpPr>
          <p:nvPr>
            <p:ph type="sldNum" sz="quarter" idx="12"/>
          </p:nvPr>
        </p:nvSpPr>
        <p:spPr>
          <a:xfrm>
            <a:off x="702369" y="5867450"/>
            <a:ext cx="1231746" cy="234206"/>
          </a:xfrm>
          <a:prstGeom prst="rect">
            <a:avLst/>
          </a:prstGeom>
        </p:spPr>
        <p:txBody>
          <a:bodyPr/>
          <a:lstStyle>
            <a:lvl1pPr>
              <a:defRPr sz="1200">
                <a:solidFill>
                  <a:schemeClr val="bg1"/>
                </a:solidFill>
                <a:latin typeface="Roboto" panose="02000000000000000000" pitchFamily="2" charset="0"/>
                <a:ea typeface="Roboto" panose="02000000000000000000" pitchFamily="2" charset="0"/>
              </a:defRPr>
            </a:lvl1pPr>
          </a:lstStyle>
          <a:p>
            <a:fld id="{DE13202D-714D-4F3C-B61A-A863D0D91D1C}" type="slidenum">
              <a:rPr lang="fr-FR" smtClean="0"/>
              <a:pPr/>
              <a:t>‹N°›</a:t>
            </a:fld>
            <a:endParaRPr lang="fr-FR" dirty="0"/>
          </a:p>
        </p:txBody>
      </p:sp>
    </p:spTree>
    <p:extLst>
      <p:ext uri="{BB962C8B-B14F-4D97-AF65-F5344CB8AC3E}">
        <p14:creationId xmlns:p14="http://schemas.microsoft.com/office/powerpoint/2010/main" val="861645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 xmlns:a16="http://schemas.microsoft.com/office/drawing/2014/main" id="{4234CB87-C7A0-E44A-BFFF-08424333290E}"/>
              </a:ext>
            </a:extLst>
          </p:cNvPr>
          <p:cNvPicPr>
            <a:picLocks noChangeAspect="1"/>
          </p:cNvPicPr>
          <p:nvPr userDrawn="1"/>
        </p:nvPicPr>
        <p:blipFill>
          <a:blip r:embed="rId18"/>
          <a:stretch>
            <a:fillRect/>
          </a:stretch>
        </p:blipFill>
        <p:spPr>
          <a:xfrm>
            <a:off x="3727163" y="1948177"/>
            <a:ext cx="4737674" cy="2961645"/>
          </a:xfrm>
          <a:prstGeom prst="rect">
            <a:avLst/>
          </a:prstGeom>
        </p:spPr>
      </p:pic>
    </p:spTree>
    <p:extLst>
      <p:ext uri="{BB962C8B-B14F-4D97-AF65-F5344CB8AC3E}">
        <p14:creationId xmlns:p14="http://schemas.microsoft.com/office/powerpoint/2010/main" val="330778551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70" r:id="rId5"/>
    <p:sldLayoutId id="2147483671" r:id="rId6"/>
    <p:sldLayoutId id="2147483674" r:id="rId7"/>
    <p:sldLayoutId id="2147483675" r:id="rId8"/>
    <p:sldLayoutId id="2147483672" r:id="rId9"/>
    <p:sldLayoutId id="2147483673" r:id="rId10"/>
    <p:sldLayoutId id="2147483676" r:id="rId11"/>
    <p:sldLayoutId id="2147483677" r:id="rId12"/>
    <p:sldLayoutId id="2147483678" r:id="rId13"/>
    <p:sldLayoutId id="2147483679" r:id="rId14"/>
    <p:sldLayoutId id="2147483680" r:id="rId15"/>
    <p:sldLayoutId id="2147483681"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5.jp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4.emf"/><Relationship Id="rId4" Type="http://schemas.openxmlformats.org/officeDocument/2006/relationships/image" Target="../media/image33.emf"/></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12"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13.JPG"/><Relationship Id="rId9"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9.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0.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7542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b="3574"/>
          <a:stretch/>
        </p:blipFill>
        <p:spPr>
          <a:xfrm>
            <a:off x="9037000" y="3183284"/>
            <a:ext cx="3155000" cy="3667990"/>
          </a:xfrm>
          <a:prstGeom prst="rect">
            <a:avLst/>
          </a:prstGeom>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7000" y="-6732"/>
            <a:ext cx="3155000" cy="2549831"/>
          </a:xfrm>
          <a:prstGeom prst="rect">
            <a:avLst/>
          </a:prstGeom>
        </p:spPr>
      </p:pic>
      <p:sp>
        <p:nvSpPr>
          <p:cNvPr id="18" name="Rectangle 17"/>
          <p:cNvSpPr/>
          <p:nvPr/>
        </p:nvSpPr>
        <p:spPr>
          <a:xfrm>
            <a:off x="9039711" y="2507290"/>
            <a:ext cx="3152289" cy="756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p:cNvPicPr>
            <a:picLocks noChangeAspect="1"/>
          </p:cNvPicPr>
          <p:nvPr/>
        </p:nvPicPr>
        <p:blipFill rotWithShape="1">
          <a:blip r:embed="rId5" cstate="print">
            <a:extLst>
              <a:ext uri="{28A0092B-C50C-407E-A947-70E740481C1C}">
                <a14:useLocalDpi xmlns:a14="http://schemas.microsoft.com/office/drawing/2010/main" val="0"/>
              </a:ext>
            </a:extLst>
          </a:blip>
          <a:srcRect t="8156" b="14423"/>
          <a:stretch/>
        </p:blipFill>
        <p:spPr>
          <a:xfrm>
            <a:off x="9039711" y="2587343"/>
            <a:ext cx="2868757" cy="602673"/>
          </a:xfrm>
          <a:prstGeom prst="rect">
            <a:avLst/>
          </a:prstGeom>
        </p:spPr>
      </p:pic>
      <p:sp>
        <p:nvSpPr>
          <p:cNvPr id="20" name="ZoneTexte 19"/>
          <p:cNvSpPr txBox="1"/>
          <p:nvPr/>
        </p:nvSpPr>
        <p:spPr>
          <a:xfrm>
            <a:off x="250723" y="361770"/>
            <a:ext cx="8598309" cy="5324535"/>
          </a:xfrm>
          <a:prstGeom prst="rect">
            <a:avLst/>
          </a:prstGeom>
          <a:noFill/>
        </p:spPr>
        <p:txBody>
          <a:bodyPr wrap="square" rtlCol="0">
            <a:spAutoFit/>
          </a:bodyPr>
          <a:lstStyle/>
          <a:p>
            <a:r>
              <a:rPr lang="fr-FR" b="1" dirty="0" smtClean="0">
                <a:solidFill>
                  <a:schemeClr val="bg1"/>
                </a:solidFill>
                <a:latin typeface="Roboto" panose="02000000000000000000" pitchFamily="2" charset="0"/>
                <a:ea typeface="Roboto" panose="02000000000000000000" pitchFamily="2" charset="0"/>
                <a:cs typeface="Roboto" panose="02000000000000000000" pitchFamily="2" charset="0"/>
              </a:rPr>
              <a:t>The </a:t>
            </a:r>
            <a:r>
              <a:rPr lang="fr-FR" b="1" dirty="0" err="1" smtClean="0">
                <a:solidFill>
                  <a:schemeClr val="bg1"/>
                </a:solidFill>
                <a:latin typeface="Roboto" panose="02000000000000000000" pitchFamily="2" charset="0"/>
                <a:ea typeface="Roboto" panose="02000000000000000000" pitchFamily="2" charset="0"/>
                <a:cs typeface="Roboto" panose="02000000000000000000" pitchFamily="2" charset="0"/>
              </a:rPr>
              <a:t>crowdsourced</a:t>
            </a:r>
            <a:r>
              <a:rPr lang="fr-FR" b="1" dirty="0" smtClean="0">
                <a:solidFill>
                  <a:schemeClr val="bg1"/>
                </a:solidFill>
                <a:latin typeface="Roboto" panose="02000000000000000000" pitchFamily="2" charset="0"/>
                <a:ea typeface="Roboto" panose="02000000000000000000" pitchFamily="2" charset="0"/>
                <a:cs typeface="Roboto" panose="02000000000000000000" pitchFamily="2" charset="0"/>
              </a:rPr>
              <a:t> city : </a:t>
            </a:r>
            <a:r>
              <a:rPr lang="fr-FR" b="1" dirty="0" err="1" smtClean="0">
                <a:solidFill>
                  <a:schemeClr val="bg1"/>
                </a:solidFill>
                <a:latin typeface="Roboto" panose="02000000000000000000" pitchFamily="2" charset="0"/>
                <a:ea typeface="Roboto" panose="02000000000000000000" pitchFamily="2" charset="0"/>
                <a:cs typeface="Roboto" panose="02000000000000000000" pitchFamily="2" charset="0"/>
              </a:rPr>
              <a:t>civic</a:t>
            </a:r>
            <a:r>
              <a:rPr lang="fr-FR" b="1" dirty="0" smtClean="0">
                <a:solidFill>
                  <a:schemeClr val="bg1"/>
                </a:solidFill>
                <a:latin typeface="Roboto" panose="02000000000000000000" pitchFamily="2" charset="0"/>
                <a:ea typeface="Roboto" panose="02000000000000000000" pitchFamily="2" charset="0"/>
                <a:cs typeface="Roboto" panose="02000000000000000000" pitchFamily="2" charset="0"/>
              </a:rPr>
              <a:t> bot to « stop » </a:t>
            </a:r>
            <a:r>
              <a:rPr lang="fr-FR" b="1" dirty="0" err="1" smtClean="0">
                <a:solidFill>
                  <a:schemeClr val="bg1"/>
                </a:solidFill>
                <a:latin typeface="Roboto" panose="02000000000000000000" pitchFamily="2" charset="0"/>
                <a:ea typeface="Roboto" panose="02000000000000000000" pitchFamily="2" charset="0"/>
                <a:cs typeface="Roboto" panose="02000000000000000000" pitchFamily="2" charset="0"/>
              </a:rPr>
              <a:t>controversies</a:t>
            </a:r>
            <a:r>
              <a:rPr lang="fr-FR" b="1" dirty="0" smtClean="0">
                <a:solidFill>
                  <a:schemeClr val="bg1"/>
                </a:solidFill>
                <a:latin typeface="Roboto" panose="02000000000000000000" pitchFamily="2" charset="0"/>
                <a:ea typeface="Roboto" panose="02000000000000000000" pitchFamily="2" charset="0"/>
                <a:cs typeface="Roboto" panose="02000000000000000000" pitchFamily="2" charset="0"/>
              </a:rPr>
              <a:t> and </a:t>
            </a:r>
            <a:r>
              <a:rPr lang="fr-FR" b="1" dirty="0" err="1" smtClean="0">
                <a:solidFill>
                  <a:schemeClr val="bg1"/>
                </a:solidFill>
                <a:latin typeface="Roboto" panose="02000000000000000000" pitchFamily="2" charset="0"/>
                <a:ea typeface="Roboto" panose="02000000000000000000" pitchFamily="2" charset="0"/>
                <a:cs typeface="Roboto" panose="02000000000000000000" pitchFamily="2" charset="0"/>
              </a:rPr>
              <a:t>citizens</a:t>
            </a:r>
            <a:r>
              <a:rPr lang="fr-FR" b="1" dirty="0" smtClean="0">
                <a:solidFill>
                  <a:schemeClr val="bg1"/>
                </a:solidFill>
                <a:latin typeface="Roboto" panose="02000000000000000000" pitchFamily="2" charset="0"/>
                <a:ea typeface="Roboto" panose="02000000000000000000" pitchFamily="2" charset="0"/>
                <a:cs typeface="Roboto" panose="02000000000000000000" pitchFamily="2" charset="0"/>
              </a:rPr>
              <a:t> </a:t>
            </a:r>
            <a:r>
              <a:rPr lang="fr-FR" b="1" dirty="0" err="1" smtClean="0">
                <a:solidFill>
                  <a:schemeClr val="bg1"/>
                </a:solidFill>
                <a:latin typeface="Roboto" panose="02000000000000000000" pitchFamily="2" charset="0"/>
                <a:ea typeface="Roboto" panose="02000000000000000000" pitchFamily="2" charset="0"/>
                <a:cs typeface="Roboto" panose="02000000000000000000" pitchFamily="2" charset="0"/>
              </a:rPr>
              <a:t>grumpiness</a:t>
            </a:r>
            <a:r>
              <a:rPr lang="fr-FR" b="1" dirty="0" smtClean="0">
                <a:solidFill>
                  <a:schemeClr val="bg1"/>
                </a:solidFill>
                <a:latin typeface="Roboto" panose="02000000000000000000" pitchFamily="2" charset="0"/>
                <a:ea typeface="Roboto" panose="02000000000000000000" pitchFamily="2" charset="0"/>
                <a:cs typeface="Roboto" panose="02000000000000000000" pitchFamily="2" charset="0"/>
              </a:rPr>
              <a:t> </a:t>
            </a:r>
            <a:r>
              <a:rPr lang="fr-FR" b="1" dirty="0" err="1" smtClean="0">
                <a:solidFill>
                  <a:schemeClr val="bg1"/>
                </a:solidFill>
                <a:latin typeface="Roboto" panose="02000000000000000000" pitchFamily="2" charset="0"/>
                <a:ea typeface="Roboto" panose="02000000000000000000" pitchFamily="2" charset="0"/>
                <a:cs typeface="Roboto" panose="02000000000000000000" pitchFamily="2" charset="0"/>
              </a:rPr>
              <a:t>aggregation</a:t>
            </a:r>
            <a:r>
              <a:rPr lang="fr-FR" b="1" dirty="0" smtClean="0">
                <a:solidFill>
                  <a:schemeClr val="bg1"/>
                </a:solidFill>
                <a:latin typeface="Roboto" panose="02000000000000000000" pitchFamily="2" charset="0"/>
                <a:ea typeface="Roboto" panose="02000000000000000000" pitchFamily="2" charset="0"/>
                <a:cs typeface="Roboto" panose="02000000000000000000" pitchFamily="2" charset="0"/>
              </a:rPr>
              <a:t> in a social </a:t>
            </a:r>
            <a:r>
              <a:rPr lang="fr-FR" b="1" dirty="0" err="1" smtClean="0">
                <a:solidFill>
                  <a:schemeClr val="bg1"/>
                </a:solidFill>
                <a:latin typeface="Roboto" panose="02000000000000000000" pitchFamily="2" charset="0"/>
                <a:ea typeface="Roboto" panose="02000000000000000000" pitchFamily="2" charset="0"/>
                <a:cs typeface="Roboto" panose="02000000000000000000" pitchFamily="2" charset="0"/>
              </a:rPr>
              <a:t>movement</a:t>
            </a:r>
            <a:r>
              <a:rPr lang="fr-FR" b="1" dirty="0" smtClean="0">
                <a:solidFill>
                  <a:schemeClr val="bg1"/>
                </a:solidFill>
                <a:latin typeface="Roboto" panose="02000000000000000000" pitchFamily="2" charset="0"/>
                <a:ea typeface="Roboto" panose="02000000000000000000" pitchFamily="2" charset="0"/>
                <a:cs typeface="Roboto" panose="02000000000000000000" pitchFamily="2" charset="0"/>
              </a:rPr>
              <a:t>. </a:t>
            </a:r>
          </a:p>
          <a:p>
            <a:endParaRPr lang="fr-FR" sz="1600" b="1" dirty="0" smtClean="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At the end of 2027, the inhabitants of Lille discovered the artificial intelligence Marianne Reloaded, a civic bot that strengthened ties between the inhabitants and their elected officials. </a:t>
            </a:r>
            <a:r>
              <a:rPr lang="en-US" dirty="0" smtClean="0">
                <a:solidFill>
                  <a:schemeClr val="bg1"/>
                </a:solidFill>
                <a:latin typeface="Roboto" panose="02000000000000000000" pitchFamily="2" charset="0"/>
                <a:ea typeface="Roboto" panose="02000000000000000000" pitchFamily="2" charset="0"/>
                <a:cs typeface="Roboto" panose="02000000000000000000" pitchFamily="2" charset="0"/>
              </a:rPr>
              <a:t>Basis for a </a:t>
            </a:r>
            <a:r>
              <a:rPr lang="en-US" dirty="0">
                <a:solidFill>
                  <a:schemeClr val="bg1"/>
                </a:solidFill>
                <a:latin typeface="Roboto" panose="02000000000000000000" pitchFamily="2" charset="0"/>
                <a:ea typeface="Roboto" panose="02000000000000000000" pitchFamily="2" charset="0"/>
                <a:cs typeface="Roboto" panose="02000000000000000000" pitchFamily="2" charset="0"/>
              </a:rPr>
              <a:t>renewal of trust in political life, the model, launched by the private company </a:t>
            </a:r>
            <a:r>
              <a:rPr lang="en-US" dirty="0" err="1">
                <a:solidFill>
                  <a:schemeClr val="bg1"/>
                </a:solidFill>
                <a:latin typeface="Roboto" panose="02000000000000000000" pitchFamily="2" charset="0"/>
                <a:ea typeface="Roboto" panose="02000000000000000000" pitchFamily="2" charset="0"/>
                <a:cs typeface="Roboto" panose="02000000000000000000" pitchFamily="2" charset="0"/>
              </a:rPr>
              <a:t>Civitar</a:t>
            </a:r>
            <a:r>
              <a:rPr lang="en-US" dirty="0">
                <a:solidFill>
                  <a:schemeClr val="bg1"/>
                </a:solidFill>
                <a:latin typeface="Roboto" panose="02000000000000000000" pitchFamily="2" charset="0"/>
                <a:ea typeface="Roboto" panose="02000000000000000000" pitchFamily="2" charset="0"/>
                <a:cs typeface="Roboto" panose="02000000000000000000" pitchFamily="2" charset="0"/>
              </a:rPr>
              <a:t>, actually emanates directly from the inhabitants of the city who financed and collectively shaped the tool during a </a:t>
            </a:r>
            <a:r>
              <a:rPr lang="en-US" dirty="0" err="1">
                <a:solidFill>
                  <a:schemeClr val="bg1"/>
                </a:solidFill>
                <a:latin typeface="Roboto" panose="02000000000000000000" pitchFamily="2" charset="0"/>
                <a:ea typeface="Roboto" panose="02000000000000000000" pitchFamily="2" charset="0"/>
                <a:cs typeface="Roboto" panose="02000000000000000000" pitchFamily="2" charset="0"/>
              </a:rPr>
              <a:t>crowdfunding</a:t>
            </a:r>
            <a:r>
              <a:rPr lang="en-US" dirty="0">
                <a:solidFill>
                  <a:schemeClr val="bg1"/>
                </a:solidFill>
                <a:latin typeface="Roboto" panose="02000000000000000000" pitchFamily="2" charset="0"/>
                <a:ea typeface="Roboto" panose="02000000000000000000" pitchFamily="2" charset="0"/>
                <a:cs typeface="Roboto" panose="02000000000000000000" pitchFamily="2" charset="0"/>
              </a:rPr>
              <a:t> campaign. </a:t>
            </a:r>
            <a:endParaRPr lang="en-US" dirty="0" smtClean="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US" dirty="0" smtClean="0">
                <a:solidFill>
                  <a:schemeClr val="bg1"/>
                </a:solidFill>
                <a:latin typeface="Roboto" panose="02000000000000000000" pitchFamily="2" charset="0"/>
                <a:ea typeface="Roboto" panose="02000000000000000000" pitchFamily="2" charset="0"/>
                <a:cs typeface="Roboto" panose="02000000000000000000" pitchFamily="2" charset="0"/>
              </a:rPr>
              <a:t>From </a:t>
            </a:r>
            <a:r>
              <a:rPr lang="en-US" dirty="0">
                <a:solidFill>
                  <a:schemeClr val="bg1"/>
                </a:solidFill>
                <a:latin typeface="Roboto" panose="02000000000000000000" pitchFamily="2" charset="0"/>
                <a:ea typeface="Roboto" panose="02000000000000000000" pitchFamily="2" charset="0"/>
                <a:cs typeface="Roboto" panose="02000000000000000000" pitchFamily="2" charset="0"/>
              </a:rPr>
              <a:t>now on, citizens can communicate their opinions, complaints and suggestions via instant messaging to the interface. The municipality takes the pulse of its citizens with ease and fluidity disconcerting.</a:t>
            </a:r>
          </a:p>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Available on smartphone, the service is also offered in dedicated cabins where it is unveiled in the form of a </a:t>
            </a:r>
            <a:r>
              <a:rPr lang="en-US" dirty="0" smtClean="0">
                <a:solidFill>
                  <a:schemeClr val="bg1"/>
                </a:solidFill>
                <a:latin typeface="Roboto" panose="02000000000000000000" pitchFamily="2" charset="0"/>
                <a:ea typeface="Roboto" panose="02000000000000000000" pitchFamily="2" charset="0"/>
                <a:cs typeface="Roboto" panose="02000000000000000000" pitchFamily="2" charset="0"/>
              </a:rPr>
              <a:t>holographic </a:t>
            </a:r>
            <a:r>
              <a:rPr lang="en-US" dirty="0">
                <a:solidFill>
                  <a:schemeClr val="bg1"/>
                </a:solidFill>
                <a:latin typeface="Roboto" panose="02000000000000000000" pitchFamily="2" charset="0"/>
                <a:ea typeface="Roboto" panose="02000000000000000000" pitchFamily="2" charset="0"/>
                <a:cs typeface="Roboto" panose="02000000000000000000" pitchFamily="2" charset="0"/>
              </a:rPr>
              <a:t>Marianne to exchange directly with its interlocutors. </a:t>
            </a:r>
            <a:endParaRPr lang="en-US" dirty="0" smtClean="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US" dirty="0" smtClean="0">
                <a:solidFill>
                  <a:schemeClr val="bg1"/>
                </a:solidFill>
                <a:latin typeface="Roboto" panose="02000000000000000000" pitchFamily="2" charset="0"/>
                <a:ea typeface="Roboto" panose="02000000000000000000" pitchFamily="2" charset="0"/>
                <a:cs typeface="Roboto" panose="02000000000000000000" pitchFamily="2" charset="0"/>
              </a:rPr>
              <a:t>By </a:t>
            </a:r>
            <a:r>
              <a:rPr lang="en-US" dirty="0">
                <a:solidFill>
                  <a:schemeClr val="bg1"/>
                </a:solidFill>
                <a:latin typeface="Roboto" panose="02000000000000000000" pitchFamily="2" charset="0"/>
                <a:ea typeface="Roboto" panose="02000000000000000000" pitchFamily="2" charset="0"/>
                <a:cs typeface="Roboto" panose="02000000000000000000" pitchFamily="2" charset="0"/>
              </a:rPr>
              <a:t>combining the testimonials of the latter with the local administrative data and the information collected by the city's sensors, the community optimizes its decision-making process in real time, anticipating the needs of Lille, neighborhood by </a:t>
            </a:r>
            <a:r>
              <a:rPr lang="en-US" dirty="0" smtClean="0">
                <a:solidFill>
                  <a:schemeClr val="bg1"/>
                </a:solidFill>
                <a:latin typeface="Roboto" panose="02000000000000000000" pitchFamily="2" charset="0"/>
                <a:ea typeface="Roboto" panose="02000000000000000000" pitchFamily="2" charset="0"/>
                <a:cs typeface="Roboto" panose="02000000000000000000" pitchFamily="2" charset="0"/>
              </a:rPr>
              <a:t>neighborhood.</a:t>
            </a:r>
            <a:endParaRPr lang="fr-FR" dirty="0" smtClean="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838472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3785"/>
            <a:ext cx="12277970" cy="695178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endParaRPr>
          </a:p>
        </p:txBody>
      </p:sp>
      <p:sp>
        <p:nvSpPr>
          <p:cNvPr id="5" name="Rectangle 4"/>
          <p:cNvSpPr/>
          <p:nvPr/>
        </p:nvSpPr>
        <p:spPr>
          <a:xfrm>
            <a:off x="363682" y="0"/>
            <a:ext cx="11149445" cy="6858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t="7880" b="4499"/>
          <a:stretch/>
        </p:blipFill>
        <p:spPr>
          <a:xfrm>
            <a:off x="442478" y="51954"/>
            <a:ext cx="11013037" cy="6816437"/>
          </a:xfrm>
          <a:prstGeom prst="rect">
            <a:avLst/>
          </a:prstGeom>
        </p:spPr>
      </p:pic>
    </p:spTree>
    <p:extLst>
      <p:ext uri="{BB962C8B-B14F-4D97-AF65-F5344CB8AC3E}">
        <p14:creationId xmlns:p14="http://schemas.microsoft.com/office/powerpoint/2010/main" val="3674370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r="1034"/>
          <a:stretch/>
        </p:blipFill>
        <p:spPr>
          <a:xfrm>
            <a:off x="609951" y="2192956"/>
            <a:ext cx="5126009" cy="4404396"/>
          </a:xfrm>
          <a:prstGeom prst="rect">
            <a:avLst/>
          </a:prstGeom>
        </p:spPr>
      </p:pic>
      <p:sp>
        <p:nvSpPr>
          <p:cNvPr id="6" name="AutoShape 6" descr="Résultat de recherche d'images pour &quot;data protection regulation&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Title 6"/>
          <p:cNvSpPr txBox="1">
            <a:spLocks/>
          </p:cNvSpPr>
          <p:nvPr/>
        </p:nvSpPr>
        <p:spPr>
          <a:xfrm>
            <a:off x="1576022" y="-7596"/>
            <a:ext cx="8939578" cy="617196"/>
          </a:xfrm>
          <a:prstGeom prst="rect">
            <a:avLst/>
          </a:prstGeom>
          <a:noFill/>
        </p:spPr>
        <p:txBody>
          <a:bodyP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algn="l">
              <a:defRPr/>
            </a:pPr>
            <a:r>
              <a:rPr lang="fr-FR" sz="3600" dirty="0" smtClean="0">
                <a:solidFill>
                  <a:srgbClr val="4596EC"/>
                </a:solidFill>
                <a:latin typeface="Calibri" panose="020F0502020204030204" pitchFamily="34" charset="0"/>
                <a:cs typeface="Arial" pitchFamily="34" charset="0"/>
              </a:rPr>
              <a:t>The GDPR : a </a:t>
            </a:r>
            <a:r>
              <a:rPr lang="fr-FR" sz="3600" dirty="0" err="1" smtClean="0">
                <a:solidFill>
                  <a:srgbClr val="4596EC"/>
                </a:solidFill>
                <a:latin typeface="Calibri" panose="020F0502020204030204" pitchFamily="34" charset="0"/>
                <a:cs typeface="Arial" pitchFamily="34" charset="0"/>
              </a:rPr>
              <a:t>revolution</a:t>
            </a:r>
            <a:r>
              <a:rPr lang="fr-FR" sz="3600" dirty="0" smtClean="0">
                <a:solidFill>
                  <a:srgbClr val="4596EC"/>
                </a:solidFill>
                <a:latin typeface="Calibri" panose="020F0502020204030204" pitchFamily="34" charset="0"/>
                <a:cs typeface="Arial" pitchFamily="34" charset="0"/>
              </a:rPr>
              <a:t>? </a:t>
            </a:r>
            <a:endParaRPr lang="en-GB" sz="3600" dirty="0">
              <a:solidFill>
                <a:srgbClr val="4596EC"/>
              </a:solidFill>
              <a:effectLst>
                <a:outerShdw blurRad="38100" dist="38100" dir="2700000" algn="tl">
                  <a:srgbClr val="000000">
                    <a:alpha val="43137"/>
                  </a:srgbClr>
                </a:outerShdw>
              </a:effectLst>
              <a:latin typeface="Calibri" panose="020F0502020204030204" pitchFamily="34" charset="0"/>
              <a:cs typeface="Arial" pitchFamily="34" charset="0"/>
            </a:endParaRPr>
          </a:p>
        </p:txBody>
      </p:sp>
      <p:pic>
        <p:nvPicPr>
          <p:cNvPr id="9" name="Image 8"/>
          <p:cNvPicPr>
            <a:picLocks noChangeAspect="1"/>
          </p:cNvPicPr>
          <p:nvPr/>
        </p:nvPicPr>
        <p:blipFill rotWithShape="1">
          <a:blip r:embed="rId4"/>
          <a:srcRect t="18802"/>
          <a:stretch/>
        </p:blipFill>
        <p:spPr>
          <a:xfrm>
            <a:off x="-21919" y="566326"/>
            <a:ext cx="12213919" cy="1626630"/>
          </a:xfrm>
          <a:prstGeom prst="rect">
            <a:avLst/>
          </a:prstGeom>
          <a:noFill/>
        </p:spPr>
      </p:pic>
      <p:sp>
        <p:nvSpPr>
          <p:cNvPr id="10" name="ZoneTexte 9"/>
          <p:cNvSpPr txBox="1"/>
          <p:nvPr/>
        </p:nvSpPr>
        <p:spPr>
          <a:xfrm>
            <a:off x="1662073" y="6396335"/>
            <a:ext cx="1614737" cy="461665"/>
          </a:xfrm>
          <a:prstGeom prst="rect">
            <a:avLst/>
          </a:prstGeom>
          <a:noFill/>
        </p:spPr>
        <p:txBody>
          <a:bodyPr wrap="none" rtlCol="0">
            <a:spAutoFit/>
          </a:bodyPr>
          <a:lstStyle/>
          <a:p>
            <a:r>
              <a:rPr lang="fr-FR" sz="2400" dirty="0">
                <a:solidFill>
                  <a:srgbClr val="4596EC"/>
                </a:solidFill>
                <a:latin typeface="Calibri" panose="020F0502020204030204" pitchFamily="34" charset="0"/>
              </a:rPr>
              <a:t>173 </a:t>
            </a:r>
            <a:r>
              <a:rPr lang="fr-FR" sz="2400" dirty="0" err="1" smtClean="0">
                <a:solidFill>
                  <a:srgbClr val="4596EC"/>
                </a:solidFill>
                <a:latin typeface="Calibri" panose="020F0502020204030204" pitchFamily="34" charset="0"/>
              </a:rPr>
              <a:t>recitals</a:t>
            </a:r>
            <a:endParaRPr lang="fr-FR" sz="2400" dirty="0">
              <a:solidFill>
                <a:srgbClr val="4596EC"/>
              </a:solidFill>
              <a:latin typeface="Calibri" panose="020F0502020204030204" pitchFamily="34" charset="0"/>
            </a:endParaRPr>
          </a:p>
        </p:txBody>
      </p:sp>
      <p:sp>
        <p:nvSpPr>
          <p:cNvPr id="11" name="ZoneTexte 10"/>
          <p:cNvSpPr txBox="1"/>
          <p:nvPr/>
        </p:nvSpPr>
        <p:spPr>
          <a:xfrm>
            <a:off x="3803245" y="6396335"/>
            <a:ext cx="1467068" cy="461665"/>
          </a:xfrm>
          <a:prstGeom prst="rect">
            <a:avLst/>
          </a:prstGeom>
          <a:noFill/>
        </p:spPr>
        <p:txBody>
          <a:bodyPr wrap="none" rtlCol="0">
            <a:spAutoFit/>
          </a:bodyPr>
          <a:lstStyle/>
          <a:p>
            <a:r>
              <a:rPr lang="fr-FR" sz="2400" dirty="0">
                <a:solidFill>
                  <a:srgbClr val="4596EC"/>
                </a:solidFill>
                <a:latin typeface="Calibri" panose="020F0502020204030204" pitchFamily="34" charset="0"/>
              </a:rPr>
              <a:t>99 articles</a:t>
            </a:r>
          </a:p>
        </p:txBody>
      </p:sp>
      <p:sp>
        <p:nvSpPr>
          <p:cNvPr id="12" name="ZoneTexte 11"/>
          <p:cNvSpPr txBox="1"/>
          <p:nvPr/>
        </p:nvSpPr>
        <p:spPr>
          <a:xfrm>
            <a:off x="5766361" y="6397228"/>
            <a:ext cx="1932837" cy="461665"/>
          </a:xfrm>
          <a:prstGeom prst="rect">
            <a:avLst/>
          </a:prstGeom>
          <a:noFill/>
        </p:spPr>
        <p:txBody>
          <a:bodyPr wrap="none" rtlCol="0">
            <a:spAutoFit/>
          </a:bodyPr>
          <a:lstStyle/>
          <a:p>
            <a:r>
              <a:rPr lang="fr-FR" sz="2400" dirty="0">
                <a:solidFill>
                  <a:srgbClr val="4596EC"/>
                </a:solidFill>
                <a:latin typeface="Calibri" panose="020F0502020204030204" pitchFamily="34" charset="0"/>
              </a:rPr>
              <a:t>61 000 </a:t>
            </a:r>
            <a:r>
              <a:rPr lang="fr-FR" sz="2400" dirty="0" err="1" smtClean="0">
                <a:solidFill>
                  <a:srgbClr val="4596EC"/>
                </a:solidFill>
                <a:latin typeface="Calibri" panose="020F0502020204030204" pitchFamily="34" charset="0"/>
              </a:rPr>
              <a:t>words</a:t>
            </a:r>
            <a:endParaRPr lang="fr-FR" sz="2400" dirty="0">
              <a:solidFill>
                <a:srgbClr val="4596EC"/>
              </a:solidFill>
              <a:latin typeface="Calibri" panose="020F0502020204030204" pitchFamily="34" charset="0"/>
            </a:endParaRPr>
          </a:p>
        </p:txBody>
      </p:sp>
      <p:sp>
        <p:nvSpPr>
          <p:cNvPr id="13" name="ZoneTexte 12"/>
          <p:cNvSpPr txBox="1"/>
          <p:nvPr/>
        </p:nvSpPr>
        <p:spPr>
          <a:xfrm>
            <a:off x="8180963" y="6396335"/>
            <a:ext cx="2539285" cy="461665"/>
          </a:xfrm>
          <a:prstGeom prst="rect">
            <a:avLst/>
          </a:prstGeom>
          <a:noFill/>
        </p:spPr>
        <p:txBody>
          <a:bodyPr wrap="none" rtlCol="0">
            <a:spAutoFit/>
          </a:bodyPr>
          <a:lstStyle/>
          <a:p>
            <a:r>
              <a:rPr lang="fr-FR" sz="2400" dirty="0">
                <a:solidFill>
                  <a:srgbClr val="4596EC"/>
                </a:solidFill>
                <a:latin typeface="Calibri" panose="020F0502020204030204" pitchFamily="34" charset="0"/>
              </a:rPr>
              <a:t>400 000 </a:t>
            </a:r>
            <a:r>
              <a:rPr lang="fr-FR" sz="2400" dirty="0" err="1">
                <a:solidFill>
                  <a:srgbClr val="4596EC"/>
                </a:solidFill>
                <a:latin typeface="Calibri" panose="020F0502020204030204" pitchFamily="34" charset="0"/>
              </a:rPr>
              <a:t>characters</a:t>
            </a:r>
            <a:endParaRPr lang="fr-FR" sz="2400" dirty="0">
              <a:solidFill>
                <a:srgbClr val="4596EC"/>
              </a:solidFill>
              <a:latin typeface="Calibri" panose="020F0502020204030204" pitchFamily="34" charset="0"/>
            </a:endParaRPr>
          </a:p>
        </p:txBody>
      </p:sp>
      <p:pic>
        <p:nvPicPr>
          <p:cNvPr id="4" name="Image 3"/>
          <p:cNvPicPr>
            <a:picLocks noChangeAspect="1"/>
          </p:cNvPicPr>
          <p:nvPr/>
        </p:nvPicPr>
        <p:blipFill rotWithShape="1">
          <a:blip r:embed="rId5">
            <a:extLst>
              <a:ext uri="{28A0092B-C50C-407E-A947-70E740481C1C}">
                <a14:useLocalDpi xmlns:a14="http://schemas.microsoft.com/office/drawing/2010/main" val="0"/>
              </a:ext>
            </a:extLst>
          </a:blip>
          <a:srcRect l="33002"/>
          <a:stretch/>
        </p:blipFill>
        <p:spPr>
          <a:xfrm>
            <a:off x="5878091" y="2410229"/>
            <a:ext cx="6153326" cy="3767941"/>
          </a:xfrm>
          <a:prstGeom prst="rect">
            <a:avLst/>
          </a:prstGeom>
        </p:spPr>
      </p:pic>
    </p:spTree>
    <p:extLst>
      <p:ext uri="{BB962C8B-B14F-4D97-AF65-F5344CB8AC3E}">
        <p14:creationId xmlns:p14="http://schemas.microsoft.com/office/powerpoint/2010/main" val="656633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268" y="0"/>
            <a:ext cx="9143464" cy="6858000"/>
          </a:xfrm>
          <a:prstGeom prst="rect">
            <a:avLst/>
          </a:prstGeom>
        </p:spPr>
      </p:pic>
    </p:spTree>
    <p:extLst>
      <p:ext uri="{BB962C8B-B14F-4D97-AF65-F5344CB8AC3E}">
        <p14:creationId xmlns:p14="http://schemas.microsoft.com/office/powerpoint/2010/main" val="3847474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8050" y="282684"/>
            <a:ext cx="11541363" cy="3865254"/>
          </a:xfrm>
          <a:effectLst/>
        </p:spPr>
        <p:txBody>
          <a:bodyPr>
            <a:normAutofit/>
          </a:bodyPr>
          <a:lstStyle/>
          <a:p>
            <a:pPr marL="342900" indent="-342900">
              <a:buFont typeface="Arial" panose="020B0604020202020204" pitchFamily="34" charset="0"/>
              <a:buChar char="•"/>
            </a:pPr>
            <a:endParaRPr lang="fr-FR" sz="2400" dirty="0" smtClean="0">
              <a:solidFill>
                <a:srgbClr val="FFFFFF"/>
              </a:solidFill>
            </a:endParaRPr>
          </a:p>
          <a:p>
            <a:pPr marL="342900" indent="-342900">
              <a:buFont typeface="Arial" panose="020B0604020202020204" pitchFamily="34" charset="0"/>
              <a:buChar char="•"/>
            </a:pPr>
            <a:r>
              <a:rPr lang="en-US" sz="2400" dirty="0">
                <a:solidFill>
                  <a:srgbClr val="FFFFFF"/>
                </a:solidFill>
              </a:rPr>
              <a:t>Basically, portability is about making the personal data "usable" directly by the individual or under his control and at his initiative beyond the control of the controller who collected it</a:t>
            </a:r>
            <a:r>
              <a:rPr lang="en-US" sz="2400" dirty="0" smtClean="0">
                <a:solidFill>
                  <a:srgbClr val="FFFFFF"/>
                </a:solidFill>
              </a:rPr>
              <a:t>.</a:t>
            </a:r>
          </a:p>
          <a:p>
            <a:pPr marL="342900" indent="-342900">
              <a:buFont typeface="Arial" panose="020B0604020202020204" pitchFamily="34" charset="0"/>
              <a:buChar char="•"/>
            </a:pPr>
            <a:endParaRPr lang="en-US" sz="2400" dirty="0">
              <a:solidFill>
                <a:srgbClr val="FFFFFF"/>
              </a:solidFill>
            </a:endParaRPr>
          </a:p>
          <a:p>
            <a:pPr lvl="1">
              <a:buNone/>
            </a:pPr>
            <a:endParaRPr lang="fr-FR" sz="2400" dirty="0" smtClean="0">
              <a:solidFill>
                <a:srgbClr val="FFFFFF"/>
              </a:solidFill>
            </a:endParaRPr>
          </a:p>
        </p:txBody>
      </p:sp>
      <p:sp>
        <p:nvSpPr>
          <p:cNvPr id="2" name="Titre 1"/>
          <p:cNvSpPr>
            <a:spLocks noGrp="1"/>
          </p:cNvSpPr>
          <p:nvPr>
            <p:ph type="title" idx="4294967295"/>
          </p:nvPr>
        </p:nvSpPr>
        <p:spPr>
          <a:xfrm>
            <a:off x="0" y="188913"/>
            <a:ext cx="9883775" cy="674687"/>
          </a:xfrm>
          <a:prstGeom prst="rect">
            <a:avLst/>
          </a:prstGeom>
        </p:spPr>
        <p:txBody>
          <a:bodyPr/>
          <a:lstStyle/>
          <a:p>
            <a:r>
              <a:rPr lang="fr-FR" sz="3600" dirty="0" smtClean="0">
                <a:solidFill>
                  <a:srgbClr val="4EB9DD"/>
                </a:solidFill>
              </a:rPr>
              <a:t>The right to data </a:t>
            </a:r>
            <a:r>
              <a:rPr lang="fr-FR" sz="3600" dirty="0" err="1" smtClean="0">
                <a:solidFill>
                  <a:srgbClr val="4EB9DD"/>
                </a:solidFill>
              </a:rPr>
              <a:t>portability</a:t>
            </a:r>
            <a:r>
              <a:rPr lang="fr-FR" sz="3600" dirty="0" smtClean="0">
                <a:solidFill>
                  <a:srgbClr val="4EB9DD"/>
                </a:solidFill>
              </a:rPr>
              <a:t> in a </a:t>
            </a:r>
            <a:r>
              <a:rPr lang="fr-FR" sz="3600" dirty="0" err="1" smtClean="0">
                <a:solidFill>
                  <a:srgbClr val="4EB9DD"/>
                </a:solidFill>
              </a:rPr>
              <a:t>nutshell</a:t>
            </a:r>
            <a:endParaRPr lang="fr-FR" sz="3600" dirty="0">
              <a:solidFill>
                <a:srgbClr val="4EB9DD"/>
              </a:solidFill>
              <a:latin typeface="Georgia" pitchFamily="18" charset="0"/>
            </a:endParaRPr>
          </a:p>
        </p:txBody>
      </p:sp>
      <p:pic>
        <p:nvPicPr>
          <p:cNvPr id="4" name="Image 3"/>
          <p:cNvPicPr>
            <a:picLocks noChangeAspect="1"/>
          </p:cNvPicPr>
          <p:nvPr/>
        </p:nvPicPr>
        <p:blipFill>
          <a:blip r:embed="rId3"/>
          <a:stretch>
            <a:fillRect/>
          </a:stretch>
        </p:blipFill>
        <p:spPr>
          <a:xfrm>
            <a:off x="5735960" y="1889560"/>
            <a:ext cx="5863141" cy="3904028"/>
          </a:xfrm>
          <a:prstGeom prst="rect">
            <a:avLst/>
          </a:prstGeom>
        </p:spPr>
      </p:pic>
      <p:sp>
        <p:nvSpPr>
          <p:cNvPr id="6" name="ZoneTexte 5"/>
          <p:cNvSpPr txBox="1"/>
          <p:nvPr/>
        </p:nvSpPr>
        <p:spPr>
          <a:xfrm>
            <a:off x="266361" y="2399977"/>
            <a:ext cx="5469599" cy="2954655"/>
          </a:xfrm>
          <a:prstGeom prst="rect">
            <a:avLst/>
          </a:prstGeom>
          <a:noFill/>
        </p:spPr>
        <p:txBody>
          <a:bodyPr wrap="square" rtlCol="0">
            <a:spAutoFit/>
          </a:bodyPr>
          <a:lstStyle/>
          <a:p>
            <a:r>
              <a:rPr lang="en-US" sz="2400" b="1" dirty="0" smtClean="0">
                <a:solidFill>
                  <a:srgbClr val="FFFFFF"/>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n-US" sz="2400" b="1" dirty="0">
                <a:solidFill>
                  <a:srgbClr val="FFFFFF"/>
                </a:solidFill>
                <a:latin typeface="Roboto" panose="02000000000000000000" pitchFamily="2" charset="0"/>
                <a:ea typeface="Roboto" panose="02000000000000000000" pitchFamily="2" charset="0"/>
                <a:cs typeface="Roboto" panose="02000000000000000000" pitchFamily="2" charset="0"/>
              </a:rPr>
              <a:t>Data controllers don’t “own” personal data. </a:t>
            </a:r>
            <a:r>
              <a:rPr lang="en-US" sz="2400" dirty="0">
                <a:solidFill>
                  <a:srgbClr val="FFFFFF"/>
                </a:solidFill>
                <a:latin typeface="Roboto" panose="02000000000000000000" pitchFamily="2" charset="0"/>
                <a:ea typeface="Roboto" panose="02000000000000000000" pitchFamily="2" charset="0"/>
                <a:cs typeface="Roboto" panose="02000000000000000000" pitchFamily="2" charset="0"/>
              </a:rPr>
              <a:t/>
            </a:r>
            <a:br>
              <a:rPr lang="en-US" sz="2400" dirty="0">
                <a:solidFill>
                  <a:srgbClr val="FFFFFF"/>
                </a:solidFill>
                <a:latin typeface="Roboto" panose="02000000000000000000" pitchFamily="2" charset="0"/>
                <a:ea typeface="Roboto" panose="02000000000000000000" pitchFamily="2" charset="0"/>
                <a:cs typeface="Roboto" panose="02000000000000000000" pitchFamily="2" charset="0"/>
              </a:rPr>
            </a:br>
            <a:r>
              <a:rPr lang="en-US" sz="2400" dirty="0">
                <a:solidFill>
                  <a:srgbClr val="FFFFFF"/>
                </a:solidFill>
                <a:latin typeface="Roboto" panose="02000000000000000000" pitchFamily="2" charset="0"/>
                <a:ea typeface="Roboto" panose="02000000000000000000" pitchFamily="2" charset="0"/>
                <a:cs typeface="Roboto" panose="02000000000000000000" pitchFamily="2" charset="0"/>
              </a:rPr>
              <a:t/>
            </a:r>
            <a:br>
              <a:rPr lang="en-US" sz="2400" dirty="0">
                <a:solidFill>
                  <a:srgbClr val="FFFFFF"/>
                </a:solidFill>
                <a:latin typeface="Roboto" panose="02000000000000000000" pitchFamily="2" charset="0"/>
                <a:ea typeface="Roboto" panose="02000000000000000000" pitchFamily="2" charset="0"/>
                <a:cs typeface="Roboto" panose="02000000000000000000" pitchFamily="2" charset="0"/>
              </a:rPr>
            </a:br>
            <a:endParaRPr lang="en-US" sz="2400"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fr-FR" sz="2400" dirty="0" smtClean="0">
                <a:solidFill>
                  <a:srgbClr val="FFFFFF"/>
                </a:solidFill>
                <a:latin typeface="Roboto" panose="02000000000000000000" pitchFamily="2" charset="0"/>
                <a:ea typeface="Roboto" panose="02000000000000000000" pitchFamily="2" charset="0"/>
                <a:cs typeface="Roboto" panose="02000000000000000000" pitchFamily="2" charset="0"/>
              </a:rPr>
              <a:t>One of the rare </a:t>
            </a:r>
            <a:r>
              <a:rPr lang="fr-FR" sz="2400" dirty="0" err="1" smtClean="0">
                <a:solidFill>
                  <a:srgbClr val="FFFFFF"/>
                </a:solidFill>
                <a:latin typeface="Roboto" panose="02000000000000000000" pitchFamily="2" charset="0"/>
                <a:ea typeface="Roboto" panose="02000000000000000000" pitchFamily="2" charset="0"/>
                <a:cs typeface="Roboto" panose="02000000000000000000" pitchFamily="2" charset="0"/>
              </a:rPr>
              <a:t>embodiment</a:t>
            </a:r>
            <a:r>
              <a:rPr lang="fr-FR" sz="2400" dirty="0" smtClean="0">
                <a:solidFill>
                  <a:srgbClr val="FFFFFF"/>
                </a:solidFill>
                <a:latin typeface="Roboto" panose="02000000000000000000" pitchFamily="2" charset="0"/>
                <a:ea typeface="Roboto" panose="02000000000000000000" pitchFamily="2" charset="0"/>
                <a:cs typeface="Roboto" panose="02000000000000000000" pitchFamily="2" charset="0"/>
              </a:rPr>
              <a:t> in GDPR of the « data self-</a:t>
            </a:r>
            <a:r>
              <a:rPr lang="fr-FR" sz="2400" dirty="0" err="1" smtClean="0">
                <a:solidFill>
                  <a:srgbClr val="FFFFFF"/>
                </a:solidFill>
                <a:latin typeface="Roboto" panose="02000000000000000000" pitchFamily="2" charset="0"/>
                <a:ea typeface="Roboto" panose="02000000000000000000" pitchFamily="2" charset="0"/>
                <a:cs typeface="Roboto" panose="02000000000000000000" pitchFamily="2" charset="0"/>
              </a:rPr>
              <a:t>determination</a:t>
            </a:r>
            <a:r>
              <a:rPr lang="fr-FR" sz="2400" dirty="0" smtClean="0">
                <a:solidFill>
                  <a:srgbClr val="FFFFFF"/>
                </a:solidFill>
                <a:latin typeface="Roboto" panose="02000000000000000000" pitchFamily="2" charset="0"/>
                <a:ea typeface="Roboto" panose="02000000000000000000" pitchFamily="2" charset="0"/>
                <a:cs typeface="Roboto" panose="02000000000000000000" pitchFamily="2" charset="0"/>
              </a:rPr>
              <a:t> </a:t>
            </a:r>
            <a:r>
              <a:rPr lang="fr-FR" sz="2400" dirty="0" err="1" smtClean="0">
                <a:solidFill>
                  <a:srgbClr val="FFFFFF"/>
                </a:solidFill>
                <a:latin typeface="Roboto" panose="02000000000000000000" pitchFamily="2" charset="0"/>
                <a:ea typeface="Roboto" panose="02000000000000000000" pitchFamily="2" charset="0"/>
                <a:cs typeface="Roboto" panose="02000000000000000000" pitchFamily="2" charset="0"/>
              </a:rPr>
              <a:t>principle</a:t>
            </a:r>
            <a:r>
              <a:rPr lang="fr-FR" sz="2400" dirty="0" smtClean="0">
                <a:solidFill>
                  <a:srgbClr val="FFFFFF"/>
                </a:solidFill>
                <a:latin typeface="Roboto" panose="02000000000000000000" pitchFamily="2" charset="0"/>
                <a:ea typeface="Roboto" panose="02000000000000000000" pitchFamily="2" charset="0"/>
                <a:cs typeface="Roboto" panose="02000000000000000000" pitchFamily="2" charset="0"/>
              </a:rPr>
              <a:t> ». </a:t>
            </a:r>
            <a:endParaRPr lang="fr-FR" sz="2400" dirty="0">
              <a:solidFill>
                <a:srgbClr val="FFFFFF"/>
              </a:solidFill>
              <a:latin typeface="Roboto" panose="02000000000000000000" pitchFamily="2" charset="0"/>
              <a:ea typeface="Roboto" panose="02000000000000000000" pitchFamily="2" charset="0"/>
              <a:cs typeface="Roboto" panose="02000000000000000000" pitchFamily="2" charset="0"/>
            </a:endParaRPr>
          </a:p>
          <a:p>
            <a:endParaRPr lang="fr-FR"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2991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84597" y="1346726"/>
            <a:ext cx="8950000" cy="3865254"/>
          </a:xfrm>
        </p:spPr>
        <p:txBody>
          <a:bodyPr/>
          <a:lstStyle/>
          <a:p>
            <a:pPr marL="514350" indent="-514350">
              <a:buFont typeface="+mj-lt"/>
              <a:buAutoNum type="arabicPeriod"/>
            </a:pPr>
            <a:r>
              <a:rPr lang="fr-FR" sz="3200" dirty="0" smtClean="0">
                <a:solidFill>
                  <a:srgbClr val="FFFFFF"/>
                </a:solidFill>
              </a:rPr>
              <a:t>A right to </a:t>
            </a:r>
            <a:r>
              <a:rPr lang="fr-FR" sz="3200" dirty="0" err="1">
                <a:solidFill>
                  <a:srgbClr val="FFFFFF"/>
                </a:solidFill>
              </a:rPr>
              <a:t>receive</a:t>
            </a:r>
            <a:r>
              <a:rPr lang="fr-FR" sz="3200" dirty="0">
                <a:solidFill>
                  <a:srgbClr val="FFFFFF"/>
                </a:solidFill>
              </a:rPr>
              <a:t> </a:t>
            </a:r>
            <a:r>
              <a:rPr lang="fr-FR" sz="3200" dirty="0" smtClean="0">
                <a:solidFill>
                  <a:srgbClr val="FFFFFF"/>
                </a:solidFill>
              </a:rPr>
              <a:t>data</a:t>
            </a:r>
          </a:p>
          <a:p>
            <a:pPr marL="514350" indent="-514350">
              <a:buFont typeface="+mj-lt"/>
              <a:buAutoNum type="arabicPeriod"/>
            </a:pPr>
            <a:endParaRPr lang="fr-FR" sz="3200" dirty="0" smtClean="0">
              <a:solidFill>
                <a:srgbClr val="FFFFFF"/>
              </a:solidFill>
            </a:endParaRPr>
          </a:p>
          <a:p>
            <a:pPr marL="514350" indent="-514350">
              <a:buFont typeface="+mj-lt"/>
              <a:buAutoNum type="arabicPeriod"/>
            </a:pPr>
            <a:r>
              <a:rPr lang="en-US" sz="3200" dirty="0" smtClean="0">
                <a:solidFill>
                  <a:srgbClr val="FFFFFF"/>
                </a:solidFill>
              </a:rPr>
              <a:t>A right </a:t>
            </a:r>
            <a:r>
              <a:rPr lang="en-US" sz="3200" dirty="0">
                <a:solidFill>
                  <a:srgbClr val="FFFFFF"/>
                </a:solidFill>
              </a:rPr>
              <a:t>to transmit those data to another controller </a:t>
            </a:r>
            <a:r>
              <a:rPr lang="en-GB" sz="3200" i="1" dirty="0">
                <a:solidFill>
                  <a:srgbClr val="FFFFFF"/>
                </a:solidFill>
              </a:rPr>
              <a:t>without hindrance </a:t>
            </a:r>
            <a:endParaRPr lang="en-US" sz="3200" dirty="0" smtClean="0">
              <a:solidFill>
                <a:srgbClr val="FFFFFF"/>
              </a:solidFill>
            </a:endParaRPr>
          </a:p>
          <a:p>
            <a:pPr marL="400050" lvl="1" indent="0">
              <a:buNone/>
            </a:pPr>
            <a:r>
              <a:rPr lang="fr-FR" sz="3200" dirty="0" smtClean="0">
                <a:solidFill>
                  <a:srgbClr val="4EB9DD"/>
                </a:solidFill>
                <a:sym typeface="Wingdings" panose="05000000000000000000" pitchFamily="2" charset="2"/>
              </a:rPr>
              <a:t></a:t>
            </a:r>
            <a:r>
              <a:rPr lang="fr-FR" sz="3200" dirty="0" smtClean="0">
                <a:solidFill>
                  <a:srgbClr val="4EB9DD"/>
                </a:solidFill>
              </a:rPr>
              <a:t>	</a:t>
            </a:r>
            <a:r>
              <a:rPr lang="fr-FR" sz="3200" dirty="0" smtClean="0">
                <a:solidFill>
                  <a:srgbClr val="FFFFFF"/>
                </a:solidFill>
              </a:rPr>
              <a:t>(and a right to direct transmission </a:t>
            </a:r>
            <a:r>
              <a:rPr lang="fr-FR" sz="3200" dirty="0" err="1" smtClean="0">
                <a:solidFill>
                  <a:srgbClr val="FFFFFF"/>
                </a:solidFill>
              </a:rPr>
              <a:t>between</a:t>
            </a:r>
            <a:r>
              <a:rPr lang="fr-FR" sz="3200" dirty="0" smtClean="0">
                <a:solidFill>
                  <a:srgbClr val="FFFFFF"/>
                </a:solidFill>
              </a:rPr>
              <a:t> data </a:t>
            </a:r>
            <a:r>
              <a:rPr lang="fr-FR" sz="3200" dirty="0" err="1" smtClean="0">
                <a:solidFill>
                  <a:srgbClr val="FFFFFF"/>
                </a:solidFill>
              </a:rPr>
              <a:t>controllers</a:t>
            </a:r>
            <a:r>
              <a:rPr lang="fr-FR" sz="3200" dirty="0" smtClean="0">
                <a:solidFill>
                  <a:srgbClr val="FFFFFF"/>
                </a:solidFill>
              </a:rPr>
              <a:t> </a:t>
            </a:r>
            <a:r>
              <a:rPr lang="fr-FR" sz="3200" dirty="0" err="1" smtClean="0">
                <a:solidFill>
                  <a:srgbClr val="FFFFFF"/>
                </a:solidFill>
              </a:rPr>
              <a:t>where</a:t>
            </a:r>
            <a:r>
              <a:rPr lang="fr-FR" sz="3200" dirty="0" smtClean="0">
                <a:solidFill>
                  <a:srgbClr val="FFFFFF"/>
                </a:solidFill>
              </a:rPr>
              <a:t> </a:t>
            </a:r>
            <a:r>
              <a:rPr lang="fr-FR" sz="3200" dirty="0" err="1" smtClean="0">
                <a:solidFill>
                  <a:srgbClr val="FFFFFF"/>
                </a:solidFill>
              </a:rPr>
              <a:t>technically</a:t>
            </a:r>
            <a:r>
              <a:rPr lang="fr-FR" sz="3200" dirty="0" smtClean="0">
                <a:solidFill>
                  <a:srgbClr val="FFFFFF"/>
                </a:solidFill>
              </a:rPr>
              <a:t> </a:t>
            </a:r>
            <a:r>
              <a:rPr lang="fr-FR" sz="3200" dirty="0" err="1" smtClean="0">
                <a:solidFill>
                  <a:srgbClr val="FFFFFF"/>
                </a:solidFill>
              </a:rPr>
              <a:t>feasable</a:t>
            </a:r>
            <a:r>
              <a:rPr lang="fr-FR" sz="3200" dirty="0" smtClean="0">
                <a:solidFill>
                  <a:srgbClr val="FFFFFF"/>
                </a:solidFill>
              </a:rPr>
              <a:t>)</a:t>
            </a:r>
            <a:endParaRPr lang="fr-FR" sz="3200" dirty="0">
              <a:solidFill>
                <a:srgbClr val="FFFFFF"/>
              </a:solidFill>
            </a:endParaRPr>
          </a:p>
        </p:txBody>
      </p:sp>
      <p:sp>
        <p:nvSpPr>
          <p:cNvPr id="5" name="Titre 1"/>
          <p:cNvSpPr txBox="1">
            <a:spLocks/>
          </p:cNvSpPr>
          <p:nvPr/>
        </p:nvSpPr>
        <p:spPr bwMode="auto">
          <a:xfrm>
            <a:off x="372916" y="254351"/>
            <a:ext cx="11322218" cy="79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19" tIns="45719" rIns="45719" bIns="45719" numCol="1" anchor="b" anchorCtr="0" compatLnSpc="1">
            <a:prstTxWarp prst="textNoShape">
              <a:avLst/>
            </a:prstTxWarp>
          </a:bodyPr>
          <a:lstStyle>
            <a:lvl1pPr algn="l" defTabSz="457200" rtl="0" eaLnBrk="0" fontAlgn="base" hangingPunct="0">
              <a:spcBef>
                <a:spcPct val="0"/>
              </a:spcBef>
              <a:spcAft>
                <a:spcPct val="0"/>
              </a:spcAft>
              <a:defRPr sz="1200" kern="1200">
                <a:solidFill>
                  <a:srgbClr val="000000"/>
                </a:solidFill>
                <a:latin typeface="+mj-lt"/>
                <a:ea typeface="+mj-ea"/>
                <a:cs typeface="+mj-cs"/>
                <a:sym typeface="Helvetica" panose="020B0604020202020204" pitchFamily="34" charset="0"/>
              </a:defRPr>
            </a:lvl1pPr>
            <a:lvl2pPr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r>
              <a:rPr lang="fr-FR" sz="4400" dirty="0">
                <a:solidFill>
                  <a:srgbClr val="4EB9DD"/>
                </a:solidFill>
              </a:rPr>
              <a:t>2 </a:t>
            </a:r>
            <a:r>
              <a:rPr lang="fr-FR" sz="4400" dirty="0" smtClean="0">
                <a:solidFill>
                  <a:srgbClr val="4EB9DD"/>
                </a:solidFill>
              </a:rPr>
              <a:t>(</a:t>
            </a:r>
            <a:r>
              <a:rPr lang="fr-FR" sz="4400" dirty="0">
                <a:solidFill>
                  <a:srgbClr val="4EB9DD"/>
                </a:solidFill>
              </a:rPr>
              <a:t>and a </a:t>
            </a:r>
            <a:r>
              <a:rPr lang="fr-FR" sz="4400" dirty="0" err="1">
                <a:solidFill>
                  <a:srgbClr val="4EB9DD"/>
                </a:solidFill>
              </a:rPr>
              <a:t>half</a:t>
            </a:r>
            <a:r>
              <a:rPr lang="fr-FR" sz="4400" dirty="0">
                <a:solidFill>
                  <a:srgbClr val="4EB9DD"/>
                </a:solidFill>
              </a:rPr>
              <a:t>) </a:t>
            </a:r>
            <a:r>
              <a:rPr lang="fr-FR" sz="4400" dirty="0" err="1" smtClean="0">
                <a:solidFill>
                  <a:srgbClr val="4EB9DD"/>
                </a:solidFill>
              </a:rPr>
              <a:t>rights</a:t>
            </a:r>
            <a:endParaRPr lang="fr-FR" sz="4400" dirty="0">
              <a:solidFill>
                <a:srgbClr val="4EB9DD"/>
              </a:solidFill>
            </a:endParaRPr>
          </a:p>
        </p:txBody>
      </p:sp>
    </p:spTree>
    <p:extLst>
      <p:ext uri="{BB962C8B-B14F-4D97-AF65-F5344CB8AC3E}">
        <p14:creationId xmlns:p14="http://schemas.microsoft.com/office/powerpoint/2010/main" val="613551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Connecteur en arc 74"/>
          <p:cNvCxnSpPr/>
          <p:nvPr/>
        </p:nvCxnSpPr>
        <p:spPr>
          <a:xfrm rot="5400000" flipH="1" flipV="1">
            <a:off x="6123377" y="-797391"/>
            <a:ext cx="241" cy="6137696"/>
          </a:xfrm>
          <a:prstGeom prst="curvedConnector3">
            <a:avLst>
              <a:gd name="adj1" fmla="val 600846058"/>
            </a:avLst>
          </a:prstGeom>
          <a:ln w="28575">
            <a:solidFill>
              <a:schemeClr val="bg1"/>
            </a:solidFill>
            <a:tailEnd type="triangle"/>
          </a:ln>
        </p:spPr>
        <p:style>
          <a:lnRef idx="1">
            <a:schemeClr val="accent2"/>
          </a:lnRef>
          <a:fillRef idx="0">
            <a:schemeClr val="accent2"/>
          </a:fillRef>
          <a:effectRef idx="0">
            <a:schemeClr val="accent2"/>
          </a:effectRef>
          <a:fontRef idx="minor">
            <a:schemeClr val="tx1"/>
          </a:fontRef>
        </p:style>
      </p:cxnSp>
      <p:cxnSp>
        <p:nvCxnSpPr>
          <p:cNvPr id="85" name="Connecteur droit avec flèche 84"/>
          <p:cNvCxnSpPr/>
          <p:nvPr/>
        </p:nvCxnSpPr>
        <p:spPr>
          <a:xfrm>
            <a:off x="6744072" y="1620008"/>
            <a:ext cx="2448272" cy="651328"/>
          </a:xfrm>
          <a:prstGeom prst="straightConnector1">
            <a:avLst/>
          </a:prstGeom>
          <a:ln w="28575">
            <a:solidFill>
              <a:schemeClr val="bg1"/>
            </a:solidFill>
            <a:tailEnd type="triangle"/>
          </a:ln>
        </p:spPr>
        <p:style>
          <a:lnRef idx="1">
            <a:schemeClr val="accent2"/>
          </a:lnRef>
          <a:fillRef idx="0">
            <a:schemeClr val="accent2"/>
          </a:fillRef>
          <a:effectRef idx="0">
            <a:schemeClr val="accent2"/>
          </a:effectRef>
          <a:fontRef idx="minor">
            <a:schemeClr val="tx1"/>
          </a:fontRef>
        </p:style>
      </p:cxnSp>
      <p:sp>
        <p:nvSpPr>
          <p:cNvPr id="7" name="Titre 1"/>
          <p:cNvSpPr txBox="1">
            <a:spLocks/>
          </p:cNvSpPr>
          <p:nvPr/>
        </p:nvSpPr>
        <p:spPr>
          <a:xfrm>
            <a:off x="1981200" y="5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endParaRPr lang="fr-FR" sz="2400" dirty="0">
              <a:solidFill>
                <a:srgbClr val="FFFFFF"/>
              </a:solidFill>
            </a:endParaRPr>
          </a:p>
        </p:txBody>
      </p:sp>
      <p:sp>
        <p:nvSpPr>
          <p:cNvPr id="36" name="Titre 1"/>
          <p:cNvSpPr txBox="1">
            <a:spLocks/>
          </p:cNvSpPr>
          <p:nvPr/>
        </p:nvSpPr>
        <p:spPr>
          <a:xfrm>
            <a:off x="7627026" y="5064660"/>
            <a:ext cx="2244824" cy="2345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algn="l"/>
            <a:r>
              <a:rPr lang="en-US" sz="1400" b="0" dirty="0">
                <a:solidFill>
                  <a:srgbClr val="FFFFFF"/>
                </a:solidFill>
              </a:rPr>
              <a:t>Store</a:t>
            </a:r>
            <a:endParaRPr lang="en-US" sz="1800" b="0" dirty="0">
              <a:solidFill>
                <a:srgbClr val="FFFFFF"/>
              </a:solidFill>
            </a:endParaRPr>
          </a:p>
        </p:txBody>
      </p:sp>
      <p:grpSp>
        <p:nvGrpSpPr>
          <p:cNvPr id="49" name="Groupe 48"/>
          <p:cNvGrpSpPr/>
          <p:nvPr/>
        </p:nvGrpSpPr>
        <p:grpSpPr>
          <a:xfrm>
            <a:off x="8749438" y="4383321"/>
            <a:ext cx="1683956" cy="1352770"/>
            <a:chOff x="4495244" y="1778641"/>
            <a:chExt cx="1683956" cy="1352770"/>
          </a:xfrm>
        </p:grpSpPr>
        <p:sp>
          <p:nvSpPr>
            <p:cNvPr id="41" name="Titre 1"/>
            <p:cNvSpPr txBox="1">
              <a:spLocks/>
            </p:cNvSpPr>
            <p:nvPr/>
          </p:nvSpPr>
          <p:spPr>
            <a:xfrm>
              <a:off x="4495244" y="2886565"/>
              <a:ext cx="1683956" cy="2448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US" sz="1200" b="0" dirty="0">
                  <a:solidFill>
                    <a:schemeClr val="bg1"/>
                  </a:solidFill>
                </a:rPr>
                <a:t>Personal storage</a:t>
              </a:r>
            </a:p>
          </p:txBody>
        </p:sp>
        <p:pic>
          <p:nvPicPr>
            <p:cNvPr id="42" name="Imag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6316" y="1778641"/>
              <a:ext cx="1081812" cy="1080000"/>
            </a:xfrm>
            <a:prstGeom prst="rect">
              <a:avLst/>
            </a:prstGeom>
          </p:spPr>
        </p:pic>
      </p:grpSp>
      <p:grpSp>
        <p:nvGrpSpPr>
          <p:cNvPr id="50" name="Groupe 49"/>
          <p:cNvGrpSpPr/>
          <p:nvPr/>
        </p:nvGrpSpPr>
        <p:grpSpPr>
          <a:xfrm>
            <a:off x="4980000" y="1080009"/>
            <a:ext cx="2244824" cy="1389175"/>
            <a:chOff x="6654004" y="1778853"/>
            <a:chExt cx="2244824" cy="1389175"/>
          </a:xfrm>
        </p:grpSpPr>
        <p:sp>
          <p:nvSpPr>
            <p:cNvPr id="40" name="Titre 1"/>
            <p:cNvSpPr txBox="1">
              <a:spLocks/>
            </p:cNvSpPr>
            <p:nvPr/>
          </p:nvSpPr>
          <p:spPr>
            <a:xfrm>
              <a:off x="6654004" y="2933499"/>
              <a:ext cx="2244824" cy="2345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US" sz="1200" b="0" dirty="0" smtClean="0">
                  <a:solidFill>
                    <a:schemeClr val="bg1"/>
                  </a:solidFill>
                </a:rPr>
                <a:t>Intermediary </a:t>
              </a:r>
            </a:p>
            <a:p>
              <a:r>
                <a:rPr lang="en-US" sz="1200" b="0" dirty="0" smtClean="0">
                  <a:solidFill>
                    <a:schemeClr val="bg1"/>
                  </a:solidFill>
                </a:rPr>
                <a:t>service </a:t>
              </a:r>
              <a:r>
                <a:rPr lang="en-US" sz="1200" b="0" dirty="0">
                  <a:solidFill>
                    <a:schemeClr val="bg1"/>
                  </a:solidFill>
                </a:rPr>
                <a:t>provider</a:t>
              </a:r>
            </a:p>
          </p:txBody>
        </p:sp>
        <p:pic>
          <p:nvPicPr>
            <p:cNvPr id="43" name="Imag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416" y="1778853"/>
              <a:ext cx="1080000" cy="1080000"/>
            </a:xfrm>
            <a:prstGeom prst="rect">
              <a:avLst/>
            </a:prstGeom>
          </p:spPr>
        </p:pic>
      </p:grpSp>
      <p:grpSp>
        <p:nvGrpSpPr>
          <p:cNvPr id="51" name="Groupe 50"/>
          <p:cNvGrpSpPr/>
          <p:nvPr/>
        </p:nvGrpSpPr>
        <p:grpSpPr>
          <a:xfrm>
            <a:off x="5361400" y="4289176"/>
            <a:ext cx="1382672" cy="1389320"/>
            <a:chOff x="2758254" y="1778853"/>
            <a:chExt cx="1382672" cy="1389320"/>
          </a:xfrm>
        </p:grpSpPr>
        <p:sp>
          <p:nvSpPr>
            <p:cNvPr id="37" name="Titre 1"/>
            <p:cNvSpPr txBox="1">
              <a:spLocks/>
            </p:cNvSpPr>
            <p:nvPr/>
          </p:nvSpPr>
          <p:spPr>
            <a:xfrm>
              <a:off x="2758254" y="2869549"/>
              <a:ext cx="1382672" cy="2986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US" sz="1200" b="0" dirty="0">
                  <a:solidFill>
                    <a:schemeClr val="bg1"/>
                  </a:solidFill>
                </a:rPr>
                <a:t>Data subject</a:t>
              </a:r>
            </a:p>
          </p:txBody>
        </p:sp>
        <p:pic>
          <p:nvPicPr>
            <p:cNvPr id="44" name="Imag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8360" y="1778853"/>
              <a:ext cx="1081812" cy="1080000"/>
            </a:xfrm>
            <a:prstGeom prst="rect">
              <a:avLst/>
            </a:prstGeom>
          </p:spPr>
        </p:pic>
      </p:grpSp>
      <p:grpSp>
        <p:nvGrpSpPr>
          <p:cNvPr id="48" name="Groupe 47"/>
          <p:cNvGrpSpPr/>
          <p:nvPr/>
        </p:nvGrpSpPr>
        <p:grpSpPr>
          <a:xfrm>
            <a:off x="2279576" y="2313250"/>
            <a:ext cx="1550144" cy="1456812"/>
            <a:chOff x="754216" y="1778853"/>
            <a:chExt cx="1550144" cy="1456812"/>
          </a:xfrm>
        </p:grpSpPr>
        <p:sp>
          <p:nvSpPr>
            <p:cNvPr id="38" name="Titre 1"/>
            <p:cNvSpPr txBox="1">
              <a:spLocks/>
            </p:cNvSpPr>
            <p:nvPr/>
          </p:nvSpPr>
          <p:spPr>
            <a:xfrm>
              <a:off x="754216" y="2937041"/>
              <a:ext cx="1550144" cy="2986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US" sz="1200" b="0" dirty="0">
                  <a:solidFill>
                    <a:schemeClr val="bg1"/>
                  </a:solidFill>
                </a:rPr>
                <a:t>Data controller 1</a:t>
              </a:r>
            </a:p>
          </p:txBody>
        </p:sp>
        <p:pic>
          <p:nvPicPr>
            <p:cNvPr id="45" name="Imag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9288" y="1778853"/>
              <a:ext cx="1080000" cy="1080000"/>
            </a:xfrm>
            <a:prstGeom prst="rect">
              <a:avLst/>
            </a:prstGeom>
          </p:spPr>
        </p:pic>
      </p:grpSp>
      <p:grpSp>
        <p:nvGrpSpPr>
          <p:cNvPr id="47" name="Groupe 46"/>
          <p:cNvGrpSpPr/>
          <p:nvPr/>
        </p:nvGrpSpPr>
        <p:grpSpPr>
          <a:xfrm>
            <a:off x="8400256" y="2313010"/>
            <a:ext cx="1584176" cy="1428665"/>
            <a:chOff x="4888016" y="1778853"/>
            <a:chExt cx="1584176" cy="1428665"/>
          </a:xfrm>
        </p:grpSpPr>
        <p:sp>
          <p:nvSpPr>
            <p:cNvPr id="39" name="Titre 1"/>
            <p:cNvSpPr txBox="1">
              <a:spLocks/>
            </p:cNvSpPr>
            <p:nvPr/>
          </p:nvSpPr>
          <p:spPr>
            <a:xfrm>
              <a:off x="4888016" y="2965188"/>
              <a:ext cx="1584176" cy="2423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US" sz="1200" b="0" dirty="0">
                  <a:solidFill>
                    <a:schemeClr val="bg1"/>
                  </a:solidFill>
                </a:rPr>
                <a:t>Data controller 2</a:t>
              </a:r>
            </a:p>
          </p:txBody>
        </p:sp>
        <p:pic>
          <p:nvPicPr>
            <p:cNvPr id="46" name="Imag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0104" y="1778853"/>
              <a:ext cx="1080000" cy="1080000"/>
            </a:xfrm>
            <a:prstGeom prst="rect">
              <a:avLst/>
            </a:prstGeom>
          </p:spPr>
        </p:pic>
      </p:grpSp>
      <p:cxnSp>
        <p:nvCxnSpPr>
          <p:cNvPr id="58" name="Connecteur en arc 57"/>
          <p:cNvCxnSpPr>
            <a:stCxn id="38" idx="2"/>
          </p:cNvCxnSpPr>
          <p:nvPr/>
        </p:nvCxnSpPr>
        <p:spPr>
          <a:xfrm rot="16200000" flipH="1">
            <a:off x="3701403" y="3123307"/>
            <a:ext cx="1059114" cy="2352624"/>
          </a:xfrm>
          <a:prstGeom prst="curvedConnector2">
            <a:avLst/>
          </a:prstGeom>
          <a:ln w="28575">
            <a:solidFill>
              <a:schemeClr val="bg1"/>
            </a:solidFill>
            <a:tailEnd type="triangle"/>
          </a:ln>
        </p:spPr>
        <p:style>
          <a:lnRef idx="1">
            <a:schemeClr val="accent2"/>
          </a:lnRef>
          <a:fillRef idx="0">
            <a:schemeClr val="accent2"/>
          </a:fillRef>
          <a:effectRef idx="0">
            <a:schemeClr val="accent2"/>
          </a:effectRef>
          <a:fontRef idx="minor">
            <a:schemeClr val="tx1"/>
          </a:fontRef>
        </p:style>
      </p:cxnSp>
      <p:cxnSp>
        <p:nvCxnSpPr>
          <p:cNvPr id="63" name="Connecteur en arc 62"/>
          <p:cNvCxnSpPr>
            <a:endCxn id="39" idx="2"/>
          </p:cNvCxnSpPr>
          <p:nvPr/>
        </p:nvCxnSpPr>
        <p:spPr>
          <a:xfrm flipV="1">
            <a:off x="6793748" y="3741674"/>
            <a:ext cx="2398596" cy="1087502"/>
          </a:xfrm>
          <a:prstGeom prst="curvedConnector2">
            <a:avLst/>
          </a:prstGeom>
          <a:ln w="28575">
            <a:solidFill>
              <a:schemeClr val="bg1"/>
            </a:solidFill>
            <a:tailEnd type="triangle"/>
          </a:ln>
        </p:spPr>
        <p:style>
          <a:lnRef idx="1">
            <a:schemeClr val="accent2"/>
          </a:lnRef>
          <a:fillRef idx="0">
            <a:schemeClr val="accent2"/>
          </a:fillRef>
          <a:effectRef idx="0">
            <a:schemeClr val="accent2"/>
          </a:effectRef>
          <a:fontRef idx="minor">
            <a:schemeClr val="tx1"/>
          </a:fontRef>
        </p:style>
      </p:cxnSp>
      <p:cxnSp>
        <p:nvCxnSpPr>
          <p:cNvPr id="69" name="Connecteur droit avec flèche 68"/>
          <p:cNvCxnSpPr/>
          <p:nvPr/>
        </p:nvCxnSpPr>
        <p:spPr>
          <a:xfrm>
            <a:off x="6793748" y="4829177"/>
            <a:ext cx="2110564" cy="309319"/>
          </a:xfrm>
          <a:prstGeom prst="straightConnector1">
            <a:avLst/>
          </a:prstGeom>
          <a:ln w="28575">
            <a:solidFill>
              <a:schemeClr val="bg1"/>
            </a:solidFill>
            <a:tailEnd type="triangle"/>
          </a:ln>
        </p:spPr>
        <p:style>
          <a:lnRef idx="1">
            <a:schemeClr val="accent2"/>
          </a:lnRef>
          <a:fillRef idx="0">
            <a:schemeClr val="accent2"/>
          </a:fillRef>
          <a:effectRef idx="0">
            <a:schemeClr val="accent2"/>
          </a:effectRef>
          <a:fontRef idx="minor">
            <a:schemeClr val="tx1"/>
          </a:fontRef>
        </p:style>
      </p:cxnSp>
      <p:cxnSp>
        <p:nvCxnSpPr>
          <p:cNvPr id="73" name="Connecteur droit avec flèche 72"/>
          <p:cNvCxnSpPr/>
          <p:nvPr/>
        </p:nvCxnSpPr>
        <p:spPr>
          <a:xfrm flipV="1">
            <a:off x="6096000" y="2638908"/>
            <a:ext cx="6412" cy="1622344"/>
          </a:xfrm>
          <a:prstGeom prst="straightConnector1">
            <a:avLst/>
          </a:prstGeom>
          <a:ln w="28575">
            <a:solidFill>
              <a:schemeClr val="bg1"/>
            </a:solidFill>
            <a:tailEnd type="triangle"/>
          </a:ln>
        </p:spPr>
        <p:style>
          <a:lnRef idx="1">
            <a:schemeClr val="accent2"/>
          </a:lnRef>
          <a:fillRef idx="0">
            <a:schemeClr val="accent2"/>
          </a:fillRef>
          <a:effectRef idx="0">
            <a:schemeClr val="accent2"/>
          </a:effectRef>
          <a:fontRef idx="minor">
            <a:schemeClr val="tx1"/>
          </a:fontRef>
        </p:style>
      </p:cxnSp>
      <p:cxnSp>
        <p:nvCxnSpPr>
          <p:cNvPr id="82" name="Connecteur droit avec flèche 81"/>
          <p:cNvCxnSpPr/>
          <p:nvPr/>
        </p:nvCxnSpPr>
        <p:spPr>
          <a:xfrm flipV="1">
            <a:off x="3054649" y="1637710"/>
            <a:ext cx="2352625" cy="633626"/>
          </a:xfrm>
          <a:prstGeom prst="straightConnector1">
            <a:avLst/>
          </a:prstGeom>
          <a:ln w="28575">
            <a:solidFill>
              <a:schemeClr val="bg1"/>
            </a:solidFill>
            <a:tailEnd type="triangle"/>
          </a:ln>
        </p:spPr>
        <p:style>
          <a:lnRef idx="1">
            <a:schemeClr val="accent2"/>
          </a:lnRef>
          <a:fillRef idx="0">
            <a:schemeClr val="accent2"/>
          </a:fillRef>
          <a:effectRef idx="0">
            <a:schemeClr val="accent2"/>
          </a:effectRef>
          <a:fontRef idx="minor">
            <a:schemeClr val="tx1"/>
          </a:fontRef>
        </p:style>
      </p:cxnSp>
      <p:sp>
        <p:nvSpPr>
          <p:cNvPr id="90" name="Titre 1"/>
          <p:cNvSpPr txBox="1">
            <a:spLocks/>
          </p:cNvSpPr>
          <p:nvPr/>
        </p:nvSpPr>
        <p:spPr>
          <a:xfrm>
            <a:off x="3715577" y="2819416"/>
            <a:ext cx="1846835" cy="8219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algn="l"/>
            <a:r>
              <a:rPr lang="en-US" sz="1400" b="0" dirty="0">
                <a:solidFill>
                  <a:srgbClr val="FFFFFF"/>
                </a:solidFill>
              </a:rPr>
              <a:t>Provides personal data in a structured, commonly used and machine-readable format</a:t>
            </a:r>
          </a:p>
        </p:txBody>
      </p:sp>
      <p:sp>
        <p:nvSpPr>
          <p:cNvPr id="91" name="Titre 1"/>
          <p:cNvSpPr txBox="1">
            <a:spLocks/>
          </p:cNvSpPr>
          <p:nvPr/>
        </p:nvSpPr>
        <p:spPr>
          <a:xfrm>
            <a:off x="6102413" y="2940068"/>
            <a:ext cx="1925833" cy="6972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algn="l"/>
            <a:r>
              <a:rPr lang="en-US" sz="1400" b="0" dirty="0">
                <a:solidFill>
                  <a:srgbClr val="FFFFFF"/>
                </a:solidFill>
              </a:rPr>
              <a:t>Store data and help</a:t>
            </a:r>
          </a:p>
          <a:p>
            <a:pPr algn="l"/>
            <a:r>
              <a:rPr lang="en-US" sz="1400" b="0" dirty="0">
                <a:solidFill>
                  <a:srgbClr val="FFFFFF"/>
                </a:solidFill>
              </a:rPr>
              <a:t>to prove data subject identity as well as data integrity</a:t>
            </a:r>
          </a:p>
        </p:txBody>
      </p:sp>
      <p:sp>
        <p:nvSpPr>
          <p:cNvPr id="92" name="Titre 1"/>
          <p:cNvSpPr txBox="1">
            <a:spLocks/>
          </p:cNvSpPr>
          <p:nvPr/>
        </p:nvSpPr>
        <p:spPr>
          <a:xfrm>
            <a:off x="7908624" y="4113348"/>
            <a:ext cx="716703" cy="4630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algn="l"/>
            <a:r>
              <a:rPr lang="en-US" sz="1400" b="0" dirty="0">
                <a:solidFill>
                  <a:srgbClr val="FFFFFF"/>
                </a:solidFill>
              </a:rPr>
              <a:t>Share</a:t>
            </a:r>
          </a:p>
        </p:txBody>
      </p:sp>
      <p:sp>
        <p:nvSpPr>
          <p:cNvPr id="94" name="Titre 1"/>
          <p:cNvSpPr txBox="1">
            <a:spLocks/>
          </p:cNvSpPr>
          <p:nvPr/>
        </p:nvSpPr>
        <p:spPr>
          <a:xfrm>
            <a:off x="3166160" y="1029701"/>
            <a:ext cx="1813840" cy="463052"/>
          </a:xfrm>
          <a:prstGeom prst="rect">
            <a:avLst/>
          </a:prstGeom>
          <a:solidFill>
            <a:schemeClr val="tx1"/>
          </a:solidFill>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algn="l"/>
            <a:r>
              <a:rPr lang="en-US" sz="1400" b="0" dirty="0">
                <a:solidFill>
                  <a:srgbClr val="FFFFFF"/>
                </a:solidFill>
              </a:rPr>
              <a:t>Directly share with authorized controller</a:t>
            </a:r>
          </a:p>
        </p:txBody>
      </p:sp>
      <p:sp>
        <p:nvSpPr>
          <p:cNvPr id="99" name="Titre 1"/>
          <p:cNvSpPr txBox="1">
            <a:spLocks/>
          </p:cNvSpPr>
          <p:nvPr/>
        </p:nvSpPr>
        <p:spPr>
          <a:xfrm>
            <a:off x="6948621" y="1653347"/>
            <a:ext cx="1800817" cy="539071"/>
          </a:xfrm>
          <a:prstGeom prst="rect">
            <a:avLst/>
          </a:prstGeom>
          <a:solidFill>
            <a:schemeClr val="tx1"/>
          </a:solidFill>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algn="l"/>
            <a:r>
              <a:rPr lang="en-US" sz="1400" b="0" dirty="0">
                <a:solidFill>
                  <a:srgbClr val="FFFFFF"/>
                </a:solidFill>
              </a:rPr>
              <a:t>Share with controller authorized by the data </a:t>
            </a:r>
            <a:r>
              <a:rPr lang="en-US" sz="1400" b="0" dirty="0" err="1">
                <a:solidFill>
                  <a:srgbClr val="FFFFFF"/>
                </a:solidFill>
              </a:rPr>
              <a:t>suject</a:t>
            </a:r>
            <a:endParaRPr lang="en-US" sz="1400" b="0" dirty="0">
              <a:solidFill>
                <a:srgbClr val="FFFFFF"/>
              </a:solidFill>
            </a:endParaRPr>
          </a:p>
        </p:txBody>
      </p:sp>
      <p:sp>
        <p:nvSpPr>
          <p:cNvPr id="3" name="Espace réservé du texte 2"/>
          <p:cNvSpPr>
            <a:spLocks noGrp="1"/>
          </p:cNvSpPr>
          <p:nvPr>
            <p:ph type="body" sz="quarter" idx="10"/>
          </p:nvPr>
        </p:nvSpPr>
        <p:spPr>
          <a:xfrm>
            <a:off x="347217" y="205692"/>
            <a:ext cx="7451725" cy="595118"/>
          </a:xfrm>
        </p:spPr>
        <p:txBody>
          <a:bodyPr/>
          <a:lstStyle/>
          <a:p>
            <a:r>
              <a:rPr lang="fr-FR" dirty="0">
                <a:solidFill>
                  <a:srgbClr val="FFFFFF"/>
                </a:solidFill>
              </a:rPr>
              <a:t>In practice</a:t>
            </a:r>
            <a:br>
              <a:rPr lang="fr-FR" dirty="0">
                <a:solidFill>
                  <a:srgbClr val="FFFFFF"/>
                </a:solidFill>
              </a:rPr>
            </a:br>
            <a:endParaRPr lang="fr-FR" sz="4400" dirty="0">
              <a:solidFill>
                <a:srgbClr val="FFFFFF"/>
              </a:solidFill>
            </a:endParaRPr>
          </a:p>
        </p:txBody>
      </p:sp>
    </p:spTree>
    <p:extLst>
      <p:ext uri="{BB962C8B-B14F-4D97-AF65-F5344CB8AC3E}">
        <p14:creationId xmlns:p14="http://schemas.microsoft.com/office/powerpoint/2010/main" val="2638868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14493" y="193195"/>
            <a:ext cx="10007162" cy="1241540"/>
          </a:xfrm>
        </p:spPr>
        <p:txBody>
          <a:bodyPr/>
          <a:lstStyle/>
          <a:p>
            <a:r>
              <a:rPr lang="fr-FR" dirty="0" err="1" smtClean="0"/>
              <a:t>Looking</a:t>
            </a:r>
            <a:r>
              <a:rPr lang="fr-FR" dirty="0" smtClean="0"/>
              <a:t> at </a:t>
            </a:r>
            <a:r>
              <a:rPr lang="fr-FR" dirty="0" err="1" smtClean="0"/>
              <a:t>portability</a:t>
            </a:r>
            <a:r>
              <a:rPr lang="fr-FR" dirty="0" smtClean="0"/>
              <a:t> </a:t>
            </a:r>
            <a:r>
              <a:rPr lang="fr-FR" dirty="0" err="1" smtClean="0"/>
              <a:t>with</a:t>
            </a:r>
            <a:r>
              <a:rPr lang="fr-FR" dirty="0" smtClean="0"/>
              <a:t> the </a:t>
            </a:r>
            <a:r>
              <a:rPr lang="fr-FR" dirty="0" err="1" smtClean="0"/>
              <a:t>eye</a:t>
            </a:r>
            <a:r>
              <a:rPr lang="fr-FR" dirty="0" smtClean="0"/>
              <a:t> of a </a:t>
            </a:r>
            <a:r>
              <a:rPr lang="fr-FR" dirty="0" err="1" smtClean="0"/>
              <a:t>foresight</a:t>
            </a:r>
            <a:r>
              <a:rPr lang="fr-FR" dirty="0"/>
              <a:t> </a:t>
            </a:r>
            <a:r>
              <a:rPr lang="fr-FR" dirty="0" err="1" smtClean="0"/>
              <a:t>practitioner</a:t>
            </a:r>
            <a:r>
              <a:rPr lang="fr-FR" dirty="0" smtClean="0"/>
              <a:t>… </a:t>
            </a:r>
            <a:endParaRPr lang="fr-FR" dirty="0"/>
          </a:p>
        </p:txBody>
      </p:sp>
      <p:sp>
        <p:nvSpPr>
          <p:cNvPr id="3" name="Espace réservé du contenu 2"/>
          <p:cNvSpPr>
            <a:spLocks noGrp="1"/>
          </p:cNvSpPr>
          <p:nvPr>
            <p:ph idx="1"/>
          </p:nvPr>
        </p:nvSpPr>
        <p:spPr>
          <a:xfrm>
            <a:off x="1318241" y="1597574"/>
            <a:ext cx="9787293" cy="4089242"/>
          </a:xfrm>
        </p:spPr>
        <p:txBody>
          <a:bodyPr/>
          <a:lstStyle/>
          <a:p>
            <a:pPr marL="285750" indent="-285750">
              <a:buFont typeface="Arial" panose="020B0604020202020204" pitchFamily="34" charset="0"/>
              <a:buChar char="•"/>
            </a:pPr>
            <a:r>
              <a:rPr lang="fr-FR" sz="2000" b="1" dirty="0" smtClean="0"/>
              <a:t>I </a:t>
            </a:r>
            <a:r>
              <a:rPr lang="fr-FR" sz="2000" b="1" dirty="0" err="1" smtClean="0"/>
              <a:t>don’t</a:t>
            </a:r>
            <a:r>
              <a:rPr lang="fr-FR" sz="2000" b="1" dirty="0" smtClean="0"/>
              <a:t> </a:t>
            </a:r>
            <a:r>
              <a:rPr lang="fr-FR" sz="2000" b="1" dirty="0" err="1" smtClean="0"/>
              <a:t>think</a:t>
            </a:r>
            <a:r>
              <a:rPr lang="fr-FR" sz="2000" b="1" dirty="0" smtClean="0"/>
              <a:t> </a:t>
            </a:r>
            <a:r>
              <a:rPr lang="fr-FR" sz="2000" b="1" dirty="0" err="1" smtClean="0"/>
              <a:t>it’s</a:t>
            </a:r>
            <a:r>
              <a:rPr lang="fr-FR" sz="2000" b="1" dirty="0" smtClean="0"/>
              <a:t> </a:t>
            </a:r>
            <a:r>
              <a:rPr lang="fr-FR" sz="2000" b="1" dirty="0" err="1" smtClean="0"/>
              <a:t>great</a:t>
            </a:r>
            <a:r>
              <a:rPr lang="fr-FR" sz="2000" b="1" dirty="0" smtClean="0"/>
              <a:t> </a:t>
            </a:r>
            <a:r>
              <a:rPr lang="fr-FR" sz="2000" b="1" dirty="0" err="1" smtClean="0"/>
              <a:t>because</a:t>
            </a:r>
            <a:r>
              <a:rPr lang="fr-FR" sz="2000" b="1" dirty="0" smtClean="0"/>
              <a:t> </a:t>
            </a:r>
            <a:r>
              <a:rPr lang="fr-FR" sz="2000" b="1" dirty="0" err="1" smtClean="0"/>
              <a:t>I’m</a:t>
            </a:r>
            <a:r>
              <a:rPr lang="fr-FR" sz="2000" b="1" dirty="0" smtClean="0"/>
              <a:t> 100% sure </a:t>
            </a:r>
            <a:r>
              <a:rPr lang="fr-FR" sz="2000" b="1" dirty="0" err="1" smtClean="0"/>
              <a:t>it</a:t>
            </a:r>
            <a:r>
              <a:rPr lang="fr-FR" sz="2000" b="1" dirty="0" smtClean="0"/>
              <a:t> </a:t>
            </a:r>
            <a:r>
              <a:rPr lang="fr-FR" sz="2000" b="1" dirty="0" err="1" smtClean="0"/>
              <a:t>will</a:t>
            </a:r>
            <a:r>
              <a:rPr lang="fr-FR" sz="2000" b="1" dirty="0" smtClean="0"/>
              <a:t> go in the direction I </a:t>
            </a:r>
            <a:r>
              <a:rPr lang="fr-FR" sz="2000" b="1" dirty="0" err="1" smtClean="0"/>
              <a:t>desire</a:t>
            </a:r>
            <a:endParaRPr lang="fr-FR" sz="2000" b="1" dirty="0" smtClean="0"/>
          </a:p>
          <a:p>
            <a:pPr marL="285750" indent="-285750">
              <a:buFont typeface="Arial" panose="020B0604020202020204" pitchFamily="34" charset="0"/>
              <a:buChar char="•"/>
            </a:pPr>
            <a:r>
              <a:rPr lang="fr-FR" sz="2000" b="1" dirty="0" smtClean="0"/>
              <a:t>Great </a:t>
            </a:r>
            <a:r>
              <a:rPr lang="fr-FR" sz="2000" b="1" dirty="0" err="1" smtClean="0"/>
              <a:t>because</a:t>
            </a:r>
            <a:r>
              <a:rPr lang="fr-FR" sz="2000" b="1" dirty="0" smtClean="0"/>
              <a:t> </a:t>
            </a:r>
            <a:r>
              <a:rPr lang="fr-FR" sz="2000" b="1" dirty="0" err="1" smtClean="0"/>
              <a:t>it</a:t>
            </a:r>
            <a:r>
              <a:rPr lang="fr-FR" sz="2000" b="1" dirty="0" smtClean="0"/>
              <a:t> </a:t>
            </a:r>
            <a:r>
              <a:rPr lang="fr-FR" sz="2000" b="1" dirty="0" err="1" smtClean="0"/>
              <a:t>makes</a:t>
            </a:r>
            <a:r>
              <a:rPr lang="fr-FR" sz="2000" b="1" dirty="0" smtClean="0"/>
              <a:t> possible a lot of </a:t>
            </a:r>
            <a:r>
              <a:rPr lang="fr-FR" sz="2000" b="1" dirty="0" err="1" smtClean="0"/>
              <a:t>very</a:t>
            </a:r>
            <a:r>
              <a:rPr lang="fr-FR" sz="2000" b="1" dirty="0" smtClean="0"/>
              <a:t> </a:t>
            </a:r>
            <a:r>
              <a:rPr lang="fr-FR" sz="2000" b="1" dirty="0" err="1" smtClean="0"/>
              <a:t>different</a:t>
            </a:r>
            <a:r>
              <a:rPr lang="fr-FR" sz="2000" b="1" dirty="0" smtClean="0"/>
              <a:t> futures…</a:t>
            </a:r>
          </a:p>
          <a:p>
            <a:pPr marL="285750" indent="-285750">
              <a:buFont typeface="Arial" panose="020B0604020202020204" pitchFamily="34" charset="0"/>
              <a:buChar char="•"/>
            </a:pPr>
            <a:r>
              <a:rPr lang="fr-FR" sz="2000" dirty="0" smtClean="0"/>
              <a:t>Show how </a:t>
            </a:r>
            <a:r>
              <a:rPr lang="fr-FR" sz="2000" dirty="0" err="1" smtClean="0"/>
              <a:t>difficult</a:t>
            </a:r>
            <a:r>
              <a:rPr lang="fr-FR" sz="2000" dirty="0" smtClean="0"/>
              <a:t> </a:t>
            </a:r>
            <a:r>
              <a:rPr lang="fr-FR" sz="2000" dirty="0" err="1" smtClean="0"/>
              <a:t>it</a:t>
            </a:r>
            <a:r>
              <a:rPr lang="fr-FR" sz="2000" dirty="0" smtClean="0"/>
              <a:t> </a:t>
            </a:r>
            <a:r>
              <a:rPr lang="fr-FR" sz="2000" dirty="0" err="1" smtClean="0"/>
              <a:t>is</a:t>
            </a:r>
            <a:r>
              <a:rPr lang="fr-FR" sz="2000" dirty="0" smtClean="0"/>
              <a:t> to </a:t>
            </a:r>
            <a:r>
              <a:rPr lang="fr-FR" sz="2000" dirty="0" err="1" smtClean="0"/>
              <a:t>create</a:t>
            </a:r>
            <a:r>
              <a:rPr lang="fr-FR" sz="2000" dirty="0" smtClean="0"/>
              <a:t> efficient </a:t>
            </a:r>
            <a:r>
              <a:rPr lang="fr-FR" sz="2000" dirty="0" err="1" smtClean="0"/>
              <a:t>empowerment</a:t>
            </a:r>
            <a:r>
              <a:rPr lang="fr-FR" sz="2000" dirty="0" smtClean="0"/>
              <a:t> and </a:t>
            </a:r>
            <a:r>
              <a:rPr lang="fr-FR" sz="2000" dirty="0" err="1" smtClean="0"/>
              <a:t>enhance</a:t>
            </a:r>
            <a:r>
              <a:rPr lang="fr-FR" sz="2000" dirty="0" smtClean="0"/>
              <a:t> </a:t>
            </a:r>
            <a:r>
              <a:rPr lang="fr-FR" sz="2000" dirty="0" err="1" smtClean="0"/>
              <a:t>individual</a:t>
            </a:r>
            <a:r>
              <a:rPr lang="fr-FR" sz="2000" dirty="0" smtClean="0"/>
              <a:t> </a:t>
            </a:r>
            <a:r>
              <a:rPr lang="fr-FR" sz="2000" dirty="0" err="1" smtClean="0"/>
              <a:t>agency</a:t>
            </a:r>
            <a:r>
              <a:rPr lang="fr-FR" sz="2000" dirty="0" smtClean="0"/>
              <a:t>.</a:t>
            </a:r>
          </a:p>
          <a:p>
            <a:pPr marL="285750" indent="-285750">
              <a:buFont typeface="Arial" panose="020B0604020202020204" pitchFamily="34" charset="0"/>
              <a:buChar char="•"/>
            </a:pPr>
            <a:r>
              <a:rPr lang="fr-FR" sz="2000" dirty="0" smtClean="0"/>
              <a:t>It </a:t>
            </a:r>
            <a:r>
              <a:rPr lang="fr-FR" sz="2000" dirty="0" err="1" smtClean="0"/>
              <a:t>takes</a:t>
            </a:r>
            <a:r>
              <a:rPr lang="fr-FR" sz="2000" dirty="0" smtClean="0"/>
              <a:t> </a:t>
            </a:r>
            <a:r>
              <a:rPr lang="fr-FR" sz="2000" dirty="0" err="1" smtClean="0"/>
              <a:t>much</a:t>
            </a:r>
            <a:r>
              <a:rPr lang="fr-FR" sz="2000" dirty="0" smtClean="0"/>
              <a:t> more </a:t>
            </a:r>
            <a:r>
              <a:rPr lang="fr-FR" sz="2000" dirty="0" err="1" smtClean="0"/>
              <a:t>than</a:t>
            </a:r>
            <a:r>
              <a:rPr lang="fr-FR" sz="2000" dirty="0" smtClean="0"/>
              <a:t> a provision in an EU </a:t>
            </a:r>
            <a:r>
              <a:rPr lang="fr-FR" sz="2000" dirty="0" err="1" smtClean="0"/>
              <a:t>regulation</a:t>
            </a:r>
            <a:r>
              <a:rPr lang="fr-FR" sz="2000" dirty="0" smtClean="0"/>
              <a:t> : </a:t>
            </a:r>
            <a:r>
              <a:rPr lang="fr-FR" sz="2000" dirty="0" err="1" smtClean="0"/>
              <a:t>necessary</a:t>
            </a:r>
            <a:r>
              <a:rPr lang="fr-FR" sz="2000" dirty="0" smtClean="0"/>
              <a:t>, but not </a:t>
            </a:r>
            <a:r>
              <a:rPr lang="fr-FR" sz="2000" dirty="0" err="1" smtClean="0"/>
              <a:t>enough</a:t>
            </a:r>
            <a:r>
              <a:rPr lang="fr-FR" sz="2000" dirty="0" smtClean="0"/>
              <a:t>… </a:t>
            </a:r>
          </a:p>
          <a:p>
            <a:pPr marL="995293" lvl="2" indent="-457200">
              <a:buFont typeface="+mj-lt"/>
              <a:buAutoNum type="arabicPeriod"/>
            </a:pPr>
            <a:r>
              <a:rPr lang="fr-FR" sz="1800" dirty="0" err="1" smtClean="0"/>
              <a:t>Convenience</a:t>
            </a:r>
            <a:r>
              <a:rPr lang="fr-FR" sz="1800" dirty="0" smtClean="0"/>
              <a:t> issue</a:t>
            </a:r>
          </a:p>
          <a:p>
            <a:pPr marL="995293" lvl="2" indent="-457200">
              <a:buFont typeface="+mj-lt"/>
              <a:buAutoNum type="arabicPeriod"/>
            </a:pPr>
            <a:r>
              <a:rPr lang="fr-FR" sz="1800" dirty="0" err="1" smtClean="0"/>
              <a:t>Usefulness</a:t>
            </a:r>
            <a:r>
              <a:rPr lang="fr-FR" sz="1800" dirty="0" smtClean="0"/>
              <a:t> issue</a:t>
            </a:r>
          </a:p>
          <a:p>
            <a:pPr marL="995293" lvl="2" indent="-457200">
              <a:buFont typeface="+mj-lt"/>
              <a:buAutoNum type="arabicPeriod"/>
            </a:pPr>
            <a:r>
              <a:rPr lang="fr-FR" sz="1800" dirty="0" err="1" smtClean="0"/>
              <a:t>Technical</a:t>
            </a:r>
            <a:r>
              <a:rPr lang="fr-FR" sz="1800" dirty="0" smtClean="0"/>
              <a:t> infrastructure / </a:t>
            </a:r>
            <a:r>
              <a:rPr lang="fr-FR" sz="1800" dirty="0" err="1" smtClean="0"/>
              <a:t>backbone</a:t>
            </a:r>
            <a:r>
              <a:rPr lang="fr-FR" sz="1800" dirty="0" smtClean="0"/>
              <a:t> issue</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endParaRPr lang="fr-FR" sz="2000" dirty="0"/>
          </a:p>
        </p:txBody>
      </p:sp>
    </p:spTree>
    <p:extLst>
      <p:ext uri="{BB962C8B-B14F-4D97-AF65-F5344CB8AC3E}">
        <p14:creationId xmlns:p14="http://schemas.microsoft.com/office/powerpoint/2010/main" val="1787037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07909" y="105513"/>
            <a:ext cx="9625229" cy="1241540"/>
          </a:xfrm>
        </p:spPr>
        <p:txBody>
          <a:bodyPr/>
          <a:lstStyle/>
          <a:p>
            <a:r>
              <a:rPr lang="fr-FR" dirty="0" smtClean="0"/>
              <a:t>Plausible scenarios for </a:t>
            </a:r>
            <a:r>
              <a:rPr lang="fr-FR" dirty="0" err="1" smtClean="0"/>
              <a:t>portability</a:t>
            </a:r>
            <a:r>
              <a:rPr lang="fr-FR" dirty="0" smtClean="0"/>
              <a:t> right </a:t>
            </a:r>
            <a:r>
              <a:rPr lang="fr-FR" dirty="0" err="1" smtClean="0"/>
              <a:t>now</a:t>
            </a:r>
            <a:endParaRPr lang="fr-FR" dirty="0"/>
          </a:p>
        </p:txBody>
      </p:sp>
      <p:sp>
        <p:nvSpPr>
          <p:cNvPr id="3" name="Espace réservé du contenu 2"/>
          <p:cNvSpPr>
            <a:spLocks noGrp="1"/>
          </p:cNvSpPr>
          <p:nvPr>
            <p:ph idx="1"/>
          </p:nvPr>
        </p:nvSpPr>
        <p:spPr>
          <a:xfrm>
            <a:off x="486697" y="687976"/>
            <a:ext cx="11385755" cy="5004095"/>
          </a:xfrm>
        </p:spPr>
        <p:txBody>
          <a:bodyPr/>
          <a:lstStyle/>
          <a:p>
            <a:r>
              <a:rPr lang="fr-FR" sz="2000" b="1" dirty="0" smtClean="0"/>
              <a:t>Most probable : </a:t>
            </a:r>
          </a:p>
          <a:p>
            <a:pPr marL="466725" lvl="1" indent="-285750"/>
            <a:r>
              <a:rPr lang="fr-FR" sz="1800" dirty="0" err="1" smtClean="0"/>
              <a:t>Vast</a:t>
            </a:r>
            <a:r>
              <a:rPr lang="fr-FR" sz="1800" dirty="0" smtClean="0"/>
              <a:t> </a:t>
            </a:r>
            <a:r>
              <a:rPr lang="fr-FR" sz="1800" dirty="0" err="1" smtClean="0"/>
              <a:t>majority</a:t>
            </a:r>
            <a:r>
              <a:rPr lang="fr-FR" sz="1800" dirty="0" smtClean="0"/>
              <a:t> of data </a:t>
            </a:r>
            <a:r>
              <a:rPr lang="fr-FR" sz="1800" dirty="0" err="1" smtClean="0"/>
              <a:t>controllers</a:t>
            </a:r>
            <a:r>
              <a:rPr lang="fr-FR" sz="1800" dirty="0" smtClean="0"/>
              <a:t> </a:t>
            </a:r>
            <a:r>
              <a:rPr lang="fr-FR" sz="1800" dirty="0" err="1" smtClean="0"/>
              <a:t>don’t</a:t>
            </a:r>
            <a:r>
              <a:rPr lang="fr-FR" sz="1800" dirty="0" smtClean="0"/>
              <a:t> </a:t>
            </a:r>
            <a:r>
              <a:rPr lang="fr-FR" sz="1800" dirty="0" err="1" smtClean="0"/>
              <a:t>believe</a:t>
            </a:r>
            <a:r>
              <a:rPr lang="fr-FR" sz="1800" dirty="0" smtClean="0"/>
              <a:t> in the </a:t>
            </a:r>
            <a:r>
              <a:rPr lang="fr-FR" sz="1800" dirty="0" err="1" smtClean="0"/>
              <a:t>opportunities</a:t>
            </a:r>
            <a:r>
              <a:rPr lang="fr-FR" sz="1800" dirty="0" smtClean="0"/>
              <a:t> of </a:t>
            </a:r>
            <a:r>
              <a:rPr lang="fr-FR" sz="1800" dirty="0" err="1" smtClean="0"/>
              <a:t>portability</a:t>
            </a:r>
            <a:r>
              <a:rPr lang="fr-FR" sz="1800" dirty="0" smtClean="0"/>
              <a:t>, </a:t>
            </a:r>
            <a:r>
              <a:rPr lang="fr-FR" sz="1800" dirty="0" err="1" smtClean="0"/>
              <a:t>only</a:t>
            </a:r>
            <a:r>
              <a:rPr lang="fr-FR" sz="1800" dirty="0" smtClean="0"/>
              <a:t> </a:t>
            </a:r>
            <a:r>
              <a:rPr lang="fr-FR" sz="1800" dirty="0" err="1" smtClean="0"/>
              <a:t>see</a:t>
            </a:r>
            <a:r>
              <a:rPr lang="fr-FR" sz="1800" dirty="0" smtClean="0"/>
              <a:t> the </a:t>
            </a:r>
            <a:r>
              <a:rPr lang="fr-FR" sz="1800" dirty="0" err="1" smtClean="0"/>
              <a:t>risks</a:t>
            </a:r>
            <a:r>
              <a:rPr lang="fr-FR" sz="1800" dirty="0" smtClean="0"/>
              <a:t> (</a:t>
            </a:r>
            <a:r>
              <a:rPr lang="fr-FR" sz="1800" dirty="0" err="1" smtClean="0"/>
              <a:t>churn</a:t>
            </a:r>
            <a:r>
              <a:rPr lang="fr-FR" sz="1800" dirty="0" smtClean="0"/>
              <a:t>) and </a:t>
            </a:r>
            <a:r>
              <a:rPr lang="fr-FR" sz="1800" dirty="0" err="1" smtClean="0"/>
              <a:t>costs</a:t>
            </a:r>
            <a:r>
              <a:rPr lang="fr-FR" sz="1800" dirty="0" smtClean="0"/>
              <a:t> (API). Most of </a:t>
            </a:r>
            <a:r>
              <a:rPr lang="fr-FR" sz="1800" dirty="0" err="1" smtClean="0"/>
              <a:t>them</a:t>
            </a:r>
            <a:r>
              <a:rPr lang="fr-FR" sz="1800" dirty="0" smtClean="0"/>
              <a:t> </a:t>
            </a:r>
            <a:r>
              <a:rPr lang="fr-FR" sz="1800" dirty="0" err="1" smtClean="0"/>
              <a:t>seems</a:t>
            </a:r>
            <a:r>
              <a:rPr lang="fr-FR" sz="1800" dirty="0" smtClean="0"/>
              <a:t> to </a:t>
            </a:r>
            <a:r>
              <a:rPr lang="fr-FR" sz="1800" dirty="0" err="1" smtClean="0"/>
              <a:t>adopt</a:t>
            </a:r>
            <a:r>
              <a:rPr lang="fr-FR" sz="1800" dirty="0" smtClean="0"/>
              <a:t> a </a:t>
            </a:r>
            <a:r>
              <a:rPr lang="fr-FR" sz="1800" dirty="0" err="1" smtClean="0"/>
              <a:t>minimalist</a:t>
            </a:r>
            <a:r>
              <a:rPr lang="fr-FR" sz="1800" dirty="0" smtClean="0"/>
              <a:t> « </a:t>
            </a:r>
            <a:r>
              <a:rPr lang="fr-FR" sz="1800" dirty="0" err="1" smtClean="0"/>
              <a:t>defensive</a:t>
            </a:r>
            <a:r>
              <a:rPr lang="fr-FR" sz="1800" dirty="0" smtClean="0"/>
              <a:t> » </a:t>
            </a:r>
            <a:r>
              <a:rPr lang="fr-FR" sz="1800" dirty="0" err="1" smtClean="0"/>
              <a:t>strategy</a:t>
            </a:r>
            <a:r>
              <a:rPr lang="fr-FR" sz="1800" dirty="0" smtClean="0"/>
              <a:t>. </a:t>
            </a:r>
          </a:p>
          <a:p>
            <a:pPr marL="466725" lvl="1" indent="-285750"/>
            <a:r>
              <a:rPr lang="fr-FR" sz="1800" dirty="0" err="1" smtClean="0"/>
              <a:t>Convenience</a:t>
            </a:r>
            <a:r>
              <a:rPr lang="fr-FR" sz="1800" dirty="0" smtClean="0"/>
              <a:t> and </a:t>
            </a:r>
            <a:r>
              <a:rPr lang="fr-FR" sz="1800" dirty="0" err="1" smtClean="0"/>
              <a:t>usefulness</a:t>
            </a:r>
            <a:r>
              <a:rPr lang="fr-FR" sz="1800" dirty="0" smtClean="0"/>
              <a:t> </a:t>
            </a:r>
            <a:r>
              <a:rPr lang="fr-FR" sz="1800" dirty="0" err="1" smtClean="0"/>
              <a:t>stays</a:t>
            </a:r>
            <a:r>
              <a:rPr lang="fr-FR" sz="1800" dirty="0" smtClean="0"/>
              <a:t> </a:t>
            </a:r>
            <a:r>
              <a:rPr lang="fr-FR" sz="1800" dirty="0" err="1" smtClean="0"/>
              <a:t>low</a:t>
            </a:r>
            <a:r>
              <a:rPr lang="fr-FR" sz="1800" dirty="0" smtClean="0"/>
              <a:t> : not a lot of </a:t>
            </a:r>
            <a:r>
              <a:rPr lang="fr-FR" sz="1800" dirty="0" err="1" smtClean="0"/>
              <a:t>mainstream</a:t>
            </a:r>
            <a:r>
              <a:rPr lang="fr-FR" sz="1800" dirty="0" smtClean="0"/>
              <a:t> use cases, « geek » </a:t>
            </a:r>
            <a:r>
              <a:rPr lang="fr-FR" sz="1800" dirty="0" err="1" smtClean="0"/>
              <a:t>thing</a:t>
            </a:r>
            <a:endParaRPr lang="fr-FR" sz="1800" dirty="0" smtClean="0"/>
          </a:p>
          <a:p>
            <a:pPr marL="466725" lvl="1" indent="-285750"/>
            <a:r>
              <a:rPr lang="fr-FR" sz="1800" dirty="0" smtClean="0"/>
              <a:t>But </a:t>
            </a:r>
            <a:r>
              <a:rPr lang="fr-FR" sz="1800" dirty="0" err="1" smtClean="0"/>
              <a:t>newcomers</a:t>
            </a:r>
            <a:r>
              <a:rPr lang="fr-FR" sz="1800" dirty="0" smtClean="0"/>
              <a:t> (for </a:t>
            </a:r>
            <a:r>
              <a:rPr lang="fr-FR" sz="1800" dirty="0" err="1" smtClean="0"/>
              <a:t>example</a:t>
            </a:r>
            <a:r>
              <a:rPr lang="fr-FR" sz="1800" dirty="0" smtClean="0"/>
              <a:t> startups) or </a:t>
            </a:r>
            <a:r>
              <a:rPr lang="fr-FR" sz="1800" dirty="0" err="1" smtClean="0"/>
              <a:t>activists</a:t>
            </a:r>
            <a:r>
              <a:rPr lang="fr-FR" sz="1800" dirty="0" smtClean="0"/>
              <a:t> use </a:t>
            </a:r>
            <a:r>
              <a:rPr lang="fr-FR" sz="1800" dirty="0" err="1" smtClean="0"/>
              <a:t>portability</a:t>
            </a:r>
            <a:r>
              <a:rPr lang="fr-FR" sz="1800" dirty="0" smtClean="0"/>
              <a:t>  to </a:t>
            </a:r>
            <a:r>
              <a:rPr lang="fr-FR" sz="1800" dirty="0" err="1" smtClean="0"/>
              <a:t>create</a:t>
            </a:r>
            <a:r>
              <a:rPr lang="fr-FR" sz="1800" dirty="0" smtClean="0"/>
              <a:t> Proof of concepts for </a:t>
            </a:r>
            <a:r>
              <a:rPr lang="fr-FR" sz="1800" dirty="0" err="1" smtClean="0"/>
              <a:t>their</a:t>
            </a:r>
            <a:r>
              <a:rPr lang="fr-FR" sz="1800" dirty="0" smtClean="0"/>
              <a:t> </a:t>
            </a:r>
            <a:r>
              <a:rPr lang="fr-FR" sz="1800" dirty="0" smtClean="0"/>
              <a:t>business model or </a:t>
            </a:r>
            <a:r>
              <a:rPr lang="fr-FR" sz="1800" dirty="0" smtClean="0"/>
              <a:t>to </a:t>
            </a:r>
            <a:r>
              <a:rPr lang="fr-FR" sz="1800" dirty="0" err="1" smtClean="0"/>
              <a:t>create</a:t>
            </a:r>
            <a:r>
              <a:rPr lang="fr-FR" sz="1800" dirty="0" smtClean="0"/>
              <a:t> </a:t>
            </a:r>
            <a:r>
              <a:rPr lang="fr-FR" sz="1800" dirty="0" err="1" smtClean="0"/>
              <a:t>transparency</a:t>
            </a:r>
            <a:r>
              <a:rPr lang="fr-FR" sz="1800" dirty="0" smtClean="0"/>
              <a:t> in data </a:t>
            </a:r>
            <a:r>
              <a:rPr lang="fr-FR" sz="1800" dirty="0" err="1" smtClean="0"/>
              <a:t>processings</a:t>
            </a:r>
            <a:r>
              <a:rPr lang="fr-FR" sz="1800" dirty="0" smtClean="0"/>
              <a:t>) </a:t>
            </a:r>
            <a:r>
              <a:rPr lang="fr-FR" sz="1800" dirty="0" smtClean="0">
                <a:sym typeface="Wingdings" panose="05000000000000000000" pitchFamily="2" charset="2"/>
              </a:rPr>
              <a:t> </a:t>
            </a:r>
            <a:r>
              <a:rPr lang="fr-FR" sz="1800" dirty="0" smtClean="0">
                <a:sym typeface="Wingdings" panose="05000000000000000000" pitchFamily="2" charset="2"/>
              </a:rPr>
              <a:t>indirect </a:t>
            </a:r>
            <a:r>
              <a:rPr lang="fr-FR" sz="1800" dirty="0" smtClean="0">
                <a:sym typeface="Wingdings" panose="05000000000000000000" pitchFamily="2" charset="2"/>
              </a:rPr>
              <a:t>« consumer » / « </a:t>
            </a:r>
            <a:r>
              <a:rPr lang="fr-FR" sz="1800" dirty="0" err="1" smtClean="0">
                <a:sym typeface="Wingdings" panose="05000000000000000000" pitchFamily="2" charset="2"/>
              </a:rPr>
              <a:t>citizen</a:t>
            </a:r>
            <a:r>
              <a:rPr lang="fr-FR" sz="1800" dirty="0" smtClean="0">
                <a:sym typeface="Wingdings" panose="05000000000000000000" pitchFamily="2" charset="2"/>
              </a:rPr>
              <a:t> » uses. </a:t>
            </a:r>
            <a:endParaRPr lang="fr-FR" sz="1800" dirty="0" smtClean="0"/>
          </a:p>
          <a:p>
            <a:pPr marL="466725" lvl="1" indent="-285750"/>
            <a:r>
              <a:rPr lang="fr-FR" sz="1800" dirty="0" err="1" smtClean="0"/>
              <a:t>Portability</a:t>
            </a:r>
            <a:r>
              <a:rPr lang="fr-FR" sz="1800" dirty="0" smtClean="0"/>
              <a:t> </a:t>
            </a:r>
            <a:r>
              <a:rPr lang="fr-FR" sz="1800" dirty="0" err="1" smtClean="0"/>
              <a:t>became</a:t>
            </a:r>
            <a:r>
              <a:rPr lang="fr-FR" sz="1800" dirty="0" smtClean="0"/>
              <a:t> one of the </a:t>
            </a:r>
            <a:r>
              <a:rPr lang="fr-FR" sz="1800" dirty="0" err="1" smtClean="0"/>
              <a:t>nightmares</a:t>
            </a:r>
            <a:r>
              <a:rPr lang="fr-FR" sz="1800" dirty="0" smtClean="0"/>
              <a:t> of DPO : </a:t>
            </a:r>
            <a:r>
              <a:rPr lang="fr-FR" sz="1800" dirty="0" err="1" smtClean="0"/>
              <a:t>their</a:t>
            </a:r>
            <a:r>
              <a:rPr lang="fr-FR" sz="1800" dirty="0" smtClean="0"/>
              <a:t> </a:t>
            </a:r>
            <a:r>
              <a:rPr lang="fr-FR" sz="1800" dirty="0" smtClean="0"/>
              <a:t>bosses </a:t>
            </a:r>
            <a:r>
              <a:rPr lang="fr-FR" sz="1800" dirty="0" err="1" smtClean="0"/>
              <a:t>don’t</a:t>
            </a:r>
            <a:r>
              <a:rPr lang="fr-FR" sz="1800" dirty="0" smtClean="0"/>
              <a:t> </a:t>
            </a:r>
            <a:r>
              <a:rPr lang="fr-FR" sz="1800" dirty="0" err="1" smtClean="0"/>
              <a:t>want</a:t>
            </a:r>
            <a:r>
              <a:rPr lang="fr-FR" sz="1800" dirty="0" smtClean="0"/>
              <a:t> to </a:t>
            </a:r>
            <a:r>
              <a:rPr lang="fr-FR" sz="1800" dirty="0" err="1" smtClean="0"/>
              <a:t>allow</a:t>
            </a:r>
            <a:r>
              <a:rPr lang="fr-FR" sz="1800" dirty="0" smtClean="0"/>
              <a:t>/finance </a:t>
            </a:r>
            <a:r>
              <a:rPr lang="fr-FR" sz="1800" dirty="0" err="1" smtClean="0"/>
              <a:t>any</a:t>
            </a:r>
            <a:r>
              <a:rPr lang="fr-FR" sz="1800" dirty="0" smtClean="0"/>
              <a:t> </a:t>
            </a:r>
            <a:r>
              <a:rPr lang="fr-FR" sz="1800" dirty="0" err="1" smtClean="0"/>
              <a:t>tool</a:t>
            </a:r>
            <a:r>
              <a:rPr lang="fr-FR" sz="1800" dirty="0" smtClean="0"/>
              <a:t> to </a:t>
            </a:r>
            <a:r>
              <a:rPr lang="fr-FR" sz="1800" dirty="0" smtClean="0"/>
              <a:t>automate </a:t>
            </a:r>
            <a:r>
              <a:rPr lang="fr-FR" sz="1800" dirty="0" err="1" smtClean="0"/>
              <a:t>it</a:t>
            </a:r>
            <a:r>
              <a:rPr lang="fr-FR" sz="1800" dirty="0" smtClean="0"/>
              <a:t>, and </a:t>
            </a:r>
            <a:r>
              <a:rPr lang="fr-FR" sz="1800" dirty="0" err="1" smtClean="0"/>
              <a:t>they</a:t>
            </a:r>
            <a:r>
              <a:rPr lang="fr-FR" sz="1800" dirty="0" smtClean="0"/>
              <a:t> have to </a:t>
            </a:r>
            <a:r>
              <a:rPr lang="fr-FR" sz="1800" dirty="0" err="1" smtClean="0"/>
              <a:t>answer</a:t>
            </a:r>
            <a:r>
              <a:rPr lang="fr-FR" sz="1800" dirty="0" smtClean="0"/>
              <a:t> </a:t>
            </a:r>
            <a:r>
              <a:rPr lang="fr-FR" sz="1800" dirty="0" err="1"/>
              <a:t>manually</a:t>
            </a:r>
            <a:r>
              <a:rPr lang="fr-FR" sz="1800" dirty="0"/>
              <a:t> </a:t>
            </a:r>
            <a:r>
              <a:rPr lang="fr-FR" sz="1800" dirty="0" smtClean="0"/>
              <a:t>to </a:t>
            </a:r>
            <a:r>
              <a:rPr lang="fr-FR" sz="1800" dirty="0" err="1" smtClean="0"/>
              <a:t>complicated</a:t>
            </a:r>
            <a:r>
              <a:rPr lang="fr-FR" sz="1800" dirty="0" smtClean="0"/>
              <a:t> </a:t>
            </a:r>
            <a:r>
              <a:rPr lang="fr-FR" sz="1800" dirty="0" smtClean="0"/>
              <a:t> </a:t>
            </a:r>
            <a:r>
              <a:rPr lang="fr-FR" sz="1800" dirty="0" err="1" smtClean="0"/>
              <a:t>requests</a:t>
            </a:r>
            <a:r>
              <a:rPr lang="fr-FR" sz="1800" dirty="0" smtClean="0"/>
              <a:t>. </a:t>
            </a:r>
          </a:p>
          <a:p>
            <a:pPr marL="466725" lvl="1" indent="-285750"/>
            <a:r>
              <a:rPr lang="fr-FR" sz="1800" dirty="0" err="1" smtClean="0"/>
              <a:t>Big</a:t>
            </a:r>
            <a:r>
              <a:rPr lang="fr-FR" sz="1800" dirty="0" smtClean="0"/>
              <a:t> </a:t>
            </a:r>
            <a:r>
              <a:rPr lang="fr-FR" sz="1800" dirty="0" err="1" smtClean="0"/>
              <a:t>companies</a:t>
            </a:r>
            <a:r>
              <a:rPr lang="fr-FR" sz="1800" dirty="0" smtClean="0"/>
              <a:t> </a:t>
            </a:r>
            <a:r>
              <a:rPr lang="fr-FR" sz="1800" dirty="0" err="1" smtClean="0"/>
              <a:t>try</a:t>
            </a:r>
            <a:r>
              <a:rPr lang="fr-FR" sz="1800" dirty="0" smtClean="0"/>
              <a:t> to </a:t>
            </a:r>
            <a:r>
              <a:rPr lang="fr-FR" sz="1800" dirty="0" err="1" smtClean="0"/>
              <a:t>create</a:t>
            </a:r>
            <a:r>
              <a:rPr lang="fr-FR" sz="1800" dirty="0" smtClean="0"/>
              <a:t> </a:t>
            </a:r>
            <a:r>
              <a:rPr lang="fr-FR" sz="1800" dirty="0" err="1" smtClean="0"/>
              <a:t>sectorial</a:t>
            </a:r>
            <a:r>
              <a:rPr lang="fr-FR" sz="1800" dirty="0" smtClean="0"/>
              <a:t> </a:t>
            </a:r>
            <a:r>
              <a:rPr lang="fr-FR" sz="1800" dirty="0" smtClean="0"/>
              <a:t>silos in </a:t>
            </a:r>
            <a:r>
              <a:rPr lang="fr-FR" sz="1800" dirty="0" err="1" smtClean="0"/>
              <a:t>order</a:t>
            </a:r>
            <a:r>
              <a:rPr lang="fr-FR" sz="1800" dirty="0" smtClean="0"/>
              <a:t> to « </a:t>
            </a:r>
            <a:r>
              <a:rPr lang="fr-FR" sz="1800" dirty="0" err="1" smtClean="0"/>
              <a:t>protect</a:t>
            </a:r>
            <a:r>
              <a:rPr lang="fr-FR" sz="1800" dirty="0" smtClean="0"/>
              <a:t> the data » </a:t>
            </a:r>
            <a:r>
              <a:rPr lang="fr-FR" sz="1800" i="1" dirty="0" err="1" smtClean="0"/>
              <a:t>ie</a:t>
            </a:r>
            <a:r>
              <a:rPr lang="fr-FR" sz="1800" i="1" dirty="0" smtClean="0"/>
              <a:t>. </a:t>
            </a:r>
            <a:r>
              <a:rPr lang="fr-FR" sz="1800" dirty="0" smtClean="0"/>
              <a:t>to </a:t>
            </a:r>
            <a:r>
              <a:rPr lang="fr-FR" sz="1800" dirty="0" err="1" smtClean="0"/>
              <a:t>protect</a:t>
            </a:r>
            <a:r>
              <a:rPr lang="fr-FR" sz="1800" dirty="0" smtClean="0"/>
              <a:t> </a:t>
            </a:r>
            <a:r>
              <a:rPr lang="fr-FR" sz="1800" dirty="0" err="1" smtClean="0"/>
              <a:t>their</a:t>
            </a:r>
            <a:r>
              <a:rPr lang="fr-FR" sz="1800" dirty="0" smtClean="0"/>
              <a:t> business </a:t>
            </a:r>
            <a:r>
              <a:rPr lang="fr-FR" sz="1800" dirty="0" err="1" smtClean="0"/>
              <a:t>models</a:t>
            </a:r>
            <a:r>
              <a:rPr lang="fr-FR" sz="1800" dirty="0" smtClean="0"/>
              <a:t> and </a:t>
            </a:r>
            <a:r>
              <a:rPr lang="fr-FR" sz="1800" dirty="0" err="1" smtClean="0"/>
              <a:t>walled</a:t>
            </a:r>
            <a:r>
              <a:rPr lang="fr-FR" sz="1800" dirty="0" smtClean="0"/>
              <a:t> </a:t>
            </a:r>
            <a:r>
              <a:rPr lang="fr-FR" sz="1800" dirty="0" err="1" smtClean="0"/>
              <a:t>gardens</a:t>
            </a:r>
            <a:r>
              <a:rPr lang="fr-FR" sz="1800" dirty="0" smtClean="0"/>
              <a:t>.</a:t>
            </a:r>
          </a:p>
          <a:p>
            <a:pPr marL="466725" lvl="1" indent="-285750"/>
            <a:r>
              <a:rPr lang="fr-FR" sz="1800" dirty="0" err="1" smtClean="0"/>
              <a:t>Some</a:t>
            </a:r>
            <a:r>
              <a:rPr lang="fr-FR" sz="1800" dirty="0" smtClean="0"/>
              <a:t> </a:t>
            </a:r>
            <a:r>
              <a:rPr lang="fr-FR" sz="1800" dirty="0" err="1" smtClean="0"/>
              <a:t>companies</a:t>
            </a:r>
            <a:r>
              <a:rPr lang="fr-FR" sz="1800" dirty="0" smtClean="0"/>
              <a:t> </a:t>
            </a:r>
            <a:r>
              <a:rPr lang="fr-FR" sz="1800" dirty="0" err="1" smtClean="0"/>
              <a:t>that</a:t>
            </a:r>
            <a:r>
              <a:rPr lang="fr-FR" sz="1800" dirty="0" smtClean="0"/>
              <a:t> </a:t>
            </a:r>
            <a:r>
              <a:rPr lang="fr-FR" sz="1800" dirty="0" err="1" smtClean="0"/>
              <a:t>don’t</a:t>
            </a:r>
            <a:r>
              <a:rPr lang="fr-FR" sz="1800" dirty="0" smtClean="0"/>
              <a:t> have </a:t>
            </a:r>
            <a:r>
              <a:rPr lang="fr-FR" sz="1800" dirty="0" err="1" smtClean="0"/>
              <a:t>that</a:t>
            </a:r>
            <a:r>
              <a:rPr lang="fr-FR" sz="1800" dirty="0" smtClean="0"/>
              <a:t> </a:t>
            </a:r>
            <a:r>
              <a:rPr lang="fr-FR" sz="1800" dirty="0" err="1" smtClean="0"/>
              <a:t>kind</a:t>
            </a:r>
            <a:r>
              <a:rPr lang="fr-FR" sz="1800" dirty="0" smtClean="0"/>
              <a:t> of </a:t>
            </a:r>
            <a:r>
              <a:rPr lang="fr-FR" sz="1800" dirty="0" err="1" smtClean="0"/>
              <a:t>problem</a:t>
            </a:r>
            <a:r>
              <a:rPr lang="fr-FR" sz="1800" dirty="0" smtClean="0"/>
              <a:t> / </a:t>
            </a:r>
            <a:r>
              <a:rPr lang="fr-FR" sz="1800" dirty="0" err="1" smtClean="0"/>
              <a:t>mindset</a:t>
            </a:r>
            <a:r>
              <a:rPr lang="fr-FR" sz="1800" dirty="0" smtClean="0"/>
              <a:t> </a:t>
            </a:r>
            <a:r>
              <a:rPr lang="fr-FR" sz="1800" dirty="0" err="1" smtClean="0"/>
              <a:t>create</a:t>
            </a:r>
            <a:r>
              <a:rPr lang="fr-FR" sz="1800" dirty="0" smtClean="0"/>
              <a:t> the </a:t>
            </a:r>
            <a:r>
              <a:rPr lang="fr-FR" sz="1800" dirty="0" err="1" smtClean="0"/>
              <a:t>technical</a:t>
            </a:r>
            <a:r>
              <a:rPr lang="fr-FR" sz="1800" dirty="0" smtClean="0"/>
              <a:t> </a:t>
            </a:r>
            <a:r>
              <a:rPr lang="fr-FR" sz="1800" dirty="0" err="1" smtClean="0"/>
              <a:t>backbone</a:t>
            </a:r>
            <a:r>
              <a:rPr lang="fr-FR" sz="1800" dirty="0" smtClean="0"/>
              <a:t> </a:t>
            </a:r>
            <a:r>
              <a:rPr lang="fr-FR" sz="1800" dirty="0" err="1" smtClean="0"/>
              <a:t>without</a:t>
            </a:r>
            <a:r>
              <a:rPr lang="fr-FR" sz="1800" dirty="0" smtClean="0"/>
              <a:t> </a:t>
            </a:r>
            <a:r>
              <a:rPr lang="fr-FR" sz="1800" dirty="0" err="1" smtClean="0"/>
              <a:t>focusing</a:t>
            </a:r>
            <a:r>
              <a:rPr lang="fr-FR" sz="1800" dirty="0" smtClean="0"/>
              <a:t> </a:t>
            </a:r>
            <a:r>
              <a:rPr lang="fr-FR" sz="1800" dirty="0" err="1" smtClean="0"/>
              <a:t>too</a:t>
            </a:r>
            <a:r>
              <a:rPr lang="fr-FR" sz="1800" dirty="0" smtClean="0"/>
              <a:t> </a:t>
            </a:r>
            <a:r>
              <a:rPr lang="fr-FR" sz="1800" dirty="0" err="1" smtClean="0"/>
              <a:t>much</a:t>
            </a:r>
            <a:r>
              <a:rPr lang="fr-FR" sz="1800" dirty="0" smtClean="0"/>
              <a:t> on the use cases, </a:t>
            </a:r>
            <a:r>
              <a:rPr lang="fr-FR" sz="1800" dirty="0" err="1" smtClean="0"/>
              <a:t>expecting</a:t>
            </a:r>
            <a:r>
              <a:rPr lang="fr-FR" sz="1800" dirty="0" smtClean="0"/>
              <a:t> to </a:t>
            </a:r>
            <a:r>
              <a:rPr lang="fr-FR" sz="1800" dirty="0" err="1" smtClean="0"/>
              <a:t>create</a:t>
            </a:r>
            <a:r>
              <a:rPr lang="fr-FR" sz="1800" dirty="0" smtClean="0"/>
              <a:t> </a:t>
            </a:r>
            <a:r>
              <a:rPr lang="fr-FR" sz="1800" i="1" dirty="0" smtClean="0"/>
              <a:t>de facto</a:t>
            </a:r>
            <a:r>
              <a:rPr lang="fr-FR" sz="1800" dirty="0" smtClean="0"/>
              <a:t> standards (</a:t>
            </a:r>
            <a:r>
              <a:rPr lang="fr-FR" sz="1800" dirty="0" err="1" smtClean="0"/>
              <a:t>I’m</a:t>
            </a:r>
            <a:r>
              <a:rPr lang="fr-FR" sz="1800" dirty="0" smtClean="0"/>
              <a:t> </a:t>
            </a:r>
            <a:r>
              <a:rPr lang="fr-FR" sz="1800" dirty="0" err="1" smtClean="0"/>
              <a:t>looking</a:t>
            </a:r>
            <a:r>
              <a:rPr lang="fr-FR" sz="1800" dirty="0" smtClean="0"/>
              <a:t> at </a:t>
            </a:r>
            <a:r>
              <a:rPr lang="fr-FR" sz="1800" dirty="0" err="1" smtClean="0"/>
              <a:t>you</a:t>
            </a:r>
            <a:r>
              <a:rPr lang="fr-FR" sz="1800" dirty="0" smtClean="0"/>
              <a:t>, data </a:t>
            </a:r>
            <a:r>
              <a:rPr lang="fr-FR" sz="1800" dirty="0" err="1" smtClean="0"/>
              <a:t>transfer</a:t>
            </a:r>
            <a:r>
              <a:rPr lang="fr-FR" sz="1800" dirty="0" smtClean="0"/>
              <a:t> </a:t>
            </a:r>
            <a:r>
              <a:rPr lang="fr-FR" sz="1800" dirty="0" err="1" smtClean="0"/>
              <a:t>project</a:t>
            </a:r>
            <a:r>
              <a:rPr lang="fr-FR" sz="1800" dirty="0" smtClean="0"/>
              <a:t> </a:t>
            </a:r>
            <a:r>
              <a:rPr lang="fr-FR" sz="1800" dirty="0" smtClean="0">
                <a:sym typeface="Wingdings" panose="05000000000000000000" pitchFamily="2" charset="2"/>
              </a:rPr>
              <a:t>)</a:t>
            </a:r>
            <a:endParaRPr lang="fr-FR" sz="1800" dirty="0"/>
          </a:p>
          <a:p>
            <a:pPr marL="285750" indent="-285750">
              <a:buFont typeface="Arial" panose="020B0604020202020204" pitchFamily="34" charset="0"/>
              <a:buChar char="•"/>
            </a:pPr>
            <a:endParaRPr lang="fr-FR" sz="2000" dirty="0" smtClean="0"/>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endParaRPr lang="fr-FR" sz="2000" dirty="0"/>
          </a:p>
        </p:txBody>
      </p:sp>
    </p:spTree>
    <p:extLst>
      <p:ext uri="{BB962C8B-B14F-4D97-AF65-F5344CB8AC3E}">
        <p14:creationId xmlns:p14="http://schemas.microsoft.com/office/powerpoint/2010/main" val="4098467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551145" y="462408"/>
            <a:ext cx="8315097" cy="1015663"/>
          </a:xfrm>
          <a:prstGeom prst="rect">
            <a:avLst/>
          </a:prstGeom>
          <a:noFill/>
        </p:spPr>
        <p:txBody>
          <a:bodyPr wrap="none" rtlCol="0">
            <a:spAutoFit/>
          </a:bodyPr>
          <a:lstStyle/>
          <a:p>
            <a:pPr algn="l"/>
            <a:r>
              <a:rPr lang="fr-FR" sz="6000" dirty="0" smtClean="0">
                <a:solidFill>
                  <a:schemeClr val="bg1"/>
                </a:solidFill>
                <a:latin typeface="Roboto" panose="02000000000000000000" pitchFamily="2" charset="0"/>
                <a:ea typeface="Roboto" panose="02000000000000000000" pitchFamily="2" charset="0"/>
              </a:rPr>
              <a:t>This </a:t>
            </a:r>
            <a:r>
              <a:rPr lang="fr-FR" sz="6000" dirty="0" err="1" smtClean="0">
                <a:solidFill>
                  <a:schemeClr val="bg1"/>
                </a:solidFill>
                <a:latin typeface="Roboto" panose="02000000000000000000" pitchFamily="2" charset="0"/>
                <a:ea typeface="Roboto" panose="02000000000000000000" pitchFamily="2" charset="0"/>
              </a:rPr>
              <a:t>may</a:t>
            </a:r>
            <a:r>
              <a:rPr lang="fr-FR" sz="6000" dirty="0" smtClean="0">
                <a:solidFill>
                  <a:schemeClr val="bg1"/>
                </a:solidFill>
                <a:latin typeface="Roboto" panose="02000000000000000000" pitchFamily="2" charset="0"/>
                <a:ea typeface="Roboto" panose="02000000000000000000" pitchFamily="2" charset="0"/>
              </a:rPr>
              <a:t> not end </a:t>
            </a:r>
            <a:r>
              <a:rPr lang="fr-FR" sz="6000" dirty="0" err="1" smtClean="0">
                <a:solidFill>
                  <a:schemeClr val="bg1"/>
                </a:solidFill>
                <a:latin typeface="Roboto" panose="02000000000000000000" pitchFamily="2" charset="0"/>
                <a:ea typeface="Roboto" panose="02000000000000000000" pitchFamily="2" charset="0"/>
              </a:rPr>
              <a:t>well</a:t>
            </a:r>
            <a:r>
              <a:rPr lang="fr-FR" sz="6000" dirty="0" smtClean="0">
                <a:solidFill>
                  <a:schemeClr val="bg1"/>
                </a:solidFill>
                <a:latin typeface="Roboto" panose="02000000000000000000" pitchFamily="2" charset="0"/>
                <a:ea typeface="Roboto" panose="02000000000000000000" pitchFamily="2" charset="0"/>
              </a:rPr>
              <a:t>… </a:t>
            </a:r>
            <a:endParaRPr lang="fr-FR" sz="6000" dirty="0">
              <a:solidFill>
                <a:schemeClr val="bg1"/>
              </a:solidFill>
              <a:latin typeface="Roboto" panose="02000000000000000000" pitchFamily="2" charset="0"/>
              <a:ea typeface="Roboto" panose="02000000000000000000" pitchFamily="2" charset="0"/>
            </a:endParaRPr>
          </a:p>
        </p:txBody>
      </p:sp>
      <p:sp>
        <p:nvSpPr>
          <p:cNvPr id="12" name="ZoneTexte 11"/>
          <p:cNvSpPr txBox="1"/>
          <p:nvPr/>
        </p:nvSpPr>
        <p:spPr>
          <a:xfrm>
            <a:off x="210221" y="1733315"/>
            <a:ext cx="11158824" cy="707886"/>
          </a:xfrm>
          <a:prstGeom prst="rect">
            <a:avLst/>
          </a:prstGeom>
          <a:noFill/>
        </p:spPr>
        <p:txBody>
          <a:bodyPr wrap="none" rtlCol="0">
            <a:spAutoFit/>
          </a:bodyPr>
          <a:lstStyle/>
          <a:p>
            <a:pPr marL="571500" indent="-571500" algn="l">
              <a:buFont typeface="Arial" panose="020B0604020202020204" pitchFamily="34" charset="0"/>
              <a:buChar char="•"/>
            </a:pPr>
            <a:r>
              <a:rPr lang="fr-FR" sz="4000" dirty="0" smtClean="0">
                <a:solidFill>
                  <a:schemeClr val="bg1"/>
                </a:solidFill>
                <a:latin typeface="Roboto" panose="02000000000000000000" pitchFamily="2" charset="0"/>
                <a:ea typeface="Roboto" panose="02000000000000000000" pitchFamily="2" charset="0"/>
              </a:rPr>
              <a:t>Not a lot of use cases </a:t>
            </a:r>
            <a:r>
              <a:rPr lang="fr-FR" sz="4000" dirty="0" err="1" smtClean="0">
                <a:solidFill>
                  <a:schemeClr val="bg1"/>
                </a:solidFill>
                <a:latin typeface="Roboto" panose="02000000000000000000" pitchFamily="2" charset="0"/>
                <a:ea typeface="Roboto" panose="02000000000000000000" pitchFamily="2" charset="0"/>
              </a:rPr>
              <a:t>outside</a:t>
            </a:r>
            <a:r>
              <a:rPr lang="fr-FR" sz="4000" dirty="0" smtClean="0">
                <a:solidFill>
                  <a:schemeClr val="bg1"/>
                </a:solidFill>
                <a:latin typeface="Roboto" panose="02000000000000000000" pitchFamily="2" charset="0"/>
                <a:ea typeface="Roboto" panose="02000000000000000000" pitchFamily="2" charset="0"/>
              </a:rPr>
              <a:t> large </a:t>
            </a:r>
            <a:r>
              <a:rPr lang="fr-FR" sz="4000" dirty="0" err="1" smtClean="0">
                <a:solidFill>
                  <a:schemeClr val="bg1"/>
                </a:solidFill>
                <a:latin typeface="Roboto" panose="02000000000000000000" pitchFamily="2" charset="0"/>
                <a:ea typeface="Roboto" panose="02000000000000000000" pitchFamily="2" charset="0"/>
              </a:rPr>
              <a:t>platforms</a:t>
            </a:r>
            <a:endParaRPr lang="fr-FR" sz="4000" dirty="0">
              <a:solidFill>
                <a:schemeClr val="bg1"/>
              </a:solidFill>
              <a:latin typeface="Roboto" panose="02000000000000000000" pitchFamily="2" charset="0"/>
              <a:ea typeface="Roboto" panose="02000000000000000000" pitchFamily="2" charset="0"/>
            </a:endParaRPr>
          </a:p>
        </p:txBody>
      </p:sp>
      <p:sp>
        <p:nvSpPr>
          <p:cNvPr id="13" name="ZoneTexte 12"/>
          <p:cNvSpPr txBox="1"/>
          <p:nvPr/>
        </p:nvSpPr>
        <p:spPr>
          <a:xfrm>
            <a:off x="210221" y="2592074"/>
            <a:ext cx="11917045" cy="707886"/>
          </a:xfrm>
          <a:prstGeom prst="rect">
            <a:avLst/>
          </a:prstGeom>
          <a:noFill/>
        </p:spPr>
        <p:txBody>
          <a:bodyPr wrap="none" rtlCol="0">
            <a:spAutoFit/>
          </a:bodyPr>
          <a:lstStyle/>
          <a:p>
            <a:pPr marL="571500" indent="-571500" algn="l">
              <a:buFont typeface="Arial" panose="020B0604020202020204" pitchFamily="34" charset="0"/>
              <a:buChar char="•"/>
            </a:pPr>
            <a:r>
              <a:rPr lang="fr-FR" sz="4000" dirty="0" err="1" smtClean="0">
                <a:solidFill>
                  <a:schemeClr val="bg1"/>
                </a:solidFill>
                <a:latin typeface="Roboto" panose="02000000000000000000" pitchFamily="2" charset="0"/>
                <a:ea typeface="Roboto" panose="02000000000000000000" pitchFamily="2" charset="0"/>
              </a:rPr>
              <a:t>Reject</a:t>
            </a:r>
            <a:r>
              <a:rPr lang="fr-FR" sz="4000" dirty="0" smtClean="0">
                <a:solidFill>
                  <a:schemeClr val="bg1"/>
                </a:solidFill>
                <a:latin typeface="Roboto" panose="02000000000000000000" pitchFamily="2" charset="0"/>
                <a:ea typeface="Roboto" panose="02000000000000000000" pitchFamily="2" charset="0"/>
              </a:rPr>
              <a:t>/ </a:t>
            </a:r>
            <a:r>
              <a:rPr lang="fr-FR" sz="4000" dirty="0" err="1" smtClean="0">
                <a:solidFill>
                  <a:schemeClr val="bg1"/>
                </a:solidFill>
                <a:latin typeface="Roboto" panose="02000000000000000000" pitchFamily="2" charset="0"/>
                <a:ea typeface="Roboto" panose="02000000000000000000" pitchFamily="2" charset="0"/>
              </a:rPr>
              <a:t>denial</a:t>
            </a:r>
            <a:r>
              <a:rPr lang="fr-FR" sz="4000" dirty="0" smtClean="0">
                <a:solidFill>
                  <a:schemeClr val="bg1"/>
                </a:solidFill>
                <a:latin typeface="Roboto" panose="02000000000000000000" pitchFamily="2" charset="0"/>
                <a:ea typeface="Roboto" panose="02000000000000000000" pitchFamily="2" charset="0"/>
              </a:rPr>
              <a:t> by </a:t>
            </a:r>
            <a:r>
              <a:rPr lang="fr-FR" sz="4000" dirty="0" err="1" smtClean="0">
                <a:solidFill>
                  <a:schemeClr val="bg1"/>
                </a:solidFill>
                <a:latin typeface="Roboto" panose="02000000000000000000" pitchFamily="2" charset="0"/>
                <a:ea typeface="Roboto" panose="02000000000000000000" pitchFamily="2" charset="0"/>
              </a:rPr>
              <a:t>DPOs</a:t>
            </a:r>
            <a:r>
              <a:rPr lang="fr-FR" sz="4000" dirty="0" smtClean="0">
                <a:solidFill>
                  <a:schemeClr val="bg1"/>
                </a:solidFill>
                <a:latin typeface="Roboto" panose="02000000000000000000" pitchFamily="2" charset="0"/>
                <a:ea typeface="Roboto" panose="02000000000000000000" pitchFamily="2" charset="0"/>
              </a:rPr>
              <a:t> </a:t>
            </a:r>
            <a:r>
              <a:rPr lang="fr-FR" sz="4000" dirty="0" smtClean="0">
                <a:solidFill>
                  <a:schemeClr val="bg1"/>
                </a:solidFill>
                <a:latin typeface="Roboto" panose="02000000000000000000" pitchFamily="2" charset="0"/>
                <a:ea typeface="Roboto" panose="02000000000000000000" pitchFamily="2" charset="0"/>
              </a:rPr>
              <a:t>and </a:t>
            </a:r>
            <a:r>
              <a:rPr lang="fr-FR" sz="4000" dirty="0" err="1" smtClean="0">
                <a:solidFill>
                  <a:schemeClr val="bg1"/>
                </a:solidFill>
                <a:latin typeface="Roboto" panose="02000000000000000000" pitchFamily="2" charset="0"/>
                <a:ea typeface="Roboto" panose="02000000000000000000" pitchFamily="2" charset="0"/>
              </a:rPr>
              <a:t>privacy</a:t>
            </a:r>
            <a:r>
              <a:rPr lang="fr-FR" sz="4000" dirty="0" smtClean="0">
                <a:solidFill>
                  <a:schemeClr val="bg1"/>
                </a:solidFill>
                <a:latin typeface="Roboto" panose="02000000000000000000" pitchFamily="2" charset="0"/>
                <a:ea typeface="Roboto" panose="02000000000000000000" pitchFamily="2" charset="0"/>
              </a:rPr>
              <a:t> </a:t>
            </a:r>
            <a:r>
              <a:rPr lang="fr-FR" sz="4000" dirty="0" err="1" smtClean="0">
                <a:solidFill>
                  <a:schemeClr val="bg1"/>
                </a:solidFill>
                <a:latin typeface="Roboto" panose="02000000000000000000" pitchFamily="2" charset="0"/>
                <a:ea typeface="Roboto" panose="02000000000000000000" pitchFamily="2" charset="0"/>
              </a:rPr>
              <a:t>professionals</a:t>
            </a:r>
            <a:endParaRPr lang="fr-FR" sz="4000" dirty="0">
              <a:solidFill>
                <a:schemeClr val="bg1"/>
              </a:solidFill>
              <a:latin typeface="Roboto" panose="02000000000000000000" pitchFamily="2" charset="0"/>
              <a:ea typeface="Roboto" panose="02000000000000000000" pitchFamily="2" charset="0"/>
            </a:endParaRPr>
          </a:p>
        </p:txBody>
      </p:sp>
      <p:sp>
        <p:nvSpPr>
          <p:cNvPr id="14" name="Rectangle 13"/>
          <p:cNvSpPr/>
          <p:nvPr/>
        </p:nvSpPr>
        <p:spPr>
          <a:xfrm>
            <a:off x="210221" y="3450834"/>
            <a:ext cx="9738563" cy="1938992"/>
          </a:xfrm>
          <a:prstGeom prst="rect">
            <a:avLst/>
          </a:prstGeom>
        </p:spPr>
        <p:txBody>
          <a:bodyPr wrap="none">
            <a:spAutoFit/>
          </a:bodyPr>
          <a:lstStyle/>
          <a:p>
            <a:pPr marL="571500" indent="-571500">
              <a:buFont typeface="Arial" panose="020B0604020202020204" pitchFamily="34" charset="0"/>
              <a:buChar char="•"/>
            </a:pPr>
            <a:r>
              <a:rPr lang="fr-FR" sz="4000" dirty="0" smtClean="0">
                <a:solidFill>
                  <a:schemeClr val="bg1"/>
                </a:solidFill>
                <a:latin typeface="Roboto" panose="02000000000000000000" pitchFamily="2" charset="0"/>
                <a:ea typeface="Roboto" panose="02000000000000000000" pitchFamily="2" charset="0"/>
              </a:rPr>
              <a:t>No « </a:t>
            </a:r>
            <a:r>
              <a:rPr lang="fr-FR" sz="4000" dirty="0" err="1" smtClean="0">
                <a:solidFill>
                  <a:schemeClr val="bg1"/>
                </a:solidFill>
                <a:latin typeface="Roboto" panose="02000000000000000000" pitchFamily="2" charset="0"/>
                <a:ea typeface="Roboto" panose="02000000000000000000" pitchFamily="2" charset="0"/>
              </a:rPr>
              <a:t>decentralization</a:t>
            </a:r>
            <a:r>
              <a:rPr lang="fr-FR" sz="4000" dirty="0" smtClean="0">
                <a:solidFill>
                  <a:schemeClr val="bg1"/>
                </a:solidFill>
                <a:latin typeface="Roboto" panose="02000000000000000000" pitchFamily="2" charset="0"/>
                <a:ea typeface="Roboto" panose="02000000000000000000" pitchFamily="2" charset="0"/>
              </a:rPr>
              <a:t> of data » but </a:t>
            </a:r>
          </a:p>
          <a:p>
            <a:pPr marL="1943100" lvl="3" indent="-571500">
              <a:buFont typeface="Arial" panose="020B0604020202020204" pitchFamily="34" charset="0"/>
              <a:buChar char="•"/>
            </a:pPr>
            <a:r>
              <a:rPr lang="fr-FR" sz="4000" dirty="0" smtClean="0">
                <a:solidFill>
                  <a:schemeClr val="bg1"/>
                </a:solidFill>
                <a:latin typeface="Roboto" panose="02000000000000000000" pitchFamily="2" charset="0"/>
                <a:ea typeface="Roboto" panose="02000000000000000000" pitchFamily="2" charset="0"/>
              </a:rPr>
              <a:t>in </a:t>
            </a:r>
            <a:r>
              <a:rPr lang="fr-FR" sz="4000" dirty="0" err="1" smtClean="0">
                <a:solidFill>
                  <a:schemeClr val="bg1"/>
                </a:solidFill>
                <a:latin typeface="Roboto" panose="02000000000000000000" pitchFamily="2" charset="0"/>
                <a:ea typeface="Roboto" panose="02000000000000000000" pitchFamily="2" charset="0"/>
              </a:rPr>
              <a:t>fact</a:t>
            </a:r>
            <a:r>
              <a:rPr lang="fr-FR" sz="4000" dirty="0" smtClean="0">
                <a:solidFill>
                  <a:schemeClr val="bg1"/>
                </a:solidFill>
                <a:latin typeface="Roboto" panose="02000000000000000000" pitchFamily="2" charset="0"/>
                <a:ea typeface="Roboto" panose="02000000000000000000" pitchFamily="2" charset="0"/>
              </a:rPr>
              <a:t> more duplication </a:t>
            </a:r>
          </a:p>
          <a:p>
            <a:pPr marL="1943100" lvl="3" indent="-571500">
              <a:buFont typeface="Arial" panose="020B0604020202020204" pitchFamily="34" charset="0"/>
              <a:buChar char="•"/>
            </a:pPr>
            <a:r>
              <a:rPr lang="fr-FR" sz="4000" dirty="0" smtClean="0">
                <a:solidFill>
                  <a:schemeClr val="bg1"/>
                </a:solidFill>
                <a:latin typeface="Roboto" panose="02000000000000000000" pitchFamily="2" charset="0"/>
                <a:ea typeface="Roboto" panose="02000000000000000000" pitchFamily="2" charset="0"/>
              </a:rPr>
              <a:t>and more concentration of power</a:t>
            </a:r>
            <a:endParaRPr lang="fr-FR" sz="40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17645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 xmlns:a16="http://schemas.microsoft.com/office/drawing/2014/main" id="{129F2DE7-DAE5-5E45-897F-11C6F60B7C7D}"/>
              </a:ext>
            </a:extLst>
          </p:cNvPr>
          <p:cNvPicPr>
            <a:picLocks noChangeAspect="1"/>
          </p:cNvPicPr>
          <p:nvPr/>
        </p:nvPicPr>
        <p:blipFill>
          <a:blip r:embed="rId2"/>
          <a:stretch>
            <a:fillRect/>
          </a:stretch>
        </p:blipFill>
        <p:spPr>
          <a:xfrm>
            <a:off x="1569720" y="1222818"/>
            <a:ext cx="3429000" cy="1481008"/>
          </a:xfrm>
          <a:prstGeom prst="rect">
            <a:avLst/>
          </a:prstGeom>
        </p:spPr>
      </p:pic>
      <p:sp>
        <p:nvSpPr>
          <p:cNvPr id="2" name="Espace réservé du texte 1">
            <a:extLst>
              <a:ext uri="{FF2B5EF4-FFF2-40B4-BE49-F238E27FC236}">
                <a16:creationId xmlns="" xmlns:a16="http://schemas.microsoft.com/office/drawing/2014/main" id="{256C9657-DBD1-7247-A5F0-C1F36F413DA6}"/>
              </a:ext>
            </a:extLst>
          </p:cNvPr>
          <p:cNvSpPr>
            <a:spLocks noGrp="1"/>
          </p:cNvSpPr>
          <p:nvPr>
            <p:ph type="body" sz="quarter" idx="10"/>
          </p:nvPr>
        </p:nvSpPr>
        <p:spPr>
          <a:xfrm>
            <a:off x="1689100" y="2997200"/>
            <a:ext cx="9108336" cy="2451100"/>
          </a:xfrm>
        </p:spPr>
        <p:txBody>
          <a:bodyPr/>
          <a:lstStyle/>
          <a:p>
            <a:pPr>
              <a:lnSpc>
                <a:spcPct val="100000"/>
              </a:lnSpc>
              <a:spcBef>
                <a:spcPts val="0"/>
              </a:spcBef>
            </a:pPr>
            <a:r>
              <a:rPr lang="en-US" dirty="0" smtClean="0"/>
              <a:t>explores </a:t>
            </a:r>
            <a:r>
              <a:rPr lang="en-US" dirty="0"/>
              <a:t>the future of the digital society,</a:t>
            </a:r>
            <a:br>
              <a:rPr lang="en-US" dirty="0"/>
            </a:br>
            <a:r>
              <a:rPr lang="en-US" dirty="0"/>
              <a:t>to better anticipate the impact of the use of innovations on privacy and freedoms.</a:t>
            </a:r>
            <a:endParaRPr lang="fr-FR" dirty="0"/>
          </a:p>
        </p:txBody>
      </p:sp>
    </p:spTree>
    <p:extLst>
      <p:ext uri="{BB962C8B-B14F-4D97-AF65-F5344CB8AC3E}">
        <p14:creationId xmlns:p14="http://schemas.microsoft.com/office/powerpoint/2010/main" val="488388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051"/>
            <a:ext cx="12192000" cy="6915051"/>
          </a:xfrm>
          <a:prstGeom prst="rect">
            <a:avLst/>
          </a:prstGeom>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r="6726"/>
          <a:stretch/>
        </p:blipFill>
        <p:spPr>
          <a:xfrm>
            <a:off x="206187" y="1340165"/>
            <a:ext cx="3747248" cy="1172661"/>
          </a:xfrm>
          <a:prstGeom prst="rect">
            <a:avLst/>
          </a:prstGeom>
        </p:spPr>
      </p:pic>
    </p:spTree>
    <p:extLst>
      <p:ext uri="{BB962C8B-B14F-4D97-AF65-F5344CB8AC3E}">
        <p14:creationId xmlns:p14="http://schemas.microsoft.com/office/powerpoint/2010/main" val="1196217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1999" cy="867103"/>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1"/>
          <p:cNvSpPr txBox="1">
            <a:spLocks/>
          </p:cNvSpPr>
          <p:nvPr/>
        </p:nvSpPr>
        <p:spPr>
          <a:xfrm>
            <a:off x="191344" y="70944"/>
            <a:ext cx="10862441" cy="725214"/>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solidFill>
                  <a:schemeClr val="bg1">
                    <a:lumMod val="10000"/>
                    <a:lumOff val="90000"/>
                  </a:schemeClr>
                </a:solidFill>
                <a:latin typeface="Georgia" panose="02040502050405020303" pitchFamily="18" charset="0"/>
                <a:ea typeface="Batang" panose="02030600000101010101" pitchFamily="18" charset="-127"/>
              </a:rPr>
              <a:t>Scenarios for data sharing that restore the balance between public and private spheres</a:t>
            </a:r>
            <a:endParaRPr lang="fr-FR" sz="3600" dirty="0">
              <a:solidFill>
                <a:schemeClr val="bg1">
                  <a:lumMod val="10000"/>
                  <a:lumOff val="90000"/>
                </a:schemeClr>
              </a:solidFill>
              <a:latin typeface="Georgia" panose="02040502050405020303" pitchFamily="18" charset="0"/>
              <a:ea typeface="Batang" panose="02030600000101010101" pitchFamily="18" charset="-127"/>
            </a:endParaRPr>
          </a:p>
        </p:txBody>
      </p:sp>
      <p:sp>
        <p:nvSpPr>
          <p:cNvPr id="8" name="Rectangle 7"/>
          <p:cNvSpPr/>
          <p:nvPr/>
        </p:nvSpPr>
        <p:spPr>
          <a:xfrm>
            <a:off x="5640640" y="1268760"/>
            <a:ext cx="4431457" cy="2308324"/>
          </a:xfrm>
          <a:prstGeom prst="rect">
            <a:avLst/>
          </a:prstGeom>
        </p:spPr>
        <p:txBody>
          <a:bodyPr wrap="square">
            <a:spAutoFit/>
          </a:bodyPr>
          <a:lstStyle/>
          <a:p>
            <a:pPr marL="0" lvl="1"/>
            <a:r>
              <a:rPr lang="en-US" sz="2400" dirty="0">
                <a:solidFill>
                  <a:schemeClr val="bg1">
                    <a:lumMod val="10000"/>
                    <a:lumOff val="90000"/>
                  </a:schemeClr>
                </a:solidFill>
                <a:latin typeface="Georgia" panose="02040502050405020303" pitchFamily="18" charset="0"/>
                <a:ea typeface="Batang" panose="02030600000101010101" pitchFamily="18" charset="-127"/>
              </a:rPr>
              <a:t>Data produced outside the organic scope of the public service (direct management, concession) would be valuable to fulfill missions of general interest.</a:t>
            </a:r>
            <a:endParaRPr lang="fr-FR" sz="2400" dirty="0">
              <a:solidFill>
                <a:schemeClr val="bg1">
                  <a:lumMod val="10000"/>
                  <a:lumOff val="90000"/>
                </a:schemeClr>
              </a:solidFill>
              <a:latin typeface="Georgia" panose="02040502050405020303" pitchFamily="18" charset="0"/>
              <a:ea typeface="Batang" panose="02030600000101010101" pitchFamily="18" charset="-127"/>
            </a:endParaRPr>
          </a:p>
        </p:txBody>
      </p:sp>
      <p:sp>
        <p:nvSpPr>
          <p:cNvPr id="9" name="Titre 1"/>
          <p:cNvSpPr txBox="1">
            <a:spLocks/>
          </p:cNvSpPr>
          <p:nvPr/>
        </p:nvSpPr>
        <p:spPr>
          <a:xfrm>
            <a:off x="4871864" y="5224759"/>
            <a:ext cx="6341358" cy="14568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endParaRPr lang="fr-FR" sz="2800" dirty="0">
              <a:solidFill>
                <a:srgbClr val="4BB166"/>
              </a:solidFill>
              <a:latin typeface="Georgia" panose="02040502050405020303" pitchFamily="18" charset="0"/>
              <a:ea typeface="Batang" panose="02030600000101010101" pitchFamily="18" charset="-127"/>
            </a:endParaRPr>
          </a:p>
          <a:p>
            <a:pPr lvl="1"/>
            <a:r>
              <a:rPr lang="en-US" sz="2800" i="1" dirty="0">
                <a:solidFill>
                  <a:schemeClr val="bg1">
                    <a:lumMod val="10000"/>
                    <a:lumOff val="90000"/>
                  </a:schemeClr>
                </a:solidFill>
                <a:latin typeface="Georgia" panose="02040502050405020303" pitchFamily="18" charset="0"/>
                <a:ea typeface="Batang" panose="02030600000101010101" pitchFamily="18" charset="-127"/>
                <a:cs typeface="+mj-cs"/>
              </a:rPr>
              <a:t>Design data sharing scenarios for public service missions, while respecting the rights of the data subjects.</a:t>
            </a:r>
            <a:endParaRPr lang="fr-FR" sz="1600" dirty="0">
              <a:solidFill>
                <a:schemeClr val="bg1">
                  <a:lumMod val="10000"/>
                  <a:lumOff val="90000"/>
                </a:schemeClr>
              </a:solidFill>
              <a:latin typeface="Georgia" panose="02040502050405020303" pitchFamily="18" charset="0"/>
              <a:ea typeface="Batang" panose="02030600000101010101" pitchFamily="18" charset="-127"/>
            </a:endParaRPr>
          </a:p>
          <a:p>
            <a:pPr algn="l"/>
            <a:r>
              <a:rPr lang="fr-FR" sz="1600" dirty="0" smtClean="0">
                <a:solidFill>
                  <a:srgbClr val="4BB166"/>
                </a:solidFill>
                <a:latin typeface="Georgia" panose="02040502050405020303" pitchFamily="18" charset="0"/>
                <a:ea typeface="Batang" panose="02030600000101010101" pitchFamily="18" charset="-127"/>
              </a:rPr>
              <a:t> </a:t>
            </a:r>
            <a:endParaRPr lang="fr-FR" sz="1600" dirty="0">
              <a:solidFill>
                <a:srgbClr val="4BB166"/>
              </a:solidFill>
              <a:latin typeface="Georgia" panose="02040502050405020303" pitchFamily="18" charset="0"/>
              <a:ea typeface="Batang" panose="02030600000101010101" pitchFamily="18" charset="-127"/>
            </a:endParaRPr>
          </a:p>
        </p:txBody>
      </p:sp>
      <p:grpSp>
        <p:nvGrpSpPr>
          <p:cNvPr id="10" name="Groupe 9"/>
          <p:cNvGrpSpPr/>
          <p:nvPr/>
        </p:nvGrpSpPr>
        <p:grpSpPr>
          <a:xfrm>
            <a:off x="1643488" y="4500191"/>
            <a:ext cx="3565850" cy="1149295"/>
            <a:chOff x="2877183" y="3319435"/>
            <a:chExt cx="1653253" cy="1149295"/>
          </a:xfrm>
          <a:solidFill>
            <a:srgbClr val="E6007E"/>
          </a:solidFill>
        </p:grpSpPr>
        <p:sp>
          <p:nvSpPr>
            <p:cNvPr id="11" name="Virage 10"/>
            <p:cNvSpPr/>
            <p:nvPr/>
          </p:nvSpPr>
          <p:spPr>
            <a:xfrm rot="10800000" flipH="1">
              <a:off x="3526739" y="3319435"/>
              <a:ext cx="1003697" cy="1149295"/>
            </a:xfrm>
            <a:prstGeom prst="bentArrow">
              <a:avLst>
                <a:gd name="adj1" fmla="val 11956"/>
                <a:gd name="adj2" fmla="val 19203"/>
                <a:gd name="adj3" fmla="val 25000"/>
                <a:gd name="adj4" fmla="val 43750"/>
              </a:avLst>
            </a:prstGeom>
            <a:grpFill/>
            <a:ln>
              <a:solidFill>
                <a:srgbClr val="ED69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6007E"/>
                </a:solidFill>
              </a:endParaRPr>
            </a:p>
          </p:txBody>
        </p:sp>
        <p:sp>
          <p:nvSpPr>
            <p:cNvPr id="12" name="Rectangle 11"/>
            <p:cNvSpPr/>
            <p:nvPr/>
          </p:nvSpPr>
          <p:spPr>
            <a:xfrm>
              <a:off x="2877183" y="3319435"/>
              <a:ext cx="1416746" cy="62345"/>
            </a:xfrm>
            <a:prstGeom prst="rect">
              <a:avLst/>
            </a:prstGeom>
            <a:grpFill/>
            <a:ln>
              <a:solidFill>
                <a:srgbClr val="ED69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6007E"/>
                </a:solidFill>
              </a:endParaRPr>
            </a:p>
          </p:txBody>
        </p:sp>
      </p:grpSp>
      <p:grpSp>
        <p:nvGrpSpPr>
          <p:cNvPr id="13" name="Groupe 12"/>
          <p:cNvGrpSpPr/>
          <p:nvPr/>
        </p:nvGrpSpPr>
        <p:grpSpPr>
          <a:xfrm>
            <a:off x="185489" y="1268760"/>
            <a:ext cx="5369582" cy="2927725"/>
            <a:chOff x="1775520" y="1556792"/>
            <a:chExt cx="8784976" cy="4824536"/>
          </a:xfrm>
        </p:grpSpPr>
        <p:sp>
          <p:nvSpPr>
            <p:cNvPr id="14" name="Rectangle 13"/>
            <p:cNvSpPr/>
            <p:nvPr/>
          </p:nvSpPr>
          <p:spPr bwMode="auto">
            <a:xfrm>
              <a:off x="1775520" y="1556792"/>
              <a:ext cx="8784976" cy="4824536"/>
            </a:xfrm>
            <a:prstGeom prst="rect">
              <a:avLst/>
            </a:prstGeom>
            <a:solidFill>
              <a:srgbClr val="FFFFFF"/>
            </a:solidFill>
            <a:ln w="12700" cap="flat" cmpd="sng" algn="ctr">
              <a:solidFill>
                <a:srgbClr val="5B9BD5"/>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19" tIns="45719" rIns="45719" bIns="45719" numCol="1" rtlCol="0" anchor="ctr" anchorCtr="0" compatLnSpc="1">
              <a:prstTxWarp prst="textNoShape">
                <a:avLst/>
              </a:prstTxWarp>
            </a:bodyPr>
            <a:lstStyle/>
            <a:p>
              <a:pPr marL="457200" marR="0" indent="0" algn="l" defTabSz="914400" rtl="0" eaLnBrk="1"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endParaRPr>
            </a:p>
          </p:txBody>
        </p:sp>
        <p:sp>
          <p:nvSpPr>
            <p:cNvPr id="15" name="Flèche droite 14"/>
            <p:cNvSpPr/>
            <p:nvPr/>
          </p:nvSpPr>
          <p:spPr>
            <a:xfrm>
              <a:off x="4239476" y="3029688"/>
              <a:ext cx="3345993" cy="225672"/>
            </a:xfrm>
            <a:prstGeom prst="right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p:cNvPicPr>
              <a:picLocks noChangeAspect="1"/>
            </p:cNvPicPr>
            <p:nvPr/>
          </p:nvPicPr>
          <p:blipFill>
            <a:blip r:embed="rId3"/>
            <a:stretch>
              <a:fillRect/>
            </a:stretch>
          </p:blipFill>
          <p:spPr>
            <a:xfrm>
              <a:off x="1915516" y="2057262"/>
              <a:ext cx="2264968" cy="2144228"/>
            </a:xfrm>
            <a:prstGeom prst="rect">
              <a:avLst/>
            </a:prstGeom>
          </p:spPr>
        </p:pic>
        <p:pic>
          <p:nvPicPr>
            <p:cNvPr id="17" name="Image 16"/>
            <p:cNvPicPr>
              <a:picLocks noChangeAspect="1"/>
            </p:cNvPicPr>
            <p:nvPr/>
          </p:nvPicPr>
          <p:blipFill>
            <a:blip r:embed="rId4"/>
            <a:stretch>
              <a:fillRect/>
            </a:stretch>
          </p:blipFill>
          <p:spPr>
            <a:xfrm>
              <a:off x="2561390" y="4224817"/>
              <a:ext cx="2920423" cy="2026610"/>
            </a:xfrm>
            <a:prstGeom prst="rect">
              <a:avLst/>
            </a:prstGeom>
          </p:spPr>
        </p:pic>
        <p:pic>
          <p:nvPicPr>
            <p:cNvPr id="18" name="Image 17"/>
            <p:cNvPicPr>
              <a:picLocks noChangeAspect="1"/>
            </p:cNvPicPr>
            <p:nvPr/>
          </p:nvPicPr>
          <p:blipFill>
            <a:blip r:embed="rId5"/>
            <a:stretch>
              <a:fillRect/>
            </a:stretch>
          </p:blipFill>
          <p:spPr>
            <a:xfrm>
              <a:off x="7585469" y="1934557"/>
              <a:ext cx="2517660" cy="2459447"/>
            </a:xfrm>
            <a:prstGeom prst="rect">
              <a:avLst/>
            </a:prstGeom>
          </p:spPr>
        </p:pic>
      </p:grpSp>
    </p:spTree>
    <p:extLst>
      <p:ext uri="{BB962C8B-B14F-4D97-AF65-F5344CB8AC3E}">
        <p14:creationId xmlns:p14="http://schemas.microsoft.com/office/powerpoint/2010/main" val="509144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1999" cy="867103"/>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1"/>
          <p:cNvSpPr txBox="1">
            <a:spLocks/>
          </p:cNvSpPr>
          <p:nvPr/>
        </p:nvSpPr>
        <p:spPr>
          <a:xfrm>
            <a:off x="191344" y="70944"/>
            <a:ext cx="10862441" cy="725214"/>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solidFill>
                  <a:schemeClr val="bg1">
                    <a:lumMod val="10000"/>
                    <a:lumOff val="90000"/>
                  </a:schemeClr>
                </a:solidFill>
                <a:latin typeface="Georgia" panose="02040502050405020303" pitchFamily="18" charset="0"/>
                <a:ea typeface="Batang" panose="02030600000101010101" pitchFamily="18" charset="-127"/>
              </a:rPr>
              <a:t>Scenarios for data sharing that restore the balance between public and private spheres</a:t>
            </a:r>
            <a:endParaRPr lang="fr-FR" sz="3600" dirty="0">
              <a:solidFill>
                <a:schemeClr val="bg1">
                  <a:lumMod val="10000"/>
                  <a:lumOff val="90000"/>
                </a:schemeClr>
              </a:solidFill>
              <a:latin typeface="Georgia" panose="02040502050405020303" pitchFamily="18" charset="0"/>
              <a:ea typeface="Batang" panose="02030600000101010101" pitchFamily="18" charset="-127"/>
            </a:endParaRPr>
          </a:p>
        </p:txBody>
      </p:sp>
      <p:grpSp>
        <p:nvGrpSpPr>
          <p:cNvPr id="4" name="Groupe 3"/>
          <p:cNvGrpSpPr/>
          <p:nvPr/>
        </p:nvGrpSpPr>
        <p:grpSpPr>
          <a:xfrm>
            <a:off x="551384" y="938046"/>
            <a:ext cx="10369152" cy="5803321"/>
            <a:chOff x="1332705" y="1052736"/>
            <a:chExt cx="9875863" cy="5383983"/>
          </a:xfrm>
        </p:grpSpPr>
        <p:sp>
          <p:nvSpPr>
            <p:cNvPr id="3" name="Rectangle 2"/>
            <p:cNvSpPr/>
            <p:nvPr/>
          </p:nvSpPr>
          <p:spPr bwMode="auto">
            <a:xfrm>
              <a:off x="1332705" y="1052736"/>
              <a:ext cx="9875863" cy="5383983"/>
            </a:xfrm>
            <a:prstGeom prst="rect">
              <a:avLst/>
            </a:prstGeom>
            <a:solidFill>
              <a:srgbClr val="FFFFFF"/>
            </a:solidFill>
            <a:ln w="12700" cap="flat" cmpd="sng" algn="ctr">
              <a:solidFill>
                <a:srgbClr val="5B9BD5"/>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19" tIns="45719" rIns="45719" bIns="45719" numCol="1" rtlCol="0" anchor="ctr" anchorCtr="0" compatLnSpc="1">
              <a:prstTxWarp prst="textNoShape">
                <a:avLst/>
              </a:prstTxWarp>
            </a:bodyPr>
            <a:lstStyle/>
            <a:p>
              <a:pPr marL="457200" marR="0" indent="0" algn="l" defTabSz="914400" rtl="0" eaLnBrk="1"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endParaRPr>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l="2169" t="4647" r="3842" b="2222"/>
            <a:stretch/>
          </p:blipFill>
          <p:spPr>
            <a:xfrm>
              <a:off x="1332705" y="1052736"/>
              <a:ext cx="9721080" cy="5383983"/>
            </a:xfrm>
            <a:prstGeom prst="rect">
              <a:avLst/>
            </a:prstGeom>
          </p:spPr>
        </p:pic>
      </p:grpSp>
    </p:spTree>
    <p:extLst>
      <p:ext uri="{BB962C8B-B14F-4D97-AF65-F5344CB8AC3E}">
        <p14:creationId xmlns:p14="http://schemas.microsoft.com/office/powerpoint/2010/main" val="1953834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n-cnil_citizen_portability.png"/>
          <p:cNvPicPr>
            <a:picLocks noChangeAspect="1" noChangeArrowheads="1"/>
          </p:cNvPicPr>
          <p:nvPr/>
        </p:nvPicPr>
        <p:blipFill rotWithShape="1">
          <a:blip r:embed="rId3">
            <a:extLst>
              <a:ext uri="{28A0092B-C50C-407E-A947-70E740481C1C}">
                <a14:useLocalDpi xmlns:a14="http://schemas.microsoft.com/office/drawing/2010/main" val="0"/>
              </a:ext>
            </a:extLst>
          </a:blip>
          <a:srcRect l="14800" r="15700"/>
          <a:stretch/>
        </p:blipFill>
        <p:spPr bwMode="auto">
          <a:xfrm>
            <a:off x="6267188" y="0"/>
            <a:ext cx="5924811" cy="302895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300624" y="310515"/>
            <a:ext cx="5966564" cy="4647426"/>
          </a:xfrm>
          <a:prstGeom prst="rect">
            <a:avLst/>
          </a:prstGeom>
          <a:noFill/>
        </p:spPr>
        <p:txBody>
          <a:bodyPr wrap="square" rtlCol="0">
            <a:spAutoFit/>
          </a:bodyPr>
          <a:lstStyle/>
          <a:p>
            <a:r>
              <a:rPr lang="en-US" sz="1600" dirty="0" smtClean="0">
                <a:solidFill>
                  <a:schemeClr val="bg1"/>
                </a:solidFill>
                <a:latin typeface="Roboto" panose="02000000000000000000" pitchFamily="2" charset="0"/>
                <a:ea typeface="Roboto" panose="02000000000000000000" pitchFamily="2" charset="0"/>
              </a:rPr>
              <a:t>Portability “might </a:t>
            </a:r>
            <a:r>
              <a:rPr lang="en-US" sz="1600" dirty="0">
                <a:solidFill>
                  <a:schemeClr val="bg1"/>
                </a:solidFill>
                <a:latin typeface="Roboto" panose="02000000000000000000" pitchFamily="2" charset="0"/>
                <a:ea typeface="Roboto" panose="02000000000000000000" pitchFamily="2" charset="0"/>
              </a:rPr>
              <a:t>also </a:t>
            </a:r>
            <a:r>
              <a:rPr lang="en-US" sz="1600" b="1" dirty="0">
                <a:solidFill>
                  <a:schemeClr val="bg1"/>
                </a:solidFill>
                <a:latin typeface="Roboto" panose="02000000000000000000" pitchFamily="2" charset="0"/>
                <a:ea typeface="Roboto" panose="02000000000000000000" pitchFamily="2" charset="0"/>
              </a:rPr>
              <a:t>enable them to opt in to </a:t>
            </a:r>
            <a:r>
              <a:rPr lang="en-US" sz="2000" b="1" dirty="0">
                <a:solidFill>
                  <a:schemeClr val="bg1"/>
                </a:solidFill>
                <a:latin typeface="Roboto" panose="02000000000000000000" pitchFamily="2" charset="0"/>
                <a:ea typeface="Roboto" panose="02000000000000000000" pitchFamily="2" charset="0"/>
              </a:rPr>
              <a:t>citizen portability to beneﬁt general interest missions</a:t>
            </a:r>
            <a:r>
              <a:rPr lang="en-US" sz="2000" dirty="0" smtClean="0">
                <a:solidFill>
                  <a:schemeClr val="bg1"/>
                </a:solidFill>
                <a:latin typeface="Roboto" panose="02000000000000000000" pitchFamily="2" charset="0"/>
                <a:ea typeface="Roboto" panose="02000000000000000000" pitchFamily="2" charset="0"/>
              </a:rPr>
              <a:t>.</a:t>
            </a:r>
            <a:endParaRPr lang="en-US" sz="1600" dirty="0" smtClean="0">
              <a:solidFill>
                <a:schemeClr val="bg1"/>
              </a:solidFill>
              <a:latin typeface="Roboto" panose="02000000000000000000" pitchFamily="2" charset="0"/>
              <a:ea typeface="Roboto" panose="02000000000000000000" pitchFamily="2" charset="0"/>
            </a:endParaRPr>
          </a:p>
          <a:p>
            <a:endParaRPr lang="en-US" sz="1600" dirty="0">
              <a:solidFill>
                <a:schemeClr val="bg1"/>
              </a:solidFill>
              <a:latin typeface="Roboto" panose="02000000000000000000" pitchFamily="2" charset="0"/>
              <a:ea typeface="Roboto" panose="02000000000000000000" pitchFamily="2" charset="0"/>
            </a:endParaRPr>
          </a:p>
          <a:p>
            <a:r>
              <a:rPr lang="en-US" sz="1600" b="1" dirty="0" smtClean="0">
                <a:solidFill>
                  <a:schemeClr val="bg1"/>
                </a:solidFill>
                <a:latin typeface="Roboto" panose="02000000000000000000" pitchFamily="2" charset="0"/>
                <a:ea typeface="Roboto" panose="02000000000000000000" pitchFamily="2" charset="0"/>
              </a:rPr>
              <a:t>Communities </a:t>
            </a:r>
            <a:r>
              <a:rPr lang="en-US" sz="1600" b="1" dirty="0">
                <a:solidFill>
                  <a:schemeClr val="bg1"/>
                </a:solidFill>
                <a:latin typeface="Roboto" panose="02000000000000000000" pitchFamily="2" charset="0"/>
                <a:ea typeface="Roboto" panose="02000000000000000000" pitchFamily="2" charset="0"/>
              </a:rPr>
              <a:t>of users could exercise their portability rights in relation to a service in order to provide a public actor with access to their data for a speciﬁc purpose relating to a public service mission. The public actor is then responsible for data processing and is therefore also required to respect the principles of data protection</a:t>
            </a:r>
            <a:r>
              <a:rPr lang="en-US" sz="1600" b="1" dirty="0" smtClean="0">
                <a:solidFill>
                  <a:schemeClr val="bg1"/>
                </a:solidFill>
                <a:latin typeface="Roboto" panose="02000000000000000000" pitchFamily="2" charset="0"/>
                <a:ea typeface="Roboto" panose="02000000000000000000" pitchFamily="2" charset="0"/>
              </a:rPr>
              <a:t>.</a:t>
            </a:r>
          </a:p>
          <a:p>
            <a:r>
              <a:rPr lang="en-US" sz="1600" dirty="0">
                <a:solidFill>
                  <a:schemeClr val="bg1"/>
                </a:solidFill>
                <a:latin typeface="Roboto" panose="02000000000000000000" pitchFamily="2" charset="0"/>
                <a:ea typeface="Roboto" panose="02000000000000000000" pitchFamily="2" charset="0"/>
              </a:rPr>
              <a:t>Such a mechanism would have the advantage of creating new datasets for use in public service but without imposing new legal restrictions on private actors. The drawback for this scenario is the critical mass required as widespread acceptance and participation will be needed to constitute relevant datasets. The incorporation of simpliﬁed, innovative and non-restrictive opt-in systems should help ramp up participation levels.</a:t>
            </a:r>
          </a:p>
          <a:p>
            <a:endParaRPr lang="fr-FR" sz="1600" dirty="0">
              <a:solidFill>
                <a:schemeClr val="bg1"/>
              </a:solidFill>
              <a:latin typeface="Roboto" panose="02000000000000000000" pitchFamily="2" charset="0"/>
              <a:ea typeface="Roboto" panose="02000000000000000000" pitchFamily="2" charset="0"/>
            </a:endParaRPr>
          </a:p>
        </p:txBody>
      </p:sp>
      <p:sp>
        <p:nvSpPr>
          <p:cNvPr id="10" name="ZoneTexte 9"/>
          <p:cNvSpPr txBox="1"/>
          <p:nvPr/>
        </p:nvSpPr>
        <p:spPr>
          <a:xfrm>
            <a:off x="300624" y="4515760"/>
            <a:ext cx="11311003" cy="1077218"/>
          </a:xfrm>
          <a:prstGeom prst="rect">
            <a:avLst/>
          </a:prstGeom>
          <a:noFill/>
        </p:spPr>
        <p:txBody>
          <a:bodyPr wrap="square" rtlCol="0">
            <a:spAutoFit/>
          </a:bodyPr>
          <a:lstStyle/>
          <a:p>
            <a:endParaRPr lang="en-US" sz="1600" dirty="0">
              <a:solidFill>
                <a:schemeClr val="bg1"/>
              </a:solidFill>
              <a:latin typeface="Roboto" panose="02000000000000000000" pitchFamily="2" charset="0"/>
              <a:ea typeface="Roboto" panose="02000000000000000000" pitchFamily="2" charset="0"/>
            </a:endParaRPr>
          </a:p>
          <a:p>
            <a:r>
              <a:rPr lang="en-US" sz="1600" dirty="0">
                <a:solidFill>
                  <a:schemeClr val="bg1"/>
                </a:solidFill>
                <a:latin typeface="Roboto" panose="02000000000000000000" pitchFamily="2" charset="0"/>
                <a:ea typeface="Roboto" panose="02000000000000000000" pitchFamily="2" charset="0"/>
              </a:rPr>
              <a:t>In a more future-forward vision, a process such as this </a:t>
            </a:r>
            <a:r>
              <a:rPr lang="en-US" sz="1600" b="1" dirty="0">
                <a:solidFill>
                  <a:schemeClr val="bg1"/>
                </a:solidFill>
                <a:latin typeface="Roboto" panose="02000000000000000000" pitchFamily="2" charset="0"/>
                <a:ea typeface="Roboto" panose="02000000000000000000" pitchFamily="2" charset="0"/>
              </a:rPr>
              <a:t>could lead to bottom-up creation of an information commons</a:t>
            </a:r>
            <a:r>
              <a:rPr lang="en-US" sz="1600" dirty="0">
                <a:solidFill>
                  <a:schemeClr val="bg1"/>
                </a:solidFill>
                <a:latin typeface="Roboto" panose="02000000000000000000" pitchFamily="2" charset="0"/>
                <a:ea typeface="Roboto" panose="02000000000000000000" pitchFamily="2" charset="0"/>
              </a:rPr>
              <a:t>, built by individuals in the general interest. This would entail </a:t>
            </a:r>
            <a:r>
              <a:rPr lang="en-US" sz="1600" b="1" dirty="0">
                <a:solidFill>
                  <a:schemeClr val="bg1"/>
                </a:solidFill>
                <a:latin typeface="Roboto" panose="02000000000000000000" pitchFamily="2" charset="0"/>
                <a:ea typeface="Roboto" panose="02000000000000000000" pitchFamily="2" charset="0"/>
              </a:rPr>
              <a:t>building governance processes for the information commons, perhaps in the form of publically owned and managed local data corporations</a:t>
            </a:r>
            <a:r>
              <a:rPr lang="en-US" sz="1600" b="1" dirty="0" smtClean="0">
                <a:solidFill>
                  <a:schemeClr val="bg1"/>
                </a:solidFill>
                <a:latin typeface="Roboto" panose="02000000000000000000" pitchFamily="2" charset="0"/>
                <a:ea typeface="Roboto" panose="02000000000000000000" pitchFamily="2" charset="0"/>
              </a:rPr>
              <a:t>.</a:t>
            </a:r>
            <a:endParaRPr lang="fr-FR" sz="1600" b="1"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5479912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655638"/>
            <a:ext cx="11153104" cy="1751012"/>
          </a:xfrm>
          <a:prstGeom prst="rect">
            <a:avLst/>
          </a:prstGeom>
        </p:spPr>
        <p:txBody>
          <a:bodyPr/>
          <a:lstStyle/>
          <a:p>
            <a:pPr marL="0" indent="0">
              <a:buNone/>
            </a:pPr>
            <a:r>
              <a:rPr lang="fr-FR" sz="1800" dirty="0" smtClean="0"/>
              <a:t>(Valérie Peugeot) « </a:t>
            </a:r>
            <a:r>
              <a:rPr lang="en-US" sz="1800" dirty="0" smtClean="0"/>
              <a:t>develop </a:t>
            </a:r>
            <a:r>
              <a:rPr lang="en-US" sz="1800" dirty="0"/>
              <a:t>a sphere of data in common, that is to say of data which can be considered as a collective resource, and which do not enter the regime of the goods managed by the public </a:t>
            </a:r>
            <a:r>
              <a:rPr lang="en-US" sz="1800" dirty="0" smtClean="0"/>
              <a:t>authorities </a:t>
            </a:r>
            <a:r>
              <a:rPr lang="en-US" sz="1800" dirty="0" err="1" smtClean="0"/>
              <a:t>stricto</a:t>
            </a:r>
            <a:r>
              <a:rPr lang="en-US" sz="1800" dirty="0" smtClean="0"/>
              <a:t> </a:t>
            </a:r>
            <a:r>
              <a:rPr lang="en-US" sz="1800" dirty="0" err="1"/>
              <a:t>sensu</a:t>
            </a:r>
            <a:r>
              <a:rPr lang="en-US" sz="1800" dirty="0"/>
              <a:t>, nor in a regime of market. This system of Commons relies on a management by a community of the resource considered, which organizes its rules of governance, relying on a "bundle of rights</a:t>
            </a:r>
            <a:r>
              <a:rPr lang="en-US" sz="1800" dirty="0" smtClean="0"/>
              <a:t>".</a:t>
            </a:r>
            <a:endParaRPr lang="fr-FR" sz="1800" dirty="0"/>
          </a:p>
        </p:txBody>
      </p:sp>
      <p:sp>
        <p:nvSpPr>
          <p:cNvPr id="4" name="Espace réservé du texte 3"/>
          <p:cNvSpPr>
            <a:spLocks noGrp="1"/>
          </p:cNvSpPr>
          <p:nvPr>
            <p:ph type="body" sz="quarter" idx="4294967295"/>
          </p:nvPr>
        </p:nvSpPr>
        <p:spPr>
          <a:xfrm>
            <a:off x="0" y="58738"/>
            <a:ext cx="9512300" cy="595312"/>
          </a:xfrm>
          <a:prstGeom prst="rect">
            <a:avLst/>
          </a:prstGeom>
        </p:spPr>
        <p:txBody>
          <a:bodyPr/>
          <a:lstStyle/>
          <a:p>
            <a:r>
              <a:rPr lang="fr-FR" dirty="0" smtClean="0"/>
              <a:t>A scenario for data </a:t>
            </a:r>
            <a:r>
              <a:rPr lang="fr-FR" dirty="0" err="1" smtClean="0"/>
              <a:t>commons</a:t>
            </a:r>
            <a:r>
              <a:rPr lang="fr-FR" dirty="0" smtClean="0"/>
              <a:t> : </a:t>
            </a:r>
            <a:r>
              <a:rPr lang="fr-FR" dirty="0" err="1" smtClean="0"/>
              <a:t>my+our</a:t>
            </a:r>
            <a:r>
              <a:rPr lang="fr-FR" dirty="0" smtClean="0"/>
              <a:t> data</a:t>
            </a:r>
            <a:endParaRPr lang="fr-FR" dirty="0"/>
          </a:p>
        </p:txBody>
      </p:sp>
      <p:sp>
        <p:nvSpPr>
          <p:cNvPr id="9" name="ZoneTexte 8"/>
          <p:cNvSpPr txBox="1"/>
          <p:nvPr/>
        </p:nvSpPr>
        <p:spPr>
          <a:xfrm>
            <a:off x="3678176" y="1944985"/>
            <a:ext cx="8363570" cy="923330"/>
          </a:xfrm>
          <a:prstGeom prst="rect">
            <a:avLst/>
          </a:prstGeom>
          <a:noFill/>
        </p:spPr>
        <p:txBody>
          <a:bodyPr wrap="square" rtlCol="0">
            <a:spAutoFit/>
          </a:bodyPr>
          <a:lstStyle/>
          <a:p>
            <a:pPr algn="r"/>
            <a:r>
              <a:rPr lang="fr-FR" dirty="0" err="1" smtClean="0">
                <a:latin typeface="Roboto" panose="02000000000000000000" pitchFamily="2" charset="0"/>
                <a:ea typeface="Roboto" panose="02000000000000000000" pitchFamily="2" charset="0"/>
              </a:rPr>
              <a:t>We’re</a:t>
            </a:r>
            <a:r>
              <a:rPr lang="fr-FR" dirty="0" smtClean="0">
                <a:latin typeface="Roboto" panose="02000000000000000000" pitchFamily="2" charset="0"/>
                <a:ea typeface="Roboto" panose="02000000000000000000" pitchFamily="2" charset="0"/>
              </a:rPr>
              <a:t> in 2025, in Helsinki. </a:t>
            </a:r>
            <a:r>
              <a:rPr lang="fr-FR" dirty="0" err="1" smtClean="0">
                <a:latin typeface="Roboto" panose="02000000000000000000" pitchFamily="2" charset="0"/>
                <a:ea typeface="Roboto" panose="02000000000000000000" pitchFamily="2" charset="0"/>
              </a:rPr>
              <a:t>Citizens</a:t>
            </a:r>
            <a:r>
              <a:rPr lang="fr-FR" dirty="0" smtClean="0">
                <a:latin typeface="Roboto" panose="02000000000000000000" pitchFamily="2" charset="0"/>
                <a:ea typeface="Roboto" panose="02000000000000000000" pitchFamily="2" charset="0"/>
              </a:rPr>
              <a:t> </a:t>
            </a:r>
            <a:r>
              <a:rPr lang="fr-FR" dirty="0" err="1" smtClean="0">
                <a:latin typeface="Roboto" panose="02000000000000000000" pitchFamily="2" charset="0"/>
                <a:ea typeface="Roboto" panose="02000000000000000000" pitchFamily="2" charset="0"/>
              </a:rPr>
              <a:t>can</a:t>
            </a:r>
            <a:r>
              <a:rPr lang="fr-FR" dirty="0" smtClean="0">
                <a:latin typeface="Roboto" panose="02000000000000000000" pitchFamily="2" charset="0"/>
                <a:ea typeface="Roboto" panose="02000000000000000000" pitchFamily="2" charset="0"/>
              </a:rPr>
              <a:t> </a:t>
            </a:r>
            <a:r>
              <a:rPr lang="fr-FR" dirty="0" err="1" smtClean="0">
                <a:latin typeface="Roboto" panose="02000000000000000000" pitchFamily="2" charset="0"/>
                <a:ea typeface="Roboto" panose="02000000000000000000" pitchFamily="2" charset="0"/>
              </a:rPr>
              <a:t>share</a:t>
            </a:r>
            <a:r>
              <a:rPr lang="fr-FR" dirty="0" smtClean="0">
                <a:latin typeface="Roboto" panose="02000000000000000000" pitchFamily="2" charset="0"/>
                <a:ea typeface="Roboto" panose="02000000000000000000" pitchFamily="2" charset="0"/>
              </a:rPr>
              <a:t> </a:t>
            </a:r>
            <a:r>
              <a:rPr lang="fr-FR" dirty="0" err="1" smtClean="0">
                <a:latin typeface="Roboto" panose="02000000000000000000" pitchFamily="2" charset="0"/>
                <a:ea typeface="Roboto" panose="02000000000000000000" pitchFamily="2" charset="0"/>
              </a:rPr>
              <a:t>several</a:t>
            </a:r>
            <a:r>
              <a:rPr lang="fr-FR" dirty="0" smtClean="0">
                <a:latin typeface="Roboto" panose="02000000000000000000" pitchFamily="2" charset="0"/>
                <a:ea typeface="Roboto" panose="02000000000000000000" pitchFamily="2" charset="0"/>
              </a:rPr>
              <a:t> types of data </a:t>
            </a:r>
            <a:r>
              <a:rPr lang="fr-FR" dirty="0" err="1" smtClean="0">
                <a:latin typeface="Roboto" panose="02000000000000000000" pitchFamily="2" charset="0"/>
                <a:ea typeface="Roboto" panose="02000000000000000000" pitchFamily="2" charset="0"/>
              </a:rPr>
              <a:t>with</a:t>
            </a:r>
            <a:r>
              <a:rPr lang="fr-FR" dirty="0" smtClean="0">
                <a:latin typeface="Roboto" panose="02000000000000000000" pitchFamily="2" charset="0"/>
                <a:ea typeface="Roboto" panose="02000000000000000000" pitchFamily="2" charset="0"/>
              </a:rPr>
              <a:t> </a:t>
            </a:r>
            <a:r>
              <a:rPr lang="fr-FR" dirty="0" err="1" smtClean="0">
                <a:latin typeface="Roboto" panose="02000000000000000000" pitchFamily="2" charset="0"/>
                <a:ea typeface="Roboto" panose="02000000000000000000" pitchFamily="2" charset="0"/>
              </a:rPr>
              <a:t>different</a:t>
            </a:r>
            <a:r>
              <a:rPr lang="fr-FR" dirty="0" smtClean="0">
                <a:latin typeface="Roboto" panose="02000000000000000000" pitchFamily="2" charset="0"/>
                <a:ea typeface="Roboto" panose="02000000000000000000" pitchFamily="2" charset="0"/>
              </a:rPr>
              <a:t> </a:t>
            </a:r>
            <a:r>
              <a:rPr lang="fr-FR" dirty="0" err="1" smtClean="0">
                <a:latin typeface="Roboto" panose="02000000000000000000" pitchFamily="2" charset="0"/>
                <a:ea typeface="Roboto" panose="02000000000000000000" pitchFamily="2" charset="0"/>
              </a:rPr>
              <a:t>actors</a:t>
            </a:r>
            <a:r>
              <a:rPr lang="fr-FR" dirty="0" smtClean="0">
                <a:latin typeface="Roboto" panose="02000000000000000000" pitchFamily="2" charset="0"/>
                <a:ea typeface="Roboto" panose="02000000000000000000" pitchFamily="2" charset="0"/>
              </a:rPr>
              <a:t> for </a:t>
            </a:r>
            <a:r>
              <a:rPr lang="fr-FR" dirty="0" err="1" smtClean="0">
                <a:latin typeface="Roboto" panose="02000000000000000000" pitchFamily="2" charset="0"/>
                <a:ea typeface="Roboto" panose="02000000000000000000" pitchFamily="2" charset="0"/>
              </a:rPr>
              <a:t>general</a:t>
            </a:r>
            <a:r>
              <a:rPr lang="fr-FR" dirty="0" smtClean="0">
                <a:latin typeface="Roboto" panose="02000000000000000000" pitchFamily="2" charset="0"/>
                <a:ea typeface="Roboto" panose="02000000000000000000" pitchFamily="2" charset="0"/>
              </a:rPr>
              <a:t> </a:t>
            </a:r>
            <a:r>
              <a:rPr lang="fr-FR" dirty="0" err="1" smtClean="0">
                <a:latin typeface="Roboto" panose="02000000000000000000" pitchFamily="2" charset="0"/>
                <a:ea typeface="Roboto" panose="02000000000000000000" pitchFamily="2" charset="0"/>
              </a:rPr>
              <a:t>interests</a:t>
            </a:r>
            <a:r>
              <a:rPr lang="fr-FR" dirty="0" smtClean="0">
                <a:latin typeface="Roboto" panose="02000000000000000000" pitchFamily="2" charset="0"/>
                <a:ea typeface="Roboto" panose="02000000000000000000" pitchFamily="2" charset="0"/>
              </a:rPr>
              <a:t> </a:t>
            </a:r>
            <a:r>
              <a:rPr lang="fr-FR" dirty="0" err="1" smtClean="0">
                <a:latin typeface="Roboto" panose="02000000000000000000" pitchFamily="2" charset="0"/>
                <a:ea typeface="Roboto" panose="02000000000000000000" pitchFamily="2" charset="0"/>
              </a:rPr>
              <a:t>purposes</a:t>
            </a:r>
            <a:r>
              <a:rPr lang="fr-FR" dirty="0" smtClean="0">
                <a:latin typeface="Roboto" panose="02000000000000000000" pitchFamily="2" charset="0"/>
                <a:ea typeface="Roboto" panose="02000000000000000000" pitchFamily="2" charset="0"/>
              </a:rPr>
              <a:t>, or </a:t>
            </a:r>
            <a:r>
              <a:rPr lang="fr-FR" dirty="0" err="1" smtClean="0">
                <a:latin typeface="Roboto" panose="02000000000000000000" pitchFamily="2" charset="0"/>
                <a:ea typeface="Roboto" panose="02000000000000000000" pitchFamily="2" charset="0"/>
              </a:rPr>
              <a:t>purposes</a:t>
            </a:r>
            <a:r>
              <a:rPr lang="fr-FR" dirty="0" smtClean="0">
                <a:latin typeface="Roboto" panose="02000000000000000000" pitchFamily="2" charset="0"/>
                <a:ea typeface="Roboto" panose="02000000000000000000" pitchFamily="2" charset="0"/>
              </a:rPr>
              <a:t> </a:t>
            </a:r>
            <a:r>
              <a:rPr lang="fr-FR" dirty="0" err="1" smtClean="0">
                <a:latin typeface="Roboto" panose="02000000000000000000" pitchFamily="2" charset="0"/>
                <a:ea typeface="Roboto" panose="02000000000000000000" pitchFamily="2" charset="0"/>
              </a:rPr>
              <a:t>that</a:t>
            </a:r>
            <a:r>
              <a:rPr lang="fr-FR" dirty="0" smtClean="0">
                <a:latin typeface="Roboto" panose="02000000000000000000" pitchFamily="2" charset="0"/>
                <a:ea typeface="Roboto" panose="02000000000000000000" pitchFamily="2" charset="0"/>
              </a:rPr>
              <a:t> fit </a:t>
            </a:r>
            <a:r>
              <a:rPr lang="fr-FR" dirty="0" err="1" smtClean="0">
                <a:latin typeface="Roboto" panose="02000000000000000000" pitchFamily="2" charset="0"/>
                <a:ea typeface="Roboto" panose="02000000000000000000" pitchFamily="2" charset="0"/>
              </a:rPr>
              <a:t>with</a:t>
            </a:r>
            <a:r>
              <a:rPr lang="fr-FR" dirty="0" smtClean="0">
                <a:latin typeface="Roboto" panose="02000000000000000000" pitchFamily="2" charset="0"/>
                <a:ea typeface="Roboto" panose="02000000000000000000" pitchFamily="2" charset="0"/>
              </a:rPr>
              <a:t> </a:t>
            </a:r>
            <a:r>
              <a:rPr lang="fr-FR" dirty="0" err="1" smtClean="0">
                <a:latin typeface="Roboto" panose="02000000000000000000" pitchFamily="2" charset="0"/>
                <a:ea typeface="Roboto" panose="02000000000000000000" pitchFamily="2" charset="0"/>
              </a:rPr>
              <a:t>their</a:t>
            </a:r>
            <a:r>
              <a:rPr lang="fr-FR" dirty="0" smtClean="0">
                <a:latin typeface="Roboto" panose="02000000000000000000" pitchFamily="2" charset="0"/>
                <a:ea typeface="Roboto" panose="02000000000000000000" pitchFamily="2" charset="0"/>
              </a:rPr>
              <a:t> </a:t>
            </a:r>
            <a:r>
              <a:rPr lang="fr-FR" dirty="0" err="1" smtClean="0">
                <a:latin typeface="Roboto" panose="02000000000000000000" pitchFamily="2" charset="0"/>
                <a:ea typeface="Roboto" panose="02000000000000000000" pitchFamily="2" charset="0"/>
              </a:rPr>
              <a:t>personal</a:t>
            </a:r>
            <a:r>
              <a:rPr lang="fr-FR" dirty="0" smtClean="0">
                <a:latin typeface="Roboto" panose="02000000000000000000" pitchFamily="2" charset="0"/>
                <a:ea typeface="Roboto" panose="02000000000000000000" pitchFamily="2" charset="0"/>
              </a:rPr>
              <a:t> values</a:t>
            </a:r>
            <a:endParaRPr lang="fr-FR" dirty="0">
              <a:latin typeface="Roboto" panose="02000000000000000000" pitchFamily="2" charset="0"/>
              <a:ea typeface="Roboto" panose="02000000000000000000" pitchFamily="2" charset="0"/>
            </a:endParaRPr>
          </a:p>
        </p:txBody>
      </p:sp>
      <p:pic>
        <p:nvPicPr>
          <p:cNvPr id="12" name="Image 11"/>
          <p:cNvPicPr>
            <a:picLocks noChangeAspect="1"/>
          </p:cNvPicPr>
          <p:nvPr/>
        </p:nvPicPr>
        <p:blipFill rotWithShape="1">
          <a:blip r:embed="rId3">
            <a:extLst>
              <a:ext uri="{28A0092B-C50C-407E-A947-70E740481C1C}">
                <a14:useLocalDpi xmlns:a14="http://schemas.microsoft.com/office/drawing/2010/main" val="0"/>
              </a:ext>
            </a:extLst>
          </a:blip>
          <a:srcRect l="13916" r="13970" b="18490"/>
          <a:stretch/>
        </p:blipFill>
        <p:spPr>
          <a:xfrm>
            <a:off x="94940" y="4588977"/>
            <a:ext cx="1558345" cy="1761405"/>
          </a:xfrm>
          <a:prstGeom prst="rect">
            <a:avLst/>
          </a:prstGeom>
        </p:spPr>
      </p:pic>
      <p:pic>
        <p:nvPicPr>
          <p:cNvPr id="13" name="Image 12"/>
          <p:cNvPicPr>
            <a:picLocks noChangeAspect="1"/>
          </p:cNvPicPr>
          <p:nvPr/>
        </p:nvPicPr>
        <p:blipFill rotWithShape="1">
          <a:blip r:embed="rId4">
            <a:extLst>
              <a:ext uri="{28A0092B-C50C-407E-A947-70E740481C1C}">
                <a14:useLocalDpi xmlns:a14="http://schemas.microsoft.com/office/drawing/2010/main" val="0"/>
              </a:ext>
            </a:extLst>
          </a:blip>
          <a:srcRect l="10267" r="9481" b="19748"/>
          <a:stretch/>
        </p:blipFill>
        <p:spPr>
          <a:xfrm>
            <a:off x="7792914" y="4256067"/>
            <a:ext cx="1609859" cy="1609859"/>
          </a:xfrm>
          <a:prstGeom prst="rect">
            <a:avLst/>
          </a:prstGeom>
        </p:spPr>
      </p:pic>
      <p:pic>
        <p:nvPicPr>
          <p:cNvPr id="14" name="Image 13"/>
          <p:cNvPicPr>
            <a:picLocks noChangeAspect="1"/>
          </p:cNvPicPr>
          <p:nvPr/>
        </p:nvPicPr>
        <p:blipFill rotWithShape="1">
          <a:blip r:embed="rId5">
            <a:extLst>
              <a:ext uri="{28A0092B-C50C-407E-A947-70E740481C1C}">
                <a14:useLocalDpi xmlns:a14="http://schemas.microsoft.com/office/drawing/2010/main" val="0"/>
              </a:ext>
            </a:extLst>
          </a:blip>
          <a:srcRect b="21942"/>
          <a:stretch/>
        </p:blipFill>
        <p:spPr>
          <a:xfrm>
            <a:off x="-264556" y="2707139"/>
            <a:ext cx="2103644" cy="1642056"/>
          </a:xfrm>
          <a:prstGeom prst="rect">
            <a:avLst/>
          </a:prstGeom>
        </p:spPr>
      </p:pic>
      <p:sp>
        <p:nvSpPr>
          <p:cNvPr id="15" name="ZoneTexte 14"/>
          <p:cNvSpPr txBox="1"/>
          <p:nvPr/>
        </p:nvSpPr>
        <p:spPr>
          <a:xfrm>
            <a:off x="1514398" y="4637639"/>
            <a:ext cx="6169125" cy="1754326"/>
          </a:xfrm>
          <a:prstGeom prst="rect">
            <a:avLst/>
          </a:prstGeom>
          <a:noFill/>
        </p:spPr>
        <p:txBody>
          <a:bodyPr wrap="square" rtlCol="0">
            <a:spAutoFit/>
          </a:bodyPr>
          <a:lstStyle/>
          <a:p>
            <a:pPr algn="l"/>
            <a:r>
              <a:rPr lang="fr-FR" dirty="0" err="1" smtClean="0">
                <a:solidFill>
                  <a:srgbClr val="4EB9DD"/>
                </a:solidFill>
                <a:latin typeface="Roboto" panose="02000000000000000000" pitchFamily="2" charset="0"/>
                <a:ea typeface="Roboto" panose="02000000000000000000" pitchFamily="2" charset="0"/>
              </a:rPr>
              <a:t>Salla</a:t>
            </a:r>
            <a:r>
              <a:rPr lang="fr-FR" dirty="0" smtClean="0">
                <a:solidFill>
                  <a:srgbClr val="4EB9DD"/>
                </a:solidFill>
                <a:latin typeface="Roboto" panose="02000000000000000000" pitchFamily="2" charset="0"/>
                <a:ea typeface="Roboto" panose="02000000000000000000" pitchFamily="2" charset="0"/>
              </a:rPr>
              <a:t> </a:t>
            </a:r>
            <a:r>
              <a:rPr lang="fr-FR" dirty="0" err="1" smtClean="0">
                <a:solidFill>
                  <a:srgbClr val="4EB9DD"/>
                </a:solidFill>
                <a:latin typeface="Roboto" panose="02000000000000000000" pitchFamily="2" charset="0"/>
                <a:ea typeface="Roboto" panose="02000000000000000000" pitchFamily="2" charset="0"/>
              </a:rPr>
              <a:t>shares</a:t>
            </a:r>
            <a:r>
              <a:rPr lang="fr-FR" dirty="0" smtClean="0">
                <a:solidFill>
                  <a:srgbClr val="4EB9DD"/>
                </a:solidFill>
                <a:latin typeface="Roboto" panose="02000000000000000000" pitchFamily="2" charset="0"/>
                <a:ea typeface="Roboto" panose="02000000000000000000" pitchFamily="2" charset="0"/>
              </a:rPr>
              <a:t> </a:t>
            </a:r>
            <a:r>
              <a:rPr lang="fr-FR" dirty="0" err="1" smtClean="0">
                <a:solidFill>
                  <a:srgbClr val="4EB9DD"/>
                </a:solidFill>
                <a:latin typeface="Roboto" panose="02000000000000000000" pitchFamily="2" charset="0"/>
                <a:ea typeface="Roboto" panose="02000000000000000000" pitchFamily="2" charset="0"/>
              </a:rPr>
              <a:t>geolocation</a:t>
            </a:r>
            <a:r>
              <a:rPr lang="fr-FR" dirty="0" smtClean="0">
                <a:solidFill>
                  <a:srgbClr val="4EB9DD"/>
                </a:solidFill>
                <a:latin typeface="Roboto" panose="02000000000000000000" pitchFamily="2" charset="0"/>
                <a:ea typeface="Roboto" panose="02000000000000000000" pitchFamily="2" charset="0"/>
              </a:rPr>
              <a:t> data </a:t>
            </a:r>
            <a:r>
              <a:rPr lang="fr-FR" dirty="0" err="1" smtClean="0">
                <a:solidFill>
                  <a:srgbClr val="4EB9DD"/>
                </a:solidFill>
                <a:latin typeface="Roboto" panose="02000000000000000000" pitchFamily="2" charset="0"/>
                <a:ea typeface="Roboto" panose="02000000000000000000" pitchFamily="2" charset="0"/>
              </a:rPr>
              <a:t>from</a:t>
            </a:r>
            <a:r>
              <a:rPr lang="fr-FR" dirty="0" smtClean="0">
                <a:solidFill>
                  <a:srgbClr val="4EB9DD"/>
                </a:solidFill>
                <a:latin typeface="Roboto" panose="02000000000000000000" pitchFamily="2" charset="0"/>
                <a:ea typeface="Roboto" panose="02000000000000000000" pitchFamily="2" charset="0"/>
              </a:rPr>
              <a:t> </a:t>
            </a:r>
            <a:r>
              <a:rPr lang="fr-FR" dirty="0" err="1" smtClean="0">
                <a:solidFill>
                  <a:srgbClr val="4EB9DD"/>
                </a:solidFill>
                <a:latin typeface="Roboto" panose="02000000000000000000" pitchFamily="2" charset="0"/>
                <a:ea typeface="Roboto" panose="02000000000000000000" pitchFamily="2" charset="0"/>
              </a:rPr>
              <a:t>Uber</a:t>
            </a:r>
            <a:r>
              <a:rPr lang="fr-FR" dirty="0" smtClean="0">
                <a:solidFill>
                  <a:srgbClr val="4EB9DD"/>
                </a:solidFill>
                <a:latin typeface="Roboto" panose="02000000000000000000" pitchFamily="2" charset="0"/>
                <a:ea typeface="Roboto" panose="02000000000000000000" pitchFamily="2" charset="0"/>
              </a:rPr>
              <a:t> and </a:t>
            </a:r>
            <a:r>
              <a:rPr lang="fr-FR" dirty="0" err="1" smtClean="0">
                <a:solidFill>
                  <a:srgbClr val="4EB9DD"/>
                </a:solidFill>
                <a:latin typeface="Roboto" panose="02000000000000000000" pitchFamily="2" charset="0"/>
                <a:ea typeface="Roboto" panose="02000000000000000000" pitchFamily="2" charset="0"/>
              </a:rPr>
              <a:t>her</a:t>
            </a:r>
            <a:r>
              <a:rPr lang="fr-FR" dirty="0" smtClean="0">
                <a:solidFill>
                  <a:srgbClr val="4EB9DD"/>
                </a:solidFill>
                <a:latin typeface="Roboto" panose="02000000000000000000" pitchFamily="2" charset="0"/>
                <a:ea typeface="Roboto" panose="02000000000000000000" pitchFamily="2" charset="0"/>
              </a:rPr>
              <a:t> </a:t>
            </a:r>
            <a:r>
              <a:rPr lang="fr-FR" dirty="0" err="1" smtClean="0">
                <a:solidFill>
                  <a:srgbClr val="4EB9DD"/>
                </a:solidFill>
                <a:latin typeface="Roboto" panose="02000000000000000000" pitchFamily="2" charset="0"/>
                <a:ea typeface="Roboto" panose="02000000000000000000" pitchFamily="2" charset="0"/>
              </a:rPr>
              <a:t>telco</a:t>
            </a:r>
            <a:r>
              <a:rPr lang="fr-FR" dirty="0" smtClean="0">
                <a:solidFill>
                  <a:srgbClr val="4EB9DD"/>
                </a:solidFill>
                <a:latin typeface="Roboto" panose="02000000000000000000" pitchFamily="2" charset="0"/>
                <a:ea typeface="Roboto" panose="02000000000000000000" pitchFamily="2" charset="0"/>
              </a:rPr>
              <a:t> </a:t>
            </a:r>
            <a:r>
              <a:rPr lang="fr-FR" dirty="0" err="1" smtClean="0">
                <a:solidFill>
                  <a:srgbClr val="4EB9DD"/>
                </a:solidFill>
                <a:latin typeface="Roboto" panose="02000000000000000000" pitchFamily="2" charset="0"/>
                <a:ea typeface="Roboto" panose="02000000000000000000" pitchFamily="2" charset="0"/>
              </a:rPr>
              <a:t>operator</a:t>
            </a:r>
            <a:r>
              <a:rPr lang="fr-FR" dirty="0" smtClean="0">
                <a:solidFill>
                  <a:srgbClr val="4EB9DD"/>
                </a:solidFill>
                <a:latin typeface="Roboto" panose="02000000000000000000" pitchFamily="2" charset="0"/>
                <a:ea typeface="Roboto" panose="02000000000000000000" pitchFamily="2" charset="0"/>
              </a:rPr>
              <a:t> </a:t>
            </a:r>
            <a:r>
              <a:rPr lang="fr-FR" dirty="0" err="1" smtClean="0">
                <a:solidFill>
                  <a:srgbClr val="4EB9DD"/>
                </a:solidFill>
                <a:latin typeface="Roboto" panose="02000000000000000000" pitchFamily="2" charset="0"/>
                <a:ea typeface="Roboto" panose="02000000000000000000" pitchFamily="2" charset="0"/>
              </a:rPr>
              <a:t>with</a:t>
            </a:r>
            <a:r>
              <a:rPr lang="fr-FR" dirty="0" smtClean="0">
                <a:solidFill>
                  <a:srgbClr val="4EB9DD"/>
                </a:solidFill>
                <a:latin typeface="Roboto" panose="02000000000000000000" pitchFamily="2" charset="0"/>
                <a:ea typeface="Roboto" panose="02000000000000000000" pitchFamily="2" charset="0"/>
              </a:rPr>
              <a:t> Helsinki transportation </a:t>
            </a:r>
            <a:r>
              <a:rPr lang="fr-FR" dirty="0" err="1" smtClean="0">
                <a:solidFill>
                  <a:srgbClr val="4EB9DD"/>
                </a:solidFill>
                <a:latin typeface="Roboto" panose="02000000000000000000" pitchFamily="2" charset="0"/>
                <a:ea typeface="Roboto" panose="02000000000000000000" pitchFamily="2" charset="0"/>
              </a:rPr>
              <a:t>department</a:t>
            </a:r>
            <a:r>
              <a:rPr lang="fr-FR" dirty="0" smtClean="0">
                <a:solidFill>
                  <a:srgbClr val="4EB9DD"/>
                </a:solidFill>
                <a:latin typeface="Roboto" panose="02000000000000000000" pitchFamily="2" charset="0"/>
                <a:ea typeface="Roboto" panose="02000000000000000000" pitchFamily="2" charset="0"/>
              </a:rPr>
              <a:t> for </a:t>
            </a:r>
            <a:r>
              <a:rPr lang="fr-FR" dirty="0" err="1" smtClean="0">
                <a:solidFill>
                  <a:srgbClr val="4EB9DD"/>
                </a:solidFill>
                <a:latin typeface="Roboto" panose="02000000000000000000" pitchFamily="2" charset="0"/>
                <a:ea typeface="Roboto" panose="02000000000000000000" pitchFamily="2" charset="0"/>
              </a:rPr>
              <a:t>urban</a:t>
            </a:r>
            <a:r>
              <a:rPr lang="fr-FR" dirty="0" smtClean="0">
                <a:solidFill>
                  <a:srgbClr val="4EB9DD"/>
                </a:solidFill>
                <a:latin typeface="Roboto" panose="02000000000000000000" pitchFamily="2" charset="0"/>
                <a:ea typeface="Roboto" panose="02000000000000000000" pitchFamily="2" charset="0"/>
              </a:rPr>
              <a:t> planning (new stops for </a:t>
            </a:r>
            <a:r>
              <a:rPr lang="fr-FR" dirty="0" err="1" smtClean="0">
                <a:solidFill>
                  <a:srgbClr val="4EB9DD"/>
                </a:solidFill>
                <a:latin typeface="Roboto" panose="02000000000000000000" pitchFamily="2" charset="0"/>
                <a:ea typeface="Roboto" panose="02000000000000000000" pitchFamily="2" charset="0"/>
              </a:rPr>
              <a:t>ridesharing</a:t>
            </a:r>
            <a:r>
              <a:rPr lang="fr-FR" dirty="0" smtClean="0">
                <a:solidFill>
                  <a:srgbClr val="4EB9DD"/>
                </a:solidFill>
                <a:latin typeface="Roboto" panose="02000000000000000000" pitchFamily="2" charset="0"/>
                <a:ea typeface="Roboto" panose="02000000000000000000" pitchFamily="2" charset="0"/>
              </a:rPr>
              <a:t> cars, new bike </a:t>
            </a:r>
            <a:r>
              <a:rPr lang="fr-FR" dirty="0" err="1" smtClean="0">
                <a:solidFill>
                  <a:srgbClr val="4EB9DD"/>
                </a:solidFill>
                <a:latin typeface="Roboto" panose="02000000000000000000" pitchFamily="2" charset="0"/>
                <a:ea typeface="Roboto" panose="02000000000000000000" pitchFamily="2" charset="0"/>
              </a:rPr>
              <a:t>lanes</a:t>
            </a:r>
            <a:r>
              <a:rPr lang="fr-FR" dirty="0" smtClean="0">
                <a:solidFill>
                  <a:srgbClr val="4EB9DD"/>
                </a:solidFill>
                <a:latin typeface="Roboto" panose="02000000000000000000" pitchFamily="2" charset="0"/>
                <a:ea typeface="Roboto" panose="02000000000000000000" pitchFamily="2" charset="0"/>
              </a:rPr>
              <a:t>) in a </a:t>
            </a:r>
            <a:r>
              <a:rPr lang="fr-FR" dirty="0" err="1" smtClean="0">
                <a:solidFill>
                  <a:srgbClr val="4EB9DD"/>
                </a:solidFill>
                <a:latin typeface="Roboto" panose="02000000000000000000" pitchFamily="2" charset="0"/>
                <a:ea typeface="Roboto" panose="02000000000000000000" pitchFamily="2" charset="0"/>
              </a:rPr>
              <a:t>locally-owned</a:t>
            </a:r>
            <a:r>
              <a:rPr lang="fr-FR" dirty="0" smtClean="0">
                <a:solidFill>
                  <a:srgbClr val="4EB9DD"/>
                </a:solidFill>
                <a:latin typeface="Roboto" panose="02000000000000000000" pitchFamily="2" charset="0"/>
                <a:ea typeface="Roboto" panose="02000000000000000000" pitchFamily="2" charset="0"/>
              </a:rPr>
              <a:t> data corporations </a:t>
            </a:r>
            <a:r>
              <a:rPr lang="fr-FR" dirty="0" err="1" smtClean="0">
                <a:solidFill>
                  <a:srgbClr val="4EB9DD"/>
                </a:solidFill>
                <a:latin typeface="Roboto" panose="02000000000000000000" pitchFamily="2" charset="0"/>
                <a:ea typeface="Roboto" panose="02000000000000000000" pitchFamily="2" charset="0"/>
              </a:rPr>
              <a:t>governed</a:t>
            </a:r>
            <a:r>
              <a:rPr lang="fr-FR" dirty="0" smtClean="0">
                <a:solidFill>
                  <a:srgbClr val="4EB9DD"/>
                </a:solidFill>
                <a:latin typeface="Roboto" panose="02000000000000000000" pitchFamily="2" charset="0"/>
                <a:ea typeface="Roboto" panose="02000000000000000000" pitchFamily="2" charset="0"/>
              </a:rPr>
              <a:t> by the city </a:t>
            </a:r>
            <a:r>
              <a:rPr lang="fr-FR" dirty="0" err="1" smtClean="0">
                <a:solidFill>
                  <a:srgbClr val="4EB9DD"/>
                </a:solidFill>
                <a:latin typeface="Roboto" panose="02000000000000000000" pitchFamily="2" charset="0"/>
                <a:ea typeface="Roboto" panose="02000000000000000000" pitchFamily="2" charset="0"/>
              </a:rPr>
              <a:t>council</a:t>
            </a:r>
            <a:r>
              <a:rPr lang="fr-FR" dirty="0" smtClean="0">
                <a:solidFill>
                  <a:srgbClr val="4EB9DD"/>
                </a:solidFill>
                <a:latin typeface="Roboto" panose="02000000000000000000" pitchFamily="2" charset="0"/>
                <a:ea typeface="Roboto" panose="02000000000000000000" pitchFamily="2" charset="0"/>
              </a:rPr>
              <a:t> and a </a:t>
            </a:r>
            <a:r>
              <a:rPr lang="fr-FR" dirty="0" err="1" smtClean="0">
                <a:solidFill>
                  <a:srgbClr val="4EB9DD"/>
                </a:solidFill>
                <a:latin typeface="Roboto" panose="02000000000000000000" pitchFamily="2" charset="0"/>
                <a:ea typeface="Roboto" panose="02000000000000000000" pitchFamily="2" charset="0"/>
              </a:rPr>
              <a:t>board</a:t>
            </a:r>
            <a:r>
              <a:rPr lang="fr-FR" dirty="0" smtClean="0">
                <a:solidFill>
                  <a:srgbClr val="4EB9DD"/>
                </a:solidFill>
                <a:latin typeface="Roboto" panose="02000000000000000000" pitchFamily="2" charset="0"/>
                <a:ea typeface="Roboto" panose="02000000000000000000" pitchFamily="2" charset="0"/>
              </a:rPr>
              <a:t> of </a:t>
            </a:r>
            <a:r>
              <a:rPr lang="fr-FR" dirty="0" err="1" smtClean="0">
                <a:solidFill>
                  <a:srgbClr val="4EB9DD"/>
                </a:solidFill>
                <a:latin typeface="Roboto" panose="02000000000000000000" pitchFamily="2" charset="0"/>
                <a:ea typeface="Roboto" panose="02000000000000000000" pitchFamily="2" charset="0"/>
              </a:rPr>
              <a:t>users</a:t>
            </a:r>
            <a:r>
              <a:rPr lang="fr-FR" dirty="0" smtClean="0">
                <a:solidFill>
                  <a:srgbClr val="4EB9DD"/>
                </a:solidFill>
                <a:latin typeface="Roboto" panose="02000000000000000000" pitchFamily="2" charset="0"/>
                <a:ea typeface="Roboto" panose="02000000000000000000" pitchFamily="2" charset="0"/>
              </a:rPr>
              <a:t>. </a:t>
            </a:r>
            <a:r>
              <a:rPr lang="fr-FR" dirty="0" err="1" smtClean="0">
                <a:solidFill>
                  <a:srgbClr val="4EB9DD"/>
                </a:solidFill>
                <a:latin typeface="Roboto" panose="02000000000000000000" pitchFamily="2" charset="0"/>
                <a:ea typeface="Roboto" panose="02000000000000000000" pitchFamily="2" charset="0"/>
              </a:rPr>
              <a:t>Helsinji</a:t>
            </a:r>
            <a:r>
              <a:rPr lang="fr-FR" dirty="0" smtClean="0">
                <a:solidFill>
                  <a:srgbClr val="4EB9DD"/>
                </a:solidFill>
                <a:latin typeface="Roboto" panose="02000000000000000000" pitchFamily="2" charset="0"/>
                <a:ea typeface="Roboto" panose="02000000000000000000" pitchFamily="2" charset="0"/>
              </a:rPr>
              <a:t> city </a:t>
            </a:r>
            <a:r>
              <a:rPr lang="fr-FR" dirty="0" err="1" smtClean="0">
                <a:solidFill>
                  <a:srgbClr val="4EB9DD"/>
                </a:solidFill>
                <a:latin typeface="Roboto" panose="02000000000000000000" pitchFamily="2" charset="0"/>
                <a:ea typeface="Roboto" panose="02000000000000000000" pitchFamily="2" charset="0"/>
              </a:rPr>
              <a:t>don’t</a:t>
            </a:r>
            <a:r>
              <a:rPr lang="fr-FR" dirty="0" smtClean="0">
                <a:solidFill>
                  <a:srgbClr val="4EB9DD"/>
                </a:solidFill>
                <a:latin typeface="Roboto" panose="02000000000000000000" pitchFamily="2" charset="0"/>
                <a:ea typeface="Roboto" panose="02000000000000000000" pitchFamily="2" charset="0"/>
              </a:rPr>
              <a:t> have the right to </a:t>
            </a:r>
            <a:r>
              <a:rPr lang="fr-FR" dirty="0" err="1" smtClean="0">
                <a:solidFill>
                  <a:srgbClr val="4EB9DD"/>
                </a:solidFill>
                <a:latin typeface="Roboto" panose="02000000000000000000" pitchFamily="2" charset="0"/>
                <a:ea typeface="Roboto" panose="02000000000000000000" pitchFamily="2" charset="0"/>
              </a:rPr>
              <a:t>reidentify</a:t>
            </a:r>
            <a:r>
              <a:rPr lang="fr-FR" dirty="0" smtClean="0">
                <a:solidFill>
                  <a:srgbClr val="4EB9DD"/>
                </a:solidFill>
                <a:latin typeface="Roboto" panose="02000000000000000000" pitchFamily="2" charset="0"/>
                <a:ea typeface="Roboto" panose="02000000000000000000" pitchFamily="2" charset="0"/>
              </a:rPr>
              <a:t> </a:t>
            </a:r>
            <a:r>
              <a:rPr lang="fr-FR" dirty="0" err="1" smtClean="0">
                <a:solidFill>
                  <a:srgbClr val="4EB9DD"/>
                </a:solidFill>
                <a:latin typeface="Roboto" panose="02000000000000000000" pitchFamily="2" charset="0"/>
                <a:ea typeface="Roboto" panose="02000000000000000000" pitchFamily="2" charset="0"/>
              </a:rPr>
              <a:t>her</a:t>
            </a:r>
            <a:r>
              <a:rPr lang="fr-FR" dirty="0" smtClean="0">
                <a:solidFill>
                  <a:srgbClr val="4EB9DD"/>
                </a:solidFill>
                <a:latin typeface="Roboto" panose="02000000000000000000" pitchFamily="2" charset="0"/>
                <a:ea typeface="Roboto" panose="02000000000000000000" pitchFamily="2" charset="0"/>
              </a:rPr>
              <a:t> or use the data for </a:t>
            </a:r>
            <a:r>
              <a:rPr lang="fr-FR" dirty="0" err="1" smtClean="0">
                <a:solidFill>
                  <a:srgbClr val="4EB9DD"/>
                </a:solidFill>
                <a:latin typeface="Roboto" panose="02000000000000000000" pitchFamily="2" charset="0"/>
                <a:ea typeface="Roboto" panose="02000000000000000000" pitchFamily="2" charset="0"/>
              </a:rPr>
              <a:t>anything</a:t>
            </a:r>
            <a:r>
              <a:rPr lang="fr-FR" dirty="0" smtClean="0">
                <a:solidFill>
                  <a:srgbClr val="4EB9DD"/>
                </a:solidFill>
                <a:latin typeface="Roboto" panose="02000000000000000000" pitchFamily="2" charset="0"/>
                <a:ea typeface="Roboto" panose="02000000000000000000" pitchFamily="2" charset="0"/>
              </a:rPr>
              <a:t> </a:t>
            </a:r>
            <a:r>
              <a:rPr lang="fr-FR" dirty="0" err="1" smtClean="0">
                <a:solidFill>
                  <a:srgbClr val="4EB9DD"/>
                </a:solidFill>
                <a:latin typeface="Roboto" panose="02000000000000000000" pitchFamily="2" charset="0"/>
                <a:ea typeface="Roboto" panose="02000000000000000000" pitchFamily="2" charset="0"/>
              </a:rPr>
              <a:t>else</a:t>
            </a:r>
            <a:endParaRPr lang="fr-FR" sz="4000" dirty="0">
              <a:solidFill>
                <a:srgbClr val="4EB9DD"/>
              </a:solidFill>
              <a:latin typeface="Roboto" panose="02000000000000000000" pitchFamily="2" charset="0"/>
              <a:ea typeface="Roboto" panose="02000000000000000000" pitchFamily="2" charset="0"/>
            </a:endParaRPr>
          </a:p>
        </p:txBody>
      </p:sp>
      <p:sp>
        <p:nvSpPr>
          <p:cNvPr id="16" name="ZoneTexte 15"/>
          <p:cNvSpPr txBox="1"/>
          <p:nvPr/>
        </p:nvSpPr>
        <p:spPr>
          <a:xfrm>
            <a:off x="1417970" y="2840531"/>
            <a:ext cx="6974468" cy="1754326"/>
          </a:xfrm>
          <a:prstGeom prst="rect">
            <a:avLst/>
          </a:prstGeom>
          <a:noFill/>
        </p:spPr>
        <p:txBody>
          <a:bodyPr wrap="square" rtlCol="0">
            <a:spAutoFit/>
          </a:bodyPr>
          <a:lstStyle/>
          <a:p>
            <a:pPr algn="l"/>
            <a:r>
              <a:rPr lang="fr-FR" dirty="0" err="1" smtClean="0">
                <a:solidFill>
                  <a:srgbClr val="00D37C"/>
                </a:solidFill>
                <a:latin typeface="Roboto" panose="02000000000000000000" pitchFamily="2" charset="0"/>
                <a:ea typeface="Roboto" panose="02000000000000000000" pitchFamily="2" charset="0"/>
              </a:rPr>
              <a:t>Antti</a:t>
            </a:r>
            <a:r>
              <a:rPr lang="fr-FR" dirty="0" smtClean="0">
                <a:solidFill>
                  <a:srgbClr val="00D37C"/>
                </a:solidFill>
                <a:latin typeface="Roboto" panose="02000000000000000000" pitchFamily="2" charset="0"/>
                <a:ea typeface="Roboto" panose="02000000000000000000" pitchFamily="2" charset="0"/>
              </a:rPr>
              <a:t> </a:t>
            </a:r>
            <a:r>
              <a:rPr lang="fr-FR" dirty="0" err="1" smtClean="0">
                <a:solidFill>
                  <a:srgbClr val="00D37C"/>
                </a:solidFill>
                <a:latin typeface="Roboto" panose="02000000000000000000" pitchFamily="2" charset="0"/>
                <a:ea typeface="Roboto" panose="02000000000000000000" pitchFamily="2" charset="0"/>
              </a:rPr>
              <a:t>shares</a:t>
            </a:r>
            <a:r>
              <a:rPr lang="fr-FR" dirty="0" smtClean="0">
                <a:solidFill>
                  <a:srgbClr val="00D37C"/>
                </a:solidFill>
                <a:latin typeface="Roboto" panose="02000000000000000000" pitchFamily="2" charset="0"/>
                <a:ea typeface="Roboto" panose="02000000000000000000" pitchFamily="2" charset="0"/>
              </a:rPr>
              <a:t> sensitive </a:t>
            </a:r>
            <a:r>
              <a:rPr lang="fr-FR" dirty="0" err="1" smtClean="0">
                <a:solidFill>
                  <a:srgbClr val="00D37C"/>
                </a:solidFill>
                <a:latin typeface="Roboto" panose="02000000000000000000" pitchFamily="2" charset="0"/>
                <a:ea typeface="Roboto" panose="02000000000000000000" pitchFamily="2" charset="0"/>
              </a:rPr>
              <a:t>health</a:t>
            </a:r>
            <a:r>
              <a:rPr lang="fr-FR" dirty="0" smtClean="0">
                <a:solidFill>
                  <a:srgbClr val="00D37C"/>
                </a:solidFill>
                <a:latin typeface="Roboto" panose="02000000000000000000" pitchFamily="2" charset="0"/>
                <a:ea typeface="Roboto" panose="02000000000000000000" pitchFamily="2" charset="0"/>
              </a:rPr>
              <a:t> data (</a:t>
            </a:r>
            <a:r>
              <a:rPr lang="fr-FR" dirty="0" err="1" smtClean="0">
                <a:solidFill>
                  <a:srgbClr val="00D37C"/>
                </a:solidFill>
                <a:latin typeface="Roboto" panose="02000000000000000000" pitchFamily="2" charset="0"/>
                <a:ea typeface="Roboto" panose="02000000000000000000" pitchFamily="2" charset="0"/>
              </a:rPr>
              <a:t>that</a:t>
            </a:r>
            <a:r>
              <a:rPr lang="fr-FR" dirty="0" smtClean="0">
                <a:solidFill>
                  <a:srgbClr val="00D37C"/>
                </a:solidFill>
                <a:latin typeface="Roboto" panose="02000000000000000000" pitchFamily="2" charset="0"/>
                <a:ea typeface="Roboto" panose="02000000000000000000" pitchFamily="2" charset="0"/>
              </a:rPr>
              <a:t> </a:t>
            </a:r>
            <a:r>
              <a:rPr lang="fr-FR" dirty="0" err="1" smtClean="0">
                <a:solidFill>
                  <a:srgbClr val="00D37C"/>
                </a:solidFill>
                <a:latin typeface="Roboto" panose="02000000000000000000" pitchFamily="2" charset="0"/>
                <a:ea typeface="Roboto" panose="02000000000000000000" pitchFamily="2" charset="0"/>
              </a:rPr>
              <a:t>includes</a:t>
            </a:r>
            <a:r>
              <a:rPr lang="fr-FR" dirty="0" smtClean="0">
                <a:solidFill>
                  <a:srgbClr val="00D37C"/>
                </a:solidFill>
                <a:latin typeface="Roboto" panose="02000000000000000000" pitchFamily="2" charset="0"/>
                <a:ea typeface="Roboto" panose="02000000000000000000" pitchFamily="2" charset="0"/>
              </a:rPr>
              <a:t> </a:t>
            </a:r>
            <a:r>
              <a:rPr lang="fr-FR" dirty="0" err="1" smtClean="0">
                <a:solidFill>
                  <a:srgbClr val="00D37C"/>
                </a:solidFill>
                <a:latin typeface="Roboto" panose="02000000000000000000" pitchFamily="2" charset="0"/>
                <a:ea typeface="Roboto" panose="02000000000000000000" pitchFamily="2" charset="0"/>
              </a:rPr>
              <a:t>behavioral</a:t>
            </a:r>
            <a:r>
              <a:rPr lang="fr-FR" dirty="0" smtClean="0">
                <a:solidFill>
                  <a:srgbClr val="00D37C"/>
                </a:solidFill>
                <a:latin typeface="Roboto" panose="02000000000000000000" pitchFamily="2" charset="0"/>
                <a:ea typeface="Roboto" panose="02000000000000000000" pitchFamily="2" charset="0"/>
              </a:rPr>
              <a:t>,  </a:t>
            </a:r>
            <a:r>
              <a:rPr lang="fr-FR" dirty="0" err="1" smtClean="0">
                <a:solidFill>
                  <a:srgbClr val="00D37C"/>
                </a:solidFill>
                <a:latin typeface="Roboto" panose="02000000000000000000" pitchFamily="2" charset="0"/>
                <a:ea typeface="Roboto" panose="02000000000000000000" pitchFamily="2" charset="0"/>
              </a:rPr>
              <a:t>sensors</a:t>
            </a:r>
            <a:r>
              <a:rPr lang="fr-FR" dirty="0" smtClean="0">
                <a:solidFill>
                  <a:srgbClr val="00D37C"/>
                </a:solidFill>
                <a:latin typeface="Roboto" panose="02000000000000000000" pitchFamily="2" charset="0"/>
                <a:ea typeface="Roboto" panose="02000000000000000000" pitchFamily="2" charset="0"/>
              </a:rPr>
              <a:t> and </a:t>
            </a:r>
            <a:r>
              <a:rPr lang="fr-FR" dirty="0" err="1" smtClean="0">
                <a:solidFill>
                  <a:srgbClr val="00D37C"/>
                </a:solidFill>
                <a:latin typeface="Roboto" panose="02000000000000000000" pitchFamily="2" charset="0"/>
                <a:ea typeface="Roboto" panose="02000000000000000000" pitchFamily="2" charset="0"/>
              </a:rPr>
              <a:t>genetic</a:t>
            </a:r>
            <a:r>
              <a:rPr lang="fr-FR" dirty="0" smtClean="0">
                <a:solidFill>
                  <a:srgbClr val="00D37C"/>
                </a:solidFill>
                <a:latin typeface="Roboto" panose="02000000000000000000" pitchFamily="2" charset="0"/>
                <a:ea typeface="Roboto" panose="02000000000000000000" pitchFamily="2" charset="0"/>
              </a:rPr>
              <a:t> data </a:t>
            </a:r>
            <a:r>
              <a:rPr lang="fr-FR" dirty="0" err="1" smtClean="0">
                <a:solidFill>
                  <a:srgbClr val="00D37C"/>
                </a:solidFill>
                <a:latin typeface="Roboto" panose="02000000000000000000" pitchFamily="2" charset="0"/>
                <a:ea typeface="Roboto" panose="02000000000000000000" pitchFamily="2" charset="0"/>
              </a:rPr>
              <a:t>from</a:t>
            </a:r>
            <a:r>
              <a:rPr lang="fr-FR" dirty="0" smtClean="0">
                <a:solidFill>
                  <a:srgbClr val="00D37C"/>
                </a:solidFill>
                <a:latin typeface="Roboto" panose="02000000000000000000" pitchFamily="2" charset="0"/>
                <a:ea typeface="Roboto" panose="02000000000000000000" pitchFamily="2" charset="0"/>
              </a:rPr>
              <a:t> </a:t>
            </a:r>
            <a:r>
              <a:rPr lang="fr-FR" dirty="0" err="1" smtClean="0">
                <a:solidFill>
                  <a:srgbClr val="00D37C"/>
                </a:solidFill>
                <a:latin typeface="Roboto" panose="02000000000000000000" pitchFamily="2" charset="0"/>
                <a:ea typeface="Roboto" panose="02000000000000000000" pitchFamily="2" charset="0"/>
              </a:rPr>
              <a:t>various</a:t>
            </a:r>
            <a:r>
              <a:rPr lang="fr-FR" dirty="0" smtClean="0">
                <a:solidFill>
                  <a:srgbClr val="00D37C"/>
                </a:solidFill>
                <a:latin typeface="Roboto" panose="02000000000000000000" pitchFamily="2" charset="0"/>
                <a:ea typeface="Roboto" panose="02000000000000000000" pitchFamily="2" charset="0"/>
              </a:rPr>
              <a:t> sources) </a:t>
            </a:r>
            <a:r>
              <a:rPr lang="fr-FR" dirty="0" err="1" smtClean="0">
                <a:solidFill>
                  <a:srgbClr val="00D37C"/>
                </a:solidFill>
                <a:latin typeface="Roboto" panose="02000000000000000000" pitchFamily="2" charset="0"/>
                <a:ea typeface="Roboto" panose="02000000000000000000" pitchFamily="2" charset="0"/>
              </a:rPr>
              <a:t>with</a:t>
            </a:r>
            <a:r>
              <a:rPr lang="fr-FR" dirty="0" smtClean="0">
                <a:solidFill>
                  <a:srgbClr val="00D37C"/>
                </a:solidFill>
                <a:latin typeface="Roboto" panose="02000000000000000000" pitchFamily="2" charset="0"/>
                <a:ea typeface="Roboto" panose="02000000000000000000" pitchFamily="2" charset="0"/>
              </a:rPr>
              <a:t> </a:t>
            </a:r>
            <a:r>
              <a:rPr lang="fr-FR" dirty="0" err="1" smtClean="0">
                <a:solidFill>
                  <a:srgbClr val="00D37C"/>
                </a:solidFill>
                <a:latin typeface="Roboto" panose="02000000000000000000" pitchFamily="2" charset="0"/>
                <a:ea typeface="Roboto" panose="02000000000000000000" pitchFamily="2" charset="0"/>
              </a:rPr>
              <a:t>researchers</a:t>
            </a:r>
            <a:r>
              <a:rPr lang="fr-FR" dirty="0" smtClean="0">
                <a:solidFill>
                  <a:srgbClr val="00D37C"/>
                </a:solidFill>
                <a:latin typeface="Roboto" panose="02000000000000000000" pitchFamily="2" charset="0"/>
                <a:ea typeface="Roboto" panose="02000000000000000000" pitchFamily="2" charset="0"/>
              </a:rPr>
              <a:t>, </a:t>
            </a:r>
            <a:r>
              <a:rPr lang="fr-FR" dirty="0" err="1" smtClean="0">
                <a:solidFill>
                  <a:srgbClr val="00D37C"/>
                </a:solidFill>
                <a:latin typeface="Roboto" panose="02000000000000000000" pitchFamily="2" charset="0"/>
                <a:ea typeface="Roboto" panose="02000000000000000000" pitchFamily="2" charset="0"/>
              </a:rPr>
              <a:t>because</a:t>
            </a:r>
            <a:r>
              <a:rPr lang="fr-FR" dirty="0" smtClean="0">
                <a:solidFill>
                  <a:srgbClr val="00D37C"/>
                </a:solidFill>
                <a:latin typeface="Roboto" panose="02000000000000000000" pitchFamily="2" charset="0"/>
                <a:ea typeface="Roboto" panose="02000000000000000000" pitchFamily="2" charset="0"/>
              </a:rPr>
              <a:t> </a:t>
            </a:r>
            <a:r>
              <a:rPr lang="fr-FR" dirty="0" err="1" smtClean="0">
                <a:solidFill>
                  <a:srgbClr val="00D37C"/>
                </a:solidFill>
                <a:latin typeface="Roboto" panose="02000000000000000000" pitchFamily="2" charset="0"/>
                <a:ea typeface="Roboto" panose="02000000000000000000" pitchFamily="2" charset="0"/>
              </a:rPr>
              <a:t>members</a:t>
            </a:r>
            <a:r>
              <a:rPr lang="fr-FR" dirty="0" smtClean="0">
                <a:solidFill>
                  <a:srgbClr val="00D37C"/>
                </a:solidFill>
                <a:latin typeface="Roboto" panose="02000000000000000000" pitchFamily="2" charset="0"/>
                <a:ea typeface="Roboto" panose="02000000000000000000" pitchFamily="2" charset="0"/>
              </a:rPr>
              <a:t> of </a:t>
            </a:r>
            <a:r>
              <a:rPr lang="fr-FR" dirty="0" err="1" smtClean="0">
                <a:solidFill>
                  <a:srgbClr val="00D37C"/>
                </a:solidFill>
                <a:latin typeface="Roboto" panose="02000000000000000000" pitchFamily="2" charset="0"/>
                <a:ea typeface="Roboto" panose="02000000000000000000" pitchFamily="2" charset="0"/>
              </a:rPr>
              <a:t>his</a:t>
            </a:r>
            <a:r>
              <a:rPr lang="fr-FR" dirty="0" smtClean="0">
                <a:solidFill>
                  <a:srgbClr val="00D37C"/>
                </a:solidFill>
                <a:latin typeface="Roboto" panose="02000000000000000000" pitchFamily="2" charset="0"/>
                <a:ea typeface="Roboto" panose="02000000000000000000" pitchFamily="2" charset="0"/>
              </a:rPr>
              <a:t> </a:t>
            </a:r>
            <a:r>
              <a:rPr lang="fr-FR" dirty="0" err="1" smtClean="0">
                <a:solidFill>
                  <a:srgbClr val="00D37C"/>
                </a:solidFill>
                <a:latin typeface="Roboto" panose="02000000000000000000" pitchFamily="2" charset="0"/>
                <a:ea typeface="Roboto" panose="02000000000000000000" pitchFamily="2" charset="0"/>
              </a:rPr>
              <a:t>family</a:t>
            </a:r>
            <a:r>
              <a:rPr lang="fr-FR" dirty="0" smtClean="0">
                <a:solidFill>
                  <a:srgbClr val="00D37C"/>
                </a:solidFill>
                <a:latin typeface="Roboto" panose="02000000000000000000" pitchFamily="2" charset="0"/>
                <a:ea typeface="Roboto" panose="02000000000000000000" pitchFamily="2" charset="0"/>
              </a:rPr>
              <a:t> have </a:t>
            </a:r>
            <a:r>
              <a:rPr lang="fr-FR" dirty="0" err="1" smtClean="0">
                <a:solidFill>
                  <a:srgbClr val="00D37C"/>
                </a:solidFill>
                <a:latin typeface="Roboto" panose="02000000000000000000" pitchFamily="2" charset="0"/>
                <a:ea typeface="Roboto" panose="02000000000000000000" pitchFamily="2" charset="0"/>
              </a:rPr>
              <a:t>encountered</a:t>
            </a:r>
            <a:r>
              <a:rPr lang="fr-FR" dirty="0" smtClean="0">
                <a:solidFill>
                  <a:srgbClr val="00D37C"/>
                </a:solidFill>
                <a:latin typeface="Roboto" panose="02000000000000000000" pitchFamily="2" charset="0"/>
                <a:ea typeface="Roboto" panose="02000000000000000000" pitchFamily="2" charset="0"/>
              </a:rPr>
              <a:t> </a:t>
            </a:r>
            <a:r>
              <a:rPr lang="fr-FR" dirty="0" err="1" smtClean="0">
                <a:solidFill>
                  <a:srgbClr val="00D37C"/>
                </a:solidFill>
                <a:latin typeface="Roboto" panose="02000000000000000000" pitchFamily="2" charset="0"/>
                <a:ea typeface="Roboto" panose="02000000000000000000" pitchFamily="2" charset="0"/>
              </a:rPr>
              <a:t>this</a:t>
            </a:r>
            <a:r>
              <a:rPr lang="fr-FR" dirty="0" smtClean="0">
                <a:solidFill>
                  <a:srgbClr val="00D37C"/>
                </a:solidFill>
                <a:latin typeface="Roboto" panose="02000000000000000000" pitchFamily="2" charset="0"/>
                <a:ea typeface="Roboto" panose="02000000000000000000" pitchFamily="2" charset="0"/>
              </a:rPr>
              <a:t> issue. He </a:t>
            </a:r>
            <a:r>
              <a:rPr lang="fr-FR" dirty="0" err="1" smtClean="0">
                <a:solidFill>
                  <a:srgbClr val="00D37C"/>
                </a:solidFill>
                <a:latin typeface="Roboto" panose="02000000000000000000" pitchFamily="2" charset="0"/>
                <a:ea typeface="Roboto" panose="02000000000000000000" pitchFamily="2" charset="0"/>
              </a:rPr>
              <a:t>is</a:t>
            </a:r>
            <a:r>
              <a:rPr lang="fr-FR" dirty="0" smtClean="0">
                <a:solidFill>
                  <a:srgbClr val="00D37C"/>
                </a:solidFill>
                <a:latin typeface="Roboto" panose="02000000000000000000" pitchFamily="2" charset="0"/>
                <a:ea typeface="Roboto" panose="02000000000000000000" pitchFamily="2" charset="0"/>
              </a:rPr>
              <a:t> </a:t>
            </a:r>
            <a:r>
              <a:rPr lang="fr-FR" dirty="0" err="1" smtClean="0">
                <a:solidFill>
                  <a:srgbClr val="00D37C"/>
                </a:solidFill>
                <a:latin typeface="Roboto" panose="02000000000000000000" pitchFamily="2" charset="0"/>
                <a:ea typeface="Roboto" panose="02000000000000000000" pitchFamily="2" charset="0"/>
              </a:rPr>
              <a:t>heavily</a:t>
            </a:r>
            <a:r>
              <a:rPr lang="fr-FR" dirty="0" smtClean="0">
                <a:solidFill>
                  <a:srgbClr val="00D37C"/>
                </a:solidFill>
                <a:latin typeface="Roboto" panose="02000000000000000000" pitchFamily="2" charset="0"/>
                <a:ea typeface="Roboto" panose="02000000000000000000" pitchFamily="2" charset="0"/>
              </a:rPr>
              <a:t> </a:t>
            </a:r>
            <a:r>
              <a:rPr lang="fr-FR" dirty="0" err="1" smtClean="0">
                <a:solidFill>
                  <a:srgbClr val="00D37C"/>
                </a:solidFill>
                <a:latin typeface="Roboto" panose="02000000000000000000" pitchFamily="2" charset="0"/>
                <a:ea typeface="Roboto" panose="02000000000000000000" pitchFamily="2" charset="0"/>
              </a:rPr>
              <a:t>involved</a:t>
            </a:r>
            <a:r>
              <a:rPr lang="fr-FR" dirty="0" smtClean="0">
                <a:solidFill>
                  <a:srgbClr val="00D37C"/>
                </a:solidFill>
                <a:latin typeface="Roboto" panose="02000000000000000000" pitchFamily="2" charset="0"/>
                <a:ea typeface="Roboto" panose="02000000000000000000" pitchFamily="2" charset="0"/>
              </a:rPr>
              <a:t> in the </a:t>
            </a:r>
            <a:r>
              <a:rPr lang="fr-FR" dirty="0" err="1" smtClean="0">
                <a:solidFill>
                  <a:srgbClr val="00D37C"/>
                </a:solidFill>
                <a:latin typeface="Roboto" panose="02000000000000000000" pitchFamily="2" charset="0"/>
                <a:ea typeface="Roboto" panose="02000000000000000000" pitchFamily="2" charset="0"/>
              </a:rPr>
              <a:t>governance</a:t>
            </a:r>
            <a:r>
              <a:rPr lang="fr-FR" dirty="0" smtClean="0">
                <a:solidFill>
                  <a:srgbClr val="00D37C"/>
                </a:solidFill>
                <a:latin typeface="Roboto" panose="02000000000000000000" pitchFamily="2" charset="0"/>
                <a:ea typeface="Roboto" panose="02000000000000000000" pitchFamily="2" charset="0"/>
              </a:rPr>
              <a:t> of the </a:t>
            </a:r>
            <a:r>
              <a:rPr lang="fr-FR" dirty="0" err="1" smtClean="0">
                <a:solidFill>
                  <a:srgbClr val="00D37C"/>
                </a:solidFill>
                <a:latin typeface="Roboto" panose="02000000000000000000" pitchFamily="2" charset="0"/>
                <a:ea typeface="Roboto" panose="02000000000000000000" pitchFamily="2" charset="0"/>
              </a:rPr>
              <a:t>research</a:t>
            </a:r>
            <a:r>
              <a:rPr lang="fr-FR" dirty="0" smtClean="0">
                <a:solidFill>
                  <a:srgbClr val="00D37C"/>
                </a:solidFill>
                <a:latin typeface="Roboto" panose="02000000000000000000" pitchFamily="2" charset="0"/>
                <a:ea typeface="Roboto" panose="02000000000000000000" pitchFamily="2" charset="0"/>
              </a:rPr>
              <a:t>, not </a:t>
            </a:r>
            <a:r>
              <a:rPr lang="fr-FR" dirty="0" err="1" smtClean="0">
                <a:solidFill>
                  <a:srgbClr val="00D37C"/>
                </a:solidFill>
                <a:latin typeface="Roboto" panose="02000000000000000000" pitchFamily="2" charset="0"/>
                <a:ea typeface="Roboto" panose="02000000000000000000" pitchFamily="2" charset="0"/>
              </a:rPr>
              <a:t>only</a:t>
            </a:r>
            <a:r>
              <a:rPr lang="fr-FR" dirty="0" smtClean="0">
                <a:solidFill>
                  <a:srgbClr val="00D37C"/>
                </a:solidFill>
                <a:latin typeface="Roboto" panose="02000000000000000000" pitchFamily="2" charset="0"/>
                <a:ea typeface="Roboto" panose="02000000000000000000" pitchFamily="2" charset="0"/>
              </a:rPr>
              <a:t> by </a:t>
            </a:r>
            <a:r>
              <a:rPr lang="fr-FR" dirty="0" err="1" smtClean="0">
                <a:solidFill>
                  <a:srgbClr val="00D37C"/>
                </a:solidFill>
                <a:latin typeface="Roboto" panose="02000000000000000000" pitchFamily="2" charset="0"/>
                <a:ea typeface="Roboto" panose="02000000000000000000" pitchFamily="2" charset="0"/>
              </a:rPr>
              <a:t>giving</a:t>
            </a:r>
            <a:r>
              <a:rPr lang="fr-FR" dirty="0" smtClean="0">
                <a:solidFill>
                  <a:srgbClr val="00D37C"/>
                </a:solidFill>
                <a:latin typeface="Roboto" panose="02000000000000000000" pitchFamily="2" charset="0"/>
                <a:ea typeface="Roboto" panose="02000000000000000000" pitchFamily="2" charset="0"/>
              </a:rPr>
              <a:t> data. The data </a:t>
            </a:r>
            <a:r>
              <a:rPr lang="fr-FR" dirty="0" err="1" smtClean="0">
                <a:solidFill>
                  <a:srgbClr val="00D37C"/>
                </a:solidFill>
                <a:latin typeface="Roboto" panose="02000000000000000000" pitchFamily="2" charset="0"/>
                <a:ea typeface="Roboto" panose="02000000000000000000" pitchFamily="2" charset="0"/>
              </a:rPr>
              <a:t>is</a:t>
            </a:r>
            <a:r>
              <a:rPr lang="fr-FR" dirty="0" smtClean="0">
                <a:solidFill>
                  <a:srgbClr val="00D37C"/>
                </a:solidFill>
                <a:latin typeface="Roboto" panose="02000000000000000000" pitchFamily="2" charset="0"/>
                <a:ea typeface="Roboto" panose="02000000000000000000" pitchFamily="2" charset="0"/>
              </a:rPr>
              <a:t> </a:t>
            </a:r>
            <a:r>
              <a:rPr lang="fr-FR" dirty="0" err="1" smtClean="0">
                <a:solidFill>
                  <a:srgbClr val="00D37C"/>
                </a:solidFill>
                <a:latin typeface="Roboto" panose="02000000000000000000" pitchFamily="2" charset="0"/>
                <a:ea typeface="Roboto" panose="02000000000000000000" pitchFamily="2" charset="0"/>
              </a:rPr>
              <a:t>shared</a:t>
            </a:r>
            <a:r>
              <a:rPr lang="fr-FR" dirty="0" smtClean="0">
                <a:solidFill>
                  <a:srgbClr val="00D37C"/>
                </a:solidFill>
                <a:latin typeface="Roboto" panose="02000000000000000000" pitchFamily="2" charset="0"/>
                <a:ea typeface="Roboto" panose="02000000000000000000" pitchFamily="2" charset="0"/>
              </a:rPr>
              <a:t> </a:t>
            </a:r>
            <a:r>
              <a:rPr lang="fr-FR" dirty="0" err="1" smtClean="0">
                <a:solidFill>
                  <a:srgbClr val="00D37C"/>
                </a:solidFill>
                <a:latin typeface="Roboto" panose="02000000000000000000" pitchFamily="2" charset="0"/>
                <a:ea typeface="Roboto" panose="02000000000000000000" pitchFamily="2" charset="0"/>
              </a:rPr>
              <a:t>with</a:t>
            </a:r>
            <a:r>
              <a:rPr lang="fr-FR" dirty="0" smtClean="0">
                <a:solidFill>
                  <a:srgbClr val="00D37C"/>
                </a:solidFill>
                <a:latin typeface="Roboto" panose="02000000000000000000" pitchFamily="2" charset="0"/>
                <a:ea typeface="Roboto" panose="02000000000000000000" pitchFamily="2" charset="0"/>
              </a:rPr>
              <a:t> </a:t>
            </a:r>
            <a:r>
              <a:rPr lang="fr-FR" dirty="0" err="1" smtClean="0">
                <a:solidFill>
                  <a:srgbClr val="00D37C"/>
                </a:solidFill>
                <a:latin typeface="Roboto" panose="02000000000000000000" pitchFamily="2" charset="0"/>
                <a:ea typeface="Roboto" panose="02000000000000000000" pitchFamily="2" charset="0"/>
              </a:rPr>
              <a:t>researchers</a:t>
            </a:r>
            <a:r>
              <a:rPr lang="fr-FR" dirty="0" smtClean="0">
                <a:solidFill>
                  <a:srgbClr val="00D37C"/>
                </a:solidFill>
                <a:latin typeface="Roboto" panose="02000000000000000000" pitchFamily="2" charset="0"/>
                <a:ea typeface="Roboto" panose="02000000000000000000" pitchFamily="2" charset="0"/>
              </a:rPr>
              <a:t> </a:t>
            </a:r>
            <a:r>
              <a:rPr lang="fr-FR" dirty="0" err="1" smtClean="0">
                <a:solidFill>
                  <a:srgbClr val="00D37C"/>
                </a:solidFill>
                <a:latin typeface="Roboto" panose="02000000000000000000" pitchFamily="2" charset="0"/>
                <a:ea typeface="Roboto" panose="02000000000000000000" pitchFamily="2" charset="0"/>
              </a:rPr>
              <a:t>through</a:t>
            </a:r>
            <a:r>
              <a:rPr lang="fr-FR" dirty="0" smtClean="0">
                <a:solidFill>
                  <a:srgbClr val="00D37C"/>
                </a:solidFill>
                <a:latin typeface="Roboto" panose="02000000000000000000" pitchFamily="2" charset="0"/>
                <a:ea typeface="Roboto" panose="02000000000000000000" pitchFamily="2" charset="0"/>
              </a:rPr>
              <a:t> a not-for-profit </a:t>
            </a:r>
            <a:r>
              <a:rPr lang="fr-FR" dirty="0" err="1" smtClean="0">
                <a:solidFill>
                  <a:srgbClr val="00D37C"/>
                </a:solidFill>
                <a:latin typeface="Roboto" panose="02000000000000000000" pitchFamily="2" charset="0"/>
                <a:ea typeface="Roboto" panose="02000000000000000000" pitchFamily="2" charset="0"/>
              </a:rPr>
              <a:t>technical</a:t>
            </a:r>
            <a:r>
              <a:rPr lang="fr-FR" dirty="0" smtClean="0">
                <a:solidFill>
                  <a:srgbClr val="00D37C"/>
                </a:solidFill>
                <a:latin typeface="Roboto" panose="02000000000000000000" pitchFamily="2" charset="0"/>
                <a:ea typeface="Roboto" panose="02000000000000000000" pitchFamily="2" charset="0"/>
              </a:rPr>
              <a:t> infrastructure </a:t>
            </a:r>
            <a:r>
              <a:rPr lang="fr-FR" dirty="0" err="1" smtClean="0">
                <a:solidFill>
                  <a:srgbClr val="00D37C"/>
                </a:solidFill>
                <a:latin typeface="Roboto" panose="02000000000000000000" pitchFamily="2" charset="0"/>
                <a:ea typeface="Roboto" panose="02000000000000000000" pitchFamily="2" charset="0"/>
              </a:rPr>
              <a:t>audited</a:t>
            </a:r>
            <a:r>
              <a:rPr lang="fr-FR" dirty="0" smtClean="0">
                <a:solidFill>
                  <a:srgbClr val="00D37C"/>
                </a:solidFill>
                <a:latin typeface="Roboto" panose="02000000000000000000" pitchFamily="2" charset="0"/>
                <a:ea typeface="Roboto" panose="02000000000000000000" pitchFamily="2" charset="0"/>
              </a:rPr>
              <a:t> by public institutions </a:t>
            </a:r>
            <a:endParaRPr lang="fr-FR" dirty="0">
              <a:solidFill>
                <a:srgbClr val="00D37C"/>
              </a:solidFill>
              <a:latin typeface="Roboto" panose="02000000000000000000" pitchFamily="2" charset="0"/>
              <a:ea typeface="Roboto" panose="02000000000000000000" pitchFamily="2" charset="0"/>
            </a:endParaRPr>
          </a:p>
        </p:txBody>
      </p:sp>
      <p:sp>
        <p:nvSpPr>
          <p:cNvPr id="17" name="ZoneTexte 16"/>
          <p:cNvSpPr txBox="1"/>
          <p:nvPr/>
        </p:nvSpPr>
        <p:spPr>
          <a:xfrm>
            <a:off x="9197367" y="2928280"/>
            <a:ext cx="3029735" cy="3970318"/>
          </a:xfrm>
          <a:prstGeom prst="rect">
            <a:avLst/>
          </a:prstGeom>
          <a:noFill/>
        </p:spPr>
        <p:txBody>
          <a:bodyPr wrap="square" rtlCol="0">
            <a:spAutoFit/>
          </a:bodyPr>
          <a:lstStyle/>
          <a:p>
            <a:pPr algn="l"/>
            <a:r>
              <a:rPr lang="fr-FR" dirty="0" smtClean="0">
                <a:solidFill>
                  <a:srgbClr val="682ED2"/>
                </a:solidFill>
                <a:latin typeface="Roboto" panose="02000000000000000000" pitchFamily="2" charset="0"/>
                <a:ea typeface="Roboto" panose="02000000000000000000" pitchFamily="2" charset="0"/>
              </a:rPr>
              <a:t>Sille </a:t>
            </a:r>
            <a:r>
              <a:rPr lang="fr-FR" dirty="0" err="1" smtClean="0">
                <a:solidFill>
                  <a:srgbClr val="682ED2"/>
                </a:solidFill>
                <a:latin typeface="Roboto" panose="02000000000000000000" pitchFamily="2" charset="0"/>
                <a:ea typeface="Roboto" panose="02000000000000000000" pitchFamily="2" charset="0"/>
              </a:rPr>
              <a:t>participates</a:t>
            </a:r>
            <a:r>
              <a:rPr lang="fr-FR" dirty="0" smtClean="0">
                <a:solidFill>
                  <a:srgbClr val="682ED2"/>
                </a:solidFill>
                <a:latin typeface="Roboto" panose="02000000000000000000" pitchFamily="2" charset="0"/>
                <a:ea typeface="Roboto" panose="02000000000000000000" pitchFamily="2" charset="0"/>
              </a:rPr>
              <a:t> in a local self-</a:t>
            </a:r>
            <a:r>
              <a:rPr lang="fr-FR" dirty="0" err="1" smtClean="0">
                <a:solidFill>
                  <a:srgbClr val="682ED2"/>
                </a:solidFill>
                <a:latin typeface="Roboto" panose="02000000000000000000" pitchFamily="2" charset="0"/>
                <a:ea typeface="Roboto" panose="02000000000000000000" pitchFamily="2" charset="0"/>
              </a:rPr>
              <a:t>consumption</a:t>
            </a:r>
            <a:r>
              <a:rPr lang="fr-FR" dirty="0" smtClean="0">
                <a:solidFill>
                  <a:srgbClr val="682ED2"/>
                </a:solidFill>
                <a:latin typeface="Roboto" panose="02000000000000000000" pitchFamily="2" charset="0"/>
                <a:ea typeface="Roboto" panose="02000000000000000000" pitchFamily="2" charset="0"/>
              </a:rPr>
              <a:t> </a:t>
            </a:r>
            <a:r>
              <a:rPr lang="fr-FR" dirty="0" err="1" smtClean="0">
                <a:solidFill>
                  <a:srgbClr val="682ED2"/>
                </a:solidFill>
                <a:latin typeface="Roboto" panose="02000000000000000000" pitchFamily="2" charset="0"/>
                <a:ea typeface="Roboto" panose="02000000000000000000" pitchFamily="2" charset="0"/>
              </a:rPr>
              <a:t>project</a:t>
            </a:r>
            <a:r>
              <a:rPr lang="fr-FR" dirty="0" smtClean="0">
                <a:solidFill>
                  <a:srgbClr val="682ED2"/>
                </a:solidFill>
                <a:latin typeface="Roboto" panose="02000000000000000000" pitchFamily="2" charset="0"/>
                <a:ea typeface="Roboto" panose="02000000000000000000" pitchFamily="2" charset="0"/>
              </a:rPr>
              <a:t> : </a:t>
            </a:r>
            <a:r>
              <a:rPr lang="fr-FR" dirty="0" err="1" smtClean="0">
                <a:solidFill>
                  <a:srgbClr val="682ED2"/>
                </a:solidFill>
                <a:latin typeface="Roboto" panose="02000000000000000000" pitchFamily="2" charset="0"/>
                <a:ea typeface="Roboto" panose="02000000000000000000" pitchFamily="2" charset="0"/>
              </a:rPr>
              <a:t>food</a:t>
            </a:r>
            <a:r>
              <a:rPr lang="fr-FR" dirty="0" smtClean="0">
                <a:solidFill>
                  <a:srgbClr val="682ED2"/>
                </a:solidFill>
                <a:latin typeface="Roboto" panose="02000000000000000000" pitchFamily="2" charset="0"/>
                <a:ea typeface="Roboto" panose="02000000000000000000" pitchFamily="2" charset="0"/>
              </a:rPr>
              <a:t> and </a:t>
            </a:r>
            <a:r>
              <a:rPr lang="fr-FR" dirty="0" err="1" smtClean="0">
                <a:solidFill>
                  <a:srgbClr val="682ED2"/>
                </a:solidFill>
                <a:latin typeface="Roboto" panose="02000000000000000000" pitchFamily="2" charset="0"/>
                <a:ea typeface="Roboto" panose="02000000000000000000" pitchFamily="2" charset="0"/>
              </a:rPr>
              <a:t>energy</a:t>
            </a:r>
            <a:r>
              <a:rPr lang="fr-FR" dirty="0" smtClean="0">
                <a:solidFill>
                  <a:srgbClr val="682ED2"/>
                </a:solidFill>
                <a:latin typeface="Roboto" panose="02000000000000000000" pitchFamily="2" charset="0"/>
                <a:ea typeface="Roboto" panose="02000000000000000000" pitchFamily="2" charset="0"/>
              </a:rPr>
              <a:t> are </a:t>
            </a:r>
            <a:r>
              <a:rPr lang="fr-FR" dirty="0" err="1" smtClean="0">
                <a:solidFill>
                  <a:srgbClr val="682ED2"/>
                </a:solidFill>
                <a:latin typeface="Roboto" panose="02000000000000000000" pitchFamily="2" charset="0"/>
                <a:ea typeface="Roboto" panose="02000000000000000000" pitchFamily="2" charset="0"/>
              </a:rPr>
              <a:t>produced</a:t>
            </a:r>
            <a:r>
              <a:rPr lang="fr-FR" dirty="0" smtClean="0">
                <a:solidFill>
                  <a:srgbClr val="682ED2"/>
                </a:solidFill>
                <a:latin typeface="Roboto" panose="02000000000000000000" pitchFamily="2" charset="0"/>
                <a:ea typeface="Roboto" panose="02000000000000000000" pitchFamily="2" charset="0"/>
              </a:rPr>
              <a:t> and </a:t>
            </a:r>
            <a:r>
              <a:rPr lang="fr-FR" dirty="0" err="1" smtClean="0">
                <a:solidFill>
                  <a:srgbClr val="682ED2"/>
                </a:solidFill>
                <a:latin typeface="Roboto" panose="02000000000000000000" pitchFamily="2" charset="0"/>
                <a:ea typeface="Roboto" panose="02000000000000000000" pitchFamily="2" charset="0"/>
              </a:rPr>
              <a:t>used</a:t>
            </a:r>
            <a:r>
              <a:rPr lang="fr-FR" dirty="0" smtClean="0">
                <a:solidFill>
                  <a:srgbClr val="682ED2"/>
                </a:solidFill>
                <a:latin typeface="Roboto" panose="02000000000000000000" pitchFamily="2" charset="0"/>
                <a:ea typeface="Roboto" panose="02000000000000000000" pitchFamily="2" charset="0"/>
              </a:rPr>
              <a:t> </a:t>
            </a:r>
            <a:r>
              <a:rPr lang="fr-FR" dirty="0" err="1" smtClean="0">
                <a:solidFill>
                  <a:srgbClr val="682ED2"/>
                </a:solidFill>
                <a:latin typeface="Roboto" panose="02000000000000000000" pitchFamily="2" charset="0"/>
                <a:ea typeface="Roboto" panose="02000000000000000000" pitchFamily="2" charset="0"/>
              </a:rPr>
              <a:t>locally</a:t>
            </a:r>
            <a:r>
              <a:rPr lang="fr-FR" dirty="0" smtClean="0">
                <a:solidFill>
                  <a:srgbClr val="682ED2"/>
                </a:solidFill>
                <a:latin typeface="Roboto" panose="02000000000000000000" pitchFamily="2" charset="0"/>
                <a:ea typeface="Roboto" panose="02000000000000000000" pitchFamily="2" charset="0"/>
              </a:rPr>
              <a:t>, and </a:t>
            </a:r>
            <a:r>
              <a:rPr lang="fr-FR" dirty="0" err="1" smtClean="0">
                <a:solidFill>
                  <a:srgbClr val="682ED2"/>
                </a:solidFill>
                <a:latin typeface="Roboto" panose="02000000000000000000" pitchFamily="2" charset="0"/>
                <a:ea typeface="Roboto" panose="02000000000000000000" pitchFamily="2" charset="0"/>
              </a:rPr>
              <a:t>each</a:t>
            </a:r>
            <a:r>
              <a:rPr lang="fr-FR" dirty="0" smtClean="0">
                <a:solidFill>
                  <a:srgbClr val="682ED2"/>
                </a:solidFill>
                <a:latin typeface="Roboto" panose="02000000000000000000" pitchFamily="2" charset="0"/>
                <a:ea typeface="Roboto" panose="02000000000000000000" pitchFamily="2" charset="0"/>
              </a:rPr>
              <a:t> </a:t>
            </a:r>
            <a:r>
              <a:rPr lang="fr-FR" dirty="0" err="1" smtClean="0">
                <a:solidFill>
                  <a:srgbClr val="682ED2"/>
                </a:solidFill>
                <a:latin typeface="Roboto" panose="02000000000000000000" pitchFamily="2" charset="0"/>
                <a:ea typeface="Roboto" panose="02000000000000000000" pitchFamily="2" charset="0"/>
              </a:rPr>
              <a:t>participating</a:t>
            </a:r>
            <a:r>
              <a:rPr lang="fr-FR" dirty="0" smtClean="0">
                <a:solidFill>
                  <a:srgbClr val="682ED2"/>
                </a:solidFill>
                <a:latin typeface="Roboto" panose="02000000000000000000" pitchFamily="2" charset="0"/>
                <a:ea typeface="Roboto" panose="02000000000000000000" pitchFamily="2" charset="0"/>
              </a:rPr>
              <a:t> building </a:t>
            </a:r>
            <a:r>
              <a:rPr lang="fr-FR" dirty="0" err="1" smtClean="0">
                <a:solidFill>
                  <a:srgbClr val="682ED2"/>
                </a:solidFill>
                <a:latin typeface="Roboto" panose="02000000000000000000" pitchFamily="2" charset="0"/>
                <a:ea typeface="Roboto" panose="02000000000000000000" pitchFamily="2" charset="0"/>
              </a:rPr>
              <a:t>is</a:t>
            </a:r>
            <a:r>
              <a:rPr lang="fr-FR" dirty="0" smtClean="0">
                <a:solidFill>
                  <a:srgbClr val="682ED2"/>
                </a:solidFill>
                <a:latin typeface="Roboto" panose="02000000000000000000" pitchFamily="2" charset="0"/>
                <a:ea typeface="Roboto" panose="02000000000000000000" pitchFamily="2" charset="0"/>
              </a:rPr>
              <a:t> </a:t>
            </a:r>
            <a:r>
              <a:rPr lang="fr-FR" dirty="0" err="1" smtClean="0">
                <a:solidFill>
                  <a:srgbClr val="682ED2"/>
                </a:solidFill>
                <a:latin typeface="Roboto" panose="02000000000000000000" pitchFamily="2" charset="0"/>
                <a:ea typeface="Roboto" panose="02000000000000000000" pitchFamily="2" charset="0"/>
              </a:rPr>
              <a:t>equipped</a:t>
            </a:r>
            <a:r>
              <a:rPr lang="fr-FR" dirty="0" smtClean="0">
                <a:solidFill>
                  <a:srgbClr val="682ED2"/>
                </a:solidFill>
                <a:latin typeface="Roboto" panose="02000000000000000000" pitchFamily="2" charset="0"/>
                <a:ea typeface="Roboto" panose="02000000000000000000" pitchFamily="2" charset="0"/>
              </a:rPr>
              <a:t> </a:t>
            </a:r>
            <a:r>
              <a:rPr lang="fr-FR" dirty="0" err="1" smtClean="0">
                <a:solidFill>
                  <a:srgbClr val="682ED2"/>
                </a:solidFill>
                <a:latin typeface="Roboto" panose="02000000000000000000" pitchFamily="2" charset="0"/>
                <a:ea typeface="Roboto" panose="02000000000000000000" pitchFamily="2" charset="0"/>
              </a:rPr>
              <a:t>with</a:t>
            </a:r>
            <a:r>
              <a:rPr lang="fr-FR" dirty="0" smtClean="0">
                <a:solidFill>
                  <a:srgbClr val="682ED2"/>
                </a:solidFill>
                <a:latin typeface="Roboto" panose="02000000000000000000" pitchFamily="2" charset="0"/>
                <a:ea typeface="Roboto" panose="02000000000000000000" pitchFamily="2" charset="0"/>
              </a:rPr>
              <a:t> a </a:t>
            </a:r>
            <a:r>
              <a:rPr lang="fr-FR" dirty="0" err="1" smtClean="0">
                <a:solidFill>
                  <a:srgbClr val="682ED2"/>
                </a:solidFill>
                <a:latin typeface="Roboto" panose="02000000000000000000" pitchFamily="2" charset="0"/>
                <a:ea typeface="Roboto" panose="02000000000000000000" pitchFamily="2" charset="0"/>
              </a:rPr>
              <a:t>personal</a:t>
            </a:r>
            <a:r>
              <a:rPr lang="fr-FR" dirty="0" smtClean="0">
                <a:solidFill>
                  <a:srgbClr val="682ED2"/>
                </a:solidFill>
                <a:latin typeface="Roboto" panose="02000000000000000000" pitchFamily="2" charset="0"/>
                <a:ea typeface="Roboto" panose="02000000000000000000" pitchFamily="2" charset="0"/>
              </a:rPr>
              <a:t> cloud system </a:t>
            </a:r>
            <a:r>
              <a:rPr lang="fr-FR" dirty="0" err="1" smtClean="0">
                <a:solidFill>
                  <a:srgbClr val="682ED2"/>
                </a:solidFill>
                <a:latin typeface="Roboto" panose="02000000000000000000" pitchFamily="2" charset="0"/>
                <a:ea typeface="Roboto" panose="02000000000000000000" pitchFamily="2" charset="0"/>
              </a:rPr>
              <a:t>where</a:t>
            </a:r>
            <a:r>
              <a:rPr lang="fr-FR" dirty="0" smtClean="0">
                <a:solidFill>
                  <a:srgbClr val="682ED2"/>
                </a:solidFill>
                <a:latin typeface="Roboto" panose="02000000000000000000" pitchFamily="2" charset="0"/>
                <a:ea typeface="Roboto" panose="02000000000000000000" pitchFamily="2" charset="0"/>
              </a:rPr>
              <a:t> data </a:t>
            </a:r>
            <a:r>
              <a:rPr lang="fr-FR" dirty="0" err="1" smtClean="0">
                <a:solidFill>
                  <a:srgbClr val="682ED2"/>
                </a:solidFill>
                <a:latin typeface="Roboto" panose="02000000000000000000" pitchFamily="2" charset="0"/>
                <a:ea typeface="Roboto" panose="02000000000000000000" pitchFamily="2" charset="0"/>
              </a:rPr>
              <a:t>is</a:t>
            </a:r>
            <a:r>
              <a:rPr lang="fr-FR" dirty="0" smtClean="0">
                <a:solidFill>
                  <a:srgbClr val="682ED2"/>
                </a:solidFill>
                <a:latin typeface="Roboto" panose="02000000000000000000" pitchFamily="2" charset="0"/>
                <a:ea typeface="Roboto" panose="02000000000000000000" pitchFamily="2" charset="0"/>
              </a:rPr>
              <a:t> </a:t>
            </a:r>
            <a:r>
              <a:rPr lang="fr-FR" dirty="0" err="1" smtClean="0">
                <a:solidFill>
                  <a:srgbClr val="682ED2"/>
                </a:solidFill>
                <a:latin typeface="Roboto" panose="02000000000000000000" pitchFamily="2" charset="0"/>
                <a:ea typeface="Roboto" panose="02000000000000000000" pitchFamily="2" charset="0"/>
              </a:rPr>
              <a:t>stored</a:t>
            </a:r>
            <a:r>
              <a:rPr lang="fr-FR" dirty="0" smtClean="0">
                <a:solidFill>
                  <a:srgbClr val="682ED2"/>
                </a:solidFill>
                <a:latin typeface="Roboto" panose="02000000000000000000" pitchFamily="2" charset="0"/>
                <a:ea typeface="Roboto" panose="02000000000000000000" pitchFamily="2" charset="0"/>
              </a:rPr>
              <a:t>. A system of APIs and </a:t>
            </a:r>
            <a:r>
              <a:rPr lang="fr-FR" dirty="0" err="1" smtClean="0">
                <a:solidFill>
                  <a:srgbClr val="682ED2"/>
                </a:solidFill>
                <a:latin typeface="Roboto" panose="02000000000000000000" pitchFamily="2" charset="0"/>
                <a:ea typeface="Roboto" panose="02000000000000000000" pitchFamily="2" charset="0"/>
              </a:rPr>
              <a:t>some</a:t>
            </a:r>
            <a:r>
              <a:rPr lang="fr-FR" dirty="0" smtClean="0">
                <a:solidFill>
                  <a:srgbClr val="682ED2"/>
                </a:solidFill>
                <a:latin typeface="Roboto" panose="02000000000000000000" pitchFamily="2" charset="0"/>
                <a:ea typeface="Roboto" panose="02000000000000000000" pitchFamily="2" charset="0"/>
              </a:rPr>
              <a:t> </a:t>
            </a:r>
            <a:r>
              <a:rPr lang="fr-FR" dirty="0" err="1" smtClean="0">
                <a:solidFill>
                  <a:srgbClr val="682ED2"/>
                </a:solidFill>
                <a:latin typeface="Roboto" panose="02000000000000000000" pitchFamily="2" charset="0"/>
                <a:ea typeface="Roboto" panose="02000000000000000000" pitchFamily="2" charset="0"/>
              </a:rPr>
              <a:t>edge</a:t>
            </a:r>
            <a:r>
              <a:rPr lang="fr-FR" dirty="0" smtClean="0">
                <a:solidFill>
                  <a:srgbClr val="682ED2"/>
                </a:solidFill>
                <a:latin typeface="Roboto" panose="02000000000000000000" pitchFamily="2" charset="0"/>
                <a:ea typeface="Roboto" panose="02000000000000000000" pitchFamily="2" charset="0"/>
              </a:rPr>
              <a:t> </a:t>
            </a:r>
            <a:r>
              <a:rPr lang="fr-FR" dirty="0" err="1" smtClean="0">
                <a:solidFill>
                  <a:srgbClr val="682ED2"/>
                </a:solidFill>
                <a:latin typeface="Roboto" panose="02000000000000000000" pitchFamily="2" charset="0"/>
                <a:ea typeface="Roboto" panose="02000000000000000000" pitchFamily="2" charset="0"/>
              </a:rPr>
              <a:t>computing</a:t>
            </a:r>
            <a:r>
              <a:rPr lang="fr-FR" dirty="0" smtClean="0">
                <a:solidFill>
                  <a:srgbClr val="682ED2"/>
                </a:solidFill>
                <a:latin typeface="Roboto" panose="02000000000000000000" pitchFamily="2" charset="0"/>
                <a:ea typeface="Roboto" panose="02000000000000000000" pitchFamily="2" charset="0"/>
              </a:rPr>
              <a:t> / AI </a:t>
            </a:r>
            <a:r>
              <a:rPr lang="fr-FR" dirty="0" err="1" smtClean="0">
                <a:solidFill>
                  <a:srgbClr val="682ED2"/>
                </a:solidFill>
                <a:latin typeface="Roboto" panose="02000000000000000000" pitchFamily="2" charset="0"/>
                <a:ea typeface="Roboto" panose="02000000000000000000" pitchFamily="2" charset="0"/>
              </a:rPr>
              <a:t>makes</a:t>
            </a:r>
            <a:r>
              <a:rPr lang="fr-FR" dirty="0" smtClean="0">
                <a:solidFill>
                  <a:srgbClr val="682ED2"/>
                </a:solidFill>
                <a:latin typeface="Roboto" panose="02000000000000000000" pitchFamily="2" charset="0"/>
                <a:ea typeface="Roboto" panose="02000000000000000000" pitchFamily="2" charset="0"/>
              </a:rPr>
              <a:t> </a:t>
            </a:r>
            <a:r>
              <a:rPr lang="fr-FR" dirty="0" err="1" smtClean="0">
                <a:solidFill>
                  <a:srgbClr val="682ED2"/>
                </a:solidFill>
                <a:latin typeface="Roboto" panose="02000000000000000000" pitchFamily="2" charset="0"/>
                <a:ea typeface="Roboto" panose="02000000000000000000" pitchFamily="2" charset="0"/>
              </a:rPr>
              <a:t>it</a:t>
            </a:r>
            <a:r>
              <a:rPr lang="fr-FR" dirty="0" smtClean="0">
                <a:solidFill>
                  <a:srgbClr val="682ED2"/>
                </a:solidFill>
                <a:latin typeface="Roboto" panose="02000000000000000000" pitchFamily="2" charset="0"/>
                <a:ea typeface="Roboto" panose="02000000000000000000" pitchFamily="2" charset="0"/>
              </a:rPr>
              <a:t> possible to fine tune the </a:t>
            </a:r>
            <a:r>
              <a:rPr lang="fr-FR" dirty="0" err="1" smtClean="0">
                <a:solidFill>
                  <a:srgbClr val="682ED2"/>
                </a:solidFill>
                <a:latin typeface="Roboto" panose="02000000000000000000" pitchFamily="2" charset="0"/>
                <a:ea typeface="Roboto" panose="02000000000000000000" pitchFamily="2" charset="0"/>
              </a:rPr>
              <a:t>supply</a:t>
            </a:r>
            <a:r>
              <a:rPr lang="fr-FR" dirty="0" smtClean="0">
                <a:solidFill>
                  <a:srgbClr val="682ED2"/>
                </a:solidFill>
                <a:latin typeface="Roboto" panose="02000000000000000000" pitchFamily="2" charset="0"/>
                <a:ea typeface="Roboto" panose="02000000000000000000" pitchFamily="2" charset="0"/>
              </a:rPr>
              <a:t> and </a:t>
            </a:r>
            <a:r>
              <a:rPr lang="fr-FR" dirty="0" err="1" smtClean="0">
                <a:solidFill>
                  <a:srgbClr val="682ED2"/>
                </a:solidFill>
                <a:latin typeface="Roboto" panose="02000000000000000000" pitchFamily="2" charset="0"/>
                <a:ea typeface="Roboto" panose="02000000000000000000" pitchFamily="2" charset="0"/>
              </a:rPr>
              <a:t>demands</a:t>
            </a:r>
            <a:r>
              <a:rPr lang="fr-FR" dirty="0" smtClean="0">
                <a:solidFill>
                  <a:srgbClr val="682ED2"/>
                </a:solidFill>
                <a:latin typeface="Roboto" panose="02000000000000000000" pitchFamily="2" charset="0"/>
                <a:ea typeface="Roboto" panose="02000000000000000000" pitchFamily="2" charset="0"/>
              </a:rPr>
              <a:t> </a:t>
            </a:r>
            <a:r>
              <a:rPr lang="fr-FR" dirty="0" err="1" smtClean="0">
                <a:solidFill>
                  <a:srgbClr val="682ED2"/>
                </a:solidFill>
                <a:latin typeface="Roboto" panose="02000000000000000000" pitchFamily="2" charset="0"/>
                <a:ea typeface="Roboto" panose="02000000000000000000" pitchFamily="2" charset="0"/>
              </a:rPr>
              <a:t>without</a:t>
            </a:r>
            <a:r>
              <a:rPr lang="fr-FR" dirty="0" smtClean="0">
                <a:solidFill>
                  <a:srgbClr val="682ED2"/>
                </a:solidFill>
                <a:latin typeface="Roboto" panose="02000000000000000000" pitchFamily="2" charset="0"/>
                <a:ea typeface="Roboto" panose="02000000000000000000" pitchFamily="2" charset="0"/>
              </a:rPr>
              <a:t> </a:t>
            </a:r>
            <a:r>
              <a:rPr lang="fr-FR" dirty="0" err="1" smtClean="0">
                <a:solidFill>
                  <a:srgbClr val="682ED2"/>
                </a:solidFill>
                <a:latin typeface="Roboto" panose="02000000000000000000" pitchFamily="2" charset="0"/>
                <a:ea typeface="Roboto" panose="02000000000000000000" pitchFamily="2" charset="0"/>
              </a:rPr>
              <a:t>ever</a:t>
            </a:r>
            <a:r>
              <a:rPr lang="fr-FR" dirty="0" smtClean="0">
                <a:solidFill>
                  <a:srgbClr val="682ED2"/>
                </a:solidFill>
                <a:latin typeface="Roboto" panose="02000000000000000000" pitchFamily="2" charset="0"/>
                <a:ea typeface="Roboto" panose="02000000000000000000" pitchFamily="2" charset="0"/>
              </a:rPr>
              <a:t> </a:t>
            </a:r>
            <a:r>
              <a:rPr lang="fr-FR" dirty="0" err="1" smtClean="0">
                <a:solidFill>
                  <a:srgbClr val="682ED2"/>
                </a:solidFill>
                <a:latin typeface="Roboto" panose="02000000000000000000" pitchFamily="2" charset="0"/>
                <a:ea typeface="Roboto" panose="02000000000000000000" pitchFamily="2" charset="0"/>
              </a:rPr>
              <a:t>centralizing</a:t>
            </a:r>
            <a:r>
              <a:rPr lang="fr-FR" dirty="0" smtClean="0">
                <a:solidFill>
                  <a:srgbClr val="682ED2"/>
                </a:solidFill>
                <a:latin typeface="Roboto" panose="02000000000000000000" pitchFamily="2" charset="0"/>
                <a:ea typeface="Roboto" panose="02000000000000000000" pitchFamily="2" charset="0"/>
              </a:rPr>
              <a:t> the data</a:t>
            </a:r>
            <a:endParaRPr lang="fr-FR" dirty="0">
              <a:solidFill>
                <a:srgbClr val="682ED2"/>
              </a:solidFill>
              <a:latin typeface="Roboto" panose="02000000000000000000" pitchFamily="2" charset="0"/>
              <a:ea typeface="Roboto" panose="02000000000000000000" pitchFamily="2" charset="0"/>
            </a:endParaRPr>
          </a:p>
        </p:txBody>
      </p:sp>
      <p:sp>
        <p:nvSpPr>
          <p:cNvPr id="18" name="ZoneTexte 17"/>
          <p:cNvSpPr txBox="1"/>
          <p:nvPr/>
        </p:nvSpPr>
        <p:spPr>
          <a:xfrm>
            <a:off x="4925962" y="6532929"/>
            <a:ext cx="3993632" cy="276999"/>
          </a:xfrm>
          <a:prstGeom prst="rect">
            <a:avLst/>
          </a:prstGeom>
          <a:noFill/>
          <a:ln>
            <a:solidFill>
              <a:schemeClr val="tx1"/>
            </a:solidFill>
          </a:ln>
        </p:spPr>
        <p:txBody>
          <a:bodyPr wrap="square" rtlCol="0">
            <a:spAutoFit/>
          </a:bodyPr>
          <a:lstStyle/>
          <a:p>
            <a:pPr algn="ctr"/>
            <a:r>
              <a:rPr lang="fr-FR" sz="1200" dirty="0" err="1" smtClean="0">
                <a:latin typeface="Roboto" panose="02000000000000000000" pitchFamily="2" charset="0"/>
                <a:ea typeface="Roboto" panose="02000000000000000000" pitchFamily="2" charset="0"/>
              </a:rPr>
              <a:t>Personas</a:t>
            </a:r>
            <a:r>
              <a:rPr lang="fr-FR" sz="1200" dirty="0" smtClean="0">
                <a:latin typeface="Roboto" panose="02000000000000000000" pitchFamily="2" charset="0"/>
                <a:ea typeface="Roboto" panose="02000000000000000000" pitchFamily="2" charset="0"/>
              </a:rPr>
              <a:t> </a:t>
            </a:r>
            <a:r>
              <a:rPr lang="en-US" sz="1200" dirty="0" smtClean="0">
                <a:latin typeface="Roboto" panose="02000000000000000000" pitchFamily="2" charset="0"/>
                <a:ea typeface="Roboto" panose="02000000000000000000" pitchFamily="2" charset="0"/>
              </a:rPr>
              <a:t>by </a:t>
            </a:r>
            <a:r>
              <a:rPr lang="en-US" sz="1200" dirty="0">
                <a:latin typeface="Roboto" panose="02000000000000000000" pitchFamily="2" charset="0"/>
                <a:ea typeface="Roboto" panose="02000000000000000000" pitchFamily="2" charset="0"/>
              </a:rPr>
              <a:t>Yu luck from the Noun </a:t>
            </a:r>
            <a:r>
              <a:rPr lang="en-US" sz="1200" dirty="0" smtClean="0">
                <a:latin typeface="Roboto" panose="02000000000000000000" pitchFamily="2" charset="0"/>
                <a:ea typeface="Roboto" panose="02000000000000000000" pitchFamily="2" charset="0"/>
              </a:rPr>
              <a:t>Project CC BY</a:t>
            </a:r>
            <a:endParaRPr lang="fr-FR" sz="12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701592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5"/>
          <p:cNvSpPr>
            <a:spLocks/>
          </p:cNvSpPr>
          <p:nvPr/>
        </p:nvSpPr>
        <p:spPr bwMode="auto">
          <a:xfrm>
            <a:off x="7223164" y="2655518"/>
            <a:ext cx="2584419" cy="18811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defRPr>
                <a:solidFill>
                  <a:srgbClr val="00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defRPr>
            </a:lvl1pPr>
            <a:lvl2pPr marL="742950" indent="-285750">
              <a:defRPr>
                <a:solidFill>
                  <a:srgbClr val="00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defRPr>
            </a:lvl2pPr>
            <a:lvl3pPr marL="1143000" indent="-228600">
              <a:defRPr>
                <a:solidFill>
                  <a:srgbClr val="00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defRPr>
            </a:lvl3pPr>
            <a:lvl4pPr marL="1600200" indent="-228600">
              <a:defRPr>
                <a:solidFill>
                  <a:srgbClr val="00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defRPr>
            </a:lvl4pPr>
            <a:lvl5pPr marL="2057400" indent="-228600">
              <a:defRPr>
                <a:solidFill>
                  <a:srgbClr val="00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defRPr>
            </a:lvl5pPr>
            <a:lvl6pPr marL="2514600" indent="-228600" eaLnBrk="0" fontAlgn="base" hangingPunct="0">
              <a:spcBef>
                <a:spcPct val="0"/>
              </a:spcBef>
              <a:spcAft>
                <a:spcPct val="0"/>
              </a:spcAft>
              <a:defRPr>
                <a:solidFill>
                  <a:srgbClr val="00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defRPr>
            </a:lvl6pPr>
            <a:lvl7pPr marL="2971800" indent="-228600" eaLnBrk="0" fontAlgn="base" hangingPunct="0">
              <a:spcBef>
                <a:spcPct val="0"/>
              </a:spcBef>
              <a:spcAft>
                <a:spcPct val="0"/>
              </a:spcAft>
              <a:defRPr>
                <a:solidFill>
                  <a:srgbClr val="00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defRPr>
            </a:lvl7pPr>
            <a:lvl8pPr marL="3429000" indent="-228600" eaLnBrk="0" fontAlgn="base" hangingPunct="0">
              <a:spcBef>
                <a:spcPct val="0"/>
              </a:spcBef>
              <a:spcAft>
                <a:spcPct val="0"/>
              </a:spcAft>
              <a:defRPr>
                <a:solidFill>
                  <a:srgbClr val="00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defRPr>
            </a:lvl8pPr>
            <a:lvl9pPr marL="3886200" indent="-228600" eaLnBrk="0" fontAlgn="base" hangingPunct="0">
              <a:spcBef>
                <a:spcPct val="0"/>
              </a:spcBef>
              <a:spcAft>
                <a:spcPct val="0"/>
              </a:spcAft>
              <a:defRPr>
                <a:solidFill>
                  <a:srgbClr val="00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defRPr>
            </a:lvl9pPr>
          </a:lstStyle>
          <a:p>
            <a:pPr algn="ctr" eaLnBrk="1">
              <a:lnSpc>
                <a:spcPct val="90000"/>
              </a:lnSpc>
            </a:pPr>
            <a:r>
              <a:rPr lang="en-US" altLang="fr-FR" sz="1900" dirty="0" smtClean="0">
                <a:solidFill>
                  <a:srgbClr val="FFFFFF"/>
                </a:solidFill>
                <a:latin typeface="Roboto" panose="02000000000000000000" pitchFamily="2" charset="0"/>
                <a:ea typeface="Roboto" panose="02000000000000000000" pitchFamily="2" charset="0"/>
                <a:cs typeface="Roboto" panose="02000000000000000000" pitchFamily="2" charset="0"/>
              </a:rPr>
              <a:t>http://linc.cnil.fr </a:t>
            </a:r>
          </a:p>
          <a:p>
            <a:pPr algn="ctr" eaLnBrk="1">
              <a:lnSpc>
                <a:spcPct val="90000"/>
              </a:lnSpc>
            </a:pPr>
            <a:endParaRPr lang="en-US" altLang="fr-FR" sz="1900" dirty="0">
              <a:solidFill>
                <a:srgbClr val="FFFFFF"/>
              </a:solidFill>
              <a:latin typeface="Roboto" panose="02000000000000000000" pitchFamily="2" charset="0"/>
              <a:ea typeface="Roboto" panose="02000000000000000000" pitchFamily="2" charset="0"/>
              <a:cs typeface="Roboto" panose="02000000000000000000" pitchFamily="2" charset="0"/>
            </a:endParaRPr>
          </a:p>
          <a:p>
            <a:pPr algn="ctr" eaLnBrk="1">
              <a:lnSpc>
                <a:spcPct val="90000"/>
              </a:lnSpc>
            </a:pPr>
            <a:r>
              <a:rPr lang="en-US" altLang="fr-FR" sz="1900" dirty="0" smtClean="0">
                <a:solidFill>
                  <a:srgbClr val="FFFFFF"/>
                </a:solidFill>
                <a:latin typeface="Roboto" panose="02000000000000000000" pitchFamily="2" charset="0"/>
                <a:ea typeface="Roboto" panose="02000000000000000000" pitchFamily="2" charset="0"/>
                <a:cs typeface="Roboto" panose="02000000000000000000" pitchFamily="2" charset="0"/>
              </a:rPr>
              <a:t>@LINCnil</a:t>
            </a:r>
          </a:p>
          <a:p>
            <a:pPr algn="ctr" eaLnBrk="1">
              <a:lnSpc>
                <a:spcPct val="90000"/>
              </a:lnSpc>
            </a:pPr>
            <a:endParaRPr lang="en-US" altLang="fr-FR" sz="1900" dirty="0" smtClean="0">
              <a:solidFill>
                <a:srgbClr val="FFFFFF"/>
              </a:solidFill>
              <a:latin typeface="Roboto" panose="02000000000000000000" pitchFamily="2" charset="0"/>
              <a:ea typeface="Roboto" panose="02000000000000000000" pitchFamily="2" charset="0"/>
              <a:cs typeface="Roboto" panose="02000000000000000000" pitchFamily="2" charset="0"/>
            </a:endParaRPr>
          </a:p>
          <a:p>
            <a:pPr algn="ctr" eaLnBrk="1">
              <a:lnSpc>
                <a:spcPct val="90000"/>
              </a:lnSpc>
            </a:pPr>
            <a:r>
              <a:rPr lang="en-US" altLang="fr-FR" sz="1900" dirty="0" smtClean="0">
                <a:solidFill>
                  <a:srgbClr val="FFFFFF"/>
                </a:solidFill>
                <a:latin typeface="Roboto" panose="02000000000000000000" pitchFamily="2" charset="0"/>
                <a:ea typeface="Roboto" panose="02000000000000000000" pitchFamily="2" charset="0"/>
                <a:cs typeface="Roboto" panose="02000000000000000000" pitchFamily="2" charset="0"/>
              </a:rPr>
              <a:t>@</a:t>
            </a:r>
            <a:r>
              <a:rPr lang="en-US" altLang="fr-FR" sz="1900" dirty="0" err="1" smtClean="0">
                <a:solidFill>
                  <a:srgbClr val="FFFFFF"/>
                </a:solidFill>
                <a:latin typeface="Roboto" panose="02000000000000000000" pitchFamily="2" charset="0"/>
                <a:ea typeface="Roboto" panose="02000000000000000000" pitchFamily="2" charset="0"/>
                <a:cs typeface="Roboto" panose="02000000000000000000" pitchFamily="2" charset="0"/>
              </a:rPr>
              <a:t>geoffdelc</a:t>
            </a:r>
            <a:r>
              <a:rPr lang="en-US" altLang="fr-FR" sz="1900" dirty="0" smtClean="0">
                <a:solidFill>
                  <a:srgbClr val="FFFFFF"/>
                </a:solidFill>
                <a:latin typeface="Roboto" panose="02000000000000000000" pitchFamily="2" charset="0"/>
                <a:ea typeface="Roboto" panose="02000000000000000000" pitchFamily="2" charset="0"/>
                <a:cs typeface="Roboto" panose="02000000000000000000" pitchFamily="2" charset="0"/>
              </a:rPr>
              <a:t> </a:t>
            </a:r>
            <a:endParaRPr lang="en-US" altLang="fr-FR" sz="1900" dirty="0">
              <a:solidFill>
                <a:srgbClr val="FFFFFF"/>
              </a:solidFill>
              <a:latin typeface="Roboto" panose="02000000000000000000" pitchFamily="2" charset="0"/>
              <a:ea typeface="Roboto" panose="02000000000000000000" pitchFamily="2" charset="0"/>
              <a:cs typeface="Roboto" panose="02000000000000000000" pitchFamily="2" charset="0"/>
            </a:endParaRPr>
          </a:p>
          <a:p>
            <a:pPr algn="ctr" eaLnBrk="1">
              <a:lnSpc>
                <a:spcPct val="90000"/>
              </a:lnSpc>
            </a:pPr>
            <a:r>
              <a:rPr lang="en-US" altLang="fr-FR" sz="1900" dirty="0" smtClean="0">
                <a:solidFill>
                  <a:srgbClr val="FFFFFF"/>
                </a:solidFill>
                <a:latin typeface="Roboto" panose="02000000000000000000" pitchFamily="2" charset="0"/>
                <a:ea typeface="Roboto" panose="02000000000000000000" pitchFamily="2" charset="0"/>
                <a:cs typeface="Roboto" panose="02000000000000000000" pitchFamily="2" charset="0"/>
              </a:rPr>
              <a:t> </a:t>
            </a:r>
            <a:endParaRPr lang="en-US" altLang="fr-FR" dirty="0">
              <a:latin typeface="Roboto" panose="02000000000000000000" pitchFamily="2" charset="0"/>
              <a:ea typeface="Roboto" panose="02000000000000000000" pitchFamily="2" charset="0"/>
              <a:cs typeface="Roboto" panose="02000000000000000000" pitchFamily="2" charset="0"/>
            </a:endParaRPr>
          </a:p>
        </p:txBody>
      </p:sp>
      <p:sp>
        <p:nvSpPr>
          <p:cNvPr id="7" name="Line 2"/>
          <p:cNvSpPr>
            <a:spLocks noChangeShapeType="1"/>
          </p:cNvSpPr>
          <p:nvPr/>
        </p:nvSpPr>
        <p:spPr bwMode="auto">
          <a:xfrm flipH="1">
            <a:off x="1919536" y="0"/>
            <a:ext cx="0" cy="3429000"/>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fr-FR"/>
          </a:p>
        </p:txBody>
      </p:sp>
      <p:sp>
        <p:nvSpPr>
          <p:cNvPr id="2" name="Rectangle 1"/>
          <p:cNvSpPr/>
          <p:nvPr/>
        </p:nvSpPr>
        <p:spPr>
          <a:xfrm>
            <a:off x="2028825" y="2924944"/>
            <a:ext cx="6096000" cy="1569660"/>
          </a:xfrm>
          <a:prstGeom prst="rect">
            <a:avLst/>
          </a:prstGeom>
        </p:spPr>
        <p:txBody>
          <a:bodyPr>
            <a:spAutoFit/>
          </a:bodyPr>
          <a:lstStyle/>
          <a:p>
            <a:r>
              <a:rPr lang="en-US" sz="3200" dirty="0" smtClean="0">
                <a:solidFill>
                  <a:schemeClr val="bg1">
                    <a:lumMod val="10000"/>
                    <a:lumOff val="90000"/>
                  </a:schemeClr>
                </a:solidFill>
                <a:latin typeface="Roboto" panose="02000000000000000000" pitchFamily="2" charset="0"/>
                <a:ea typeface="Roboto" panose="02000000000000000000" pitchFamily="2" charset="0"/>
                <a:cs typeface="Roboto" panose="02000000000000000000" pitchFamily="2" charset="0"/>
              </a:rPr>
              <a:t>Merci</a:t>
            </a:r>
          </a:p>
          <a:p>
            <a:r>
              <a:rPr lang="en-US" sz="3200" dirty="0" smtClean="0">
                <a:solidFill>
                  <a:schemeClr val="bg1">
                    <a:lumMod val="10000"/>
                    <a:lumOff val="90000"/>
                  </a:schemeClr>
                </a:solidFill>
                <a:latin typeface="Roboto" panose="02000000000000000000" pitchFamily="2" charset="0"/>
                <a:ea typeface="Roboto" panose="02000000000000000000" pitchFamily="2" charset="0"/>
                <a:cs typeface="Roboto" panose="02000000000000000000" pitchFamily="2" charset="0"/>
              </a:rPr>
              <a:t>Thanks </a:t>
            </a:r>
          </a:p>
          <a:p>
            <a:r>
              <a:rPr lang="en-US" sz="3200" dirty="0" err="1" smtClean="0">
                <a:solidFill>
                  <a:schemeClr val="bg1"/>
                </a:solidFill>
                <a:latin typeface="Roboto" panose="02000000000000000000" pitchFamily="2" charset="0"/>
                <a:ea typeface="Roboto" panose="02000000000000000000" pitchFamily="2" charset="0"/>
                <a:cs typeface="Roboto" panose="02000000000000000000" pitchFamily="2" charset="0"/>
              </a:rPr>
              <a:t>Kiitos</a:t>
            </a:r>
            <a:endParaRPr lang="en-US" sz="3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1" descr="http://infodoc/fileadmin/Documents/Vie_institution/Modeles/Logos/CNIL-logo%20blanc.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4825" y="4869160"/>
            <a:ext cx="982043" cy="510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8241488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 xmlns:a16="http://schemas.microsoft.com/office/drawing/2014/main" id="{129F2DE7-DAE5-5E45-897F-11C6F60B7C7D}"/>
              </a:ext>
            </a:extLst>
          </p:cNvPr>
          <p:cNvPicPr>
            <a:picLocks noChangeAspect="1"/>
          </p:cNvPicPr>
          <p:nvPr/>
        </p:nvPicPr>
        <p:blipFill>
          <a:blip r:embed="rId2"/>
          <a:stretch>
            <a:fillRect/>
          </a:stretch>
        </p:blipFill>
        <p:spPr>
          <a:xfrm>
            <a:off x="1569720" y="1222818"/>
            <a:ext cx="3429000" cy="1481008"/>
          </a:xfrm>
          <a:prstGeom prst="rect">
            <a:avLst/>
          </a:prstGeom>
        </p:spPr>
      </p:pic>
      <p:sp>
        <p:nvSpPr>
          <p:cNvPr id="5" name="Espace réservé du texte 4">
            <a:extLst>
              <a:ext uri="{FF2B5EF4-FFF2-40B4-BE49-F238E27FC236}">
                <a16:creationId xmlns="" xmlns:a16="http://schemas.microsoft.com/office/drawing/2014/main" id="{52866674-CA12-7947-B865-DAD979082CF8}"/>
              </a:ext>
            </a:extLst>
          </p:cNvPr>
          <p:cNvSpPr txBox="1">
            <a:spLocks noGrp="1"/>
          </p:cNvSpPr>
          <p:nvPr>
            <p:ph type="body" sz="quarter" idx="10"/>
          </p:nvPr>
        </p:nvSpPr>
        <p:spPr>
          <a:xfrm>
            <a:off x="1689100" y="2997200"/>
            <a:ext cx="8507086" cy="954107"/>
          </a:xfrm>
          <a:prstGeom prst="rect">
            <a:avLst/>
          </a:prstGeom>
          <a:noFill/>
        </p:spPr>
        <p:txBody>
          <a:bodyPr wrap="square" rtlCol="0">
            <a:spAutoFit/>
          </a:bodyPr>
          <a:lstStyle/>
          <a:p>
            <a:pPr>
              <a:lnSpc>
                <a:spcPct val="100000"/>
              </a:lnSpc>
              <a:spcBef>
                <a:spcPts val="0"/>
              </a:spcBef>
            </a:pPr>
            <a:r>
              <a:rPr lang="en-US" dirty="0" smtClean="0"/>
              <a:t>pilots </a:t>
            </a:r>
            <a:r>
              <a:rPr lang="en-US" dirty="0"/>
              <a:t>experimentation </a:t>
            </a:r>
            <a:r>
              <a:rPr lang="en-US" dirty="0" smtClean="0"/>
              <a:t>projects (</a:t>
            </a:r>
            <a:r>
              <a:rPr lang="en-US" dirty="0" err="1" smtClean="0"/>
              <a:t>prototyps</a:t>
            </a:r>
            <a:r>
              <a:rPr lang="en-US" dirty="0" smtClean="0"/>
              <a:t>, </a:t>
            </a:r>
            <a:r>
              <a:rPr lang="en-US" dirty="0" err="1" smtClean="0"/>
              <a:t>PoCs</a:t>
            </a:r>
            <a:r>
              <a:rPr lang="en-US" dirty="0" smtClean="0"/>
              <a:t>…)</a:t>
            </a:r>
            <a:r>
              <a:rPr lang="en-US" dirty="0"/>
              <a:t/>
            </a:r>
            <a:br>
              <a:rPr lang="en-US" dirty="0"/>
            </a:br>
            <a:r>
              <a:rPr lang="en-US" dirty="0"/>
              <a:t>to better understand emerging digital uses.</a:t>
            </a:r>
            <a:endParaRPr lang="fr-FR" sz="28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23596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 xmlns:a16="http://schemas.microsoft.com/office/drawing/2014/main" id="{129F2DE7-DAE5-5E45-897F-11C6F60B7C7D}"/>
              </a:ext>
            </a:extLst>
          </p:cNvPr>
          <p:cNvPicPr>
            <a:picLocks noChangeAspect="1"/>
          </p:cNvPicPr>
          <p:nvPr/>
        </p:nvPicPr>
        <p:blipFill>
          <a:blip r:embed="rId2"/>
          <a:stretch>
            <a:fillRect/>
          </a:stretch>
        </p:blipFill>
        <p:spPr>
          <a:xfrm>
            <a:off x="1569720" y="1222818"/>
            <a:ext cx="3429000" cy="1481008"/>
          </a:xfrm>
          <a:prstGeom prst="rect">
            <a:avLst/>
          </a:prstGeom>
        </p:spPr>
      </p:pic>
      <p:sp>
        <p:nvSpPr>
          <p:cNvPr id="2" name="Espace réservé du texte 1">
            <a:extLst>
              <a:ext uri="{FF2B5EF4-FFF2-40B4-BE49-F238E27FC236}">
                <a16:creationId xmlns="" xmlns:a16="http://schemas.microsoft.com/office/drawing/2014/main" id="{F316F2F8-B7D8-6C42-B31C-CE682B481581}"/>
              </a:ext>
            </a:extLst>
          </p:cNvPr>
          <p:cNvSpPr>
            <a:spLocks noGrp="1"/>
          </p:cNvSpPr>
          <p:nvPr>
            <p:ph type="body" sz="quarter" idx="10"/>
          </p:nvPr>
        </p:nvSpPr>
        <p:spPr>
          <a:xfrm>
            <a:off x="1689100" y="2997199"/>
            <a:ext cx="8013700" cy="3040345"/>
          </a:xfrm>
        </p:spPr>
        <p:txBody>
          <a:bodyPr/>
          <a:lstStyle/>
          <a:p>
            <a:r>
              <a:rPr lang="en-US" dirty="0"/>
              <a:t>creates </a:t>
            </a:r>
            <a:r>
              <a:rPr lang="en-US" dirty="0" smtClean="0"/>
              <a:t>links </a:t>
            </a:r>
            <a:r>
              <a:rPr lang="en-US" dirty="0"/>
              <a:t>between </a:t>
            </a:r>
            <a:r>
              <a:rPr lang="en-US" dirty="0" smtClean="0"/>
              <a:t>CNIL and actors </a:t>
            </a:r>
            <a:r>
              <a:rPr lang="en-US" dirty="0"/>
              <a:t>of the digital society </a:t>
            </a:r>
            <a:r>
              <a:rPr lang="en-US" dirty="0" smtClean="0"/>
              <a:t>(private companies</a:t>
            </a:r>
            <a:r>
              <a:rPr lang="en-US" dirty="0"/>
              <a:t>, </a:t>
            </a:r>
            <a:r>
              <a:rPr lang="en-US" dirty="0" smtClean="0"/>
              <a:t>public institutions</a:t>
            </a:r>
            <a:r>
              <a:rPr lang="en-US" dirty="0"/>
              <a:t>, </a:t>
            </a:r>
            <a:r>
              <a:rPr lang="en-US" dirty="0" smtClean="0"/>
              <a:t>activists, academics, </a:t>
            </a:r>
            <a:r>
              <a:rPr lang="en-US" dirty="0"/>
              <a:t>civil society </a:t>
            </a:r>
            <a:r>
              <a:rPr lang="en-US" dirty="0" smtClean="0"/>
              <a:t>...),</a:t>
            </a:r>
          </a:p>
          <a:p>
            <a:r>
              <a:rPr lang="en-US" sz="1100" dirty="0"/>
              <a:t/>
            </a:r>
            <a:br>
              <a:rPr lang="en-US" sz="1100" dirty="0"/>
            </a:br>
            <a:r>
              <a:rPr lang="en-US" dirty="0"/>
              <a:t>to better inform and guide them in the face of new issues linking ethics, freedoms, data and privacy.</a:t>
            </a:r>
            <a:endParaRPr lang="fr-FR" dirty="0"/>
          </a:p>
        </p:txBody>
      </p:sp>
    </p:spTree>
    <p:extLst>
      <p:ext uri="{BB962C8B-B14F-4D97-AF65-F5344CB8AC3E}">
        <p14:creationId xmlns:p14="http://schemas.microsoft.com/office/powerpoint/2010/main" val="2049900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051"/>
            <a:ext cx="12192000" cy="6915051"/>
          </a:xfrm>
          <a:prstGeom prst="rect">
            <a:avLst/>
          </a:prstGeom>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r="6726"/>
          <a:stretch/>
        </p:blipFill>
        <p:spPr>
          <a:xfrm>
            <a:off x="206187" y="1340165"/>
            <a:ext cx="3747248" cy="1172661"/>
          </a:xfrm>
          <a:prstGeom prst="rect">
            <a:avLst/>
          </a:prstGeom>
        </p:spPr>
      </p:pic>
    </p:spTree>
    <p:extLst>
      <p:ext uri="{BB962C8B-B14F-4D97-AF65-F5344CB8AC3E}">
        <p14:creationId xmlns:p14="http://schemas.microsoft.com/office/powerpoint/2010/main" val="525397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rot="5400000">
            <a:off x="942707" y="-411113"/>
            <a:ext cx="3387656" cy="4602283"/>
          </a:xfrm>
          <a:prstGeom prst="rect">
            <a:avLst/>
          </a:prstGeom>
        </p:spPr>
      </p:pic>
      <p:pic>
        <p:nvPicPr>
          <p:cNvPr id="6" name="Image 5"/>
          <p:cNvPicPr>
            <a:picLocks noChangeAspect="1"/>
          </p:cNvPicPr>
          <p:nvPr/>
        </p:nvPicPr>
        <p:blipFill>
          <a:blip r:embed="rId3"/>
          <a:stretch>
            <a:fillRect/>
          </a:stretch>
        </p:blipFill>
        <p:spPr>
          <a:xfrm>
            <a:off x="4937677" y="24331"/>
            <a:ext cx="4575033" cy="5591484"/>
          </a:xfrm>
          <a:prstGeom prst="rect">
            <a:avLst/>
          </a:prstGeom>
        </p:spPr>
      </p:pic>
      <p:pic>
        <p:nvPicPr>
          <p:cNvPr id="7" name="Image 6"/>
          <p:cNvPicPr>
            <a:picLocks noChangeAspect="1"/>
          </p:cNvPicPr>
          <p:nvPr/>
        </p:nvPicPr>
        <p:blipFill>
          <a:blip r:embed="rId4"/>
          <a:stretch>
            <a:fillRect/>
          </a:stretch>
        </p:blipFill>
        <p:spPr>
          <a:xfrm>
            <a:off x="648613" y="2889524"/>
            <a:ext cx="4689947" cy="3968476"/>
          </a:xfrm>
          <a:prstGeom prst="rect">
            <a:avLst/>
          </a:prstGeom>
        </p:spPr>
      </p:pic>
      <p:pic>
        <p:nvPicPr>
          <p:cNvPr id="8" name="Image 7"/>
          <p:cNvPicPr>
            <a:picLocks noChangeAspect="1"/>
          </p:cNvPicPr>
          <p:nvPr/>
        </p:nvPicPr>
        <p:blipFill>
          <a:blip r:embed="rId5"/>
          <a:stretch>
            <a:fillRect/>
          </a:stretch>
        </p:blipFill>
        <p:spPr>
          <a:xfrm>
            <a:off x="8160838" y="2185303"/>
            <a:ext cx="3765691" cy="4672697"/>
          </a:xfrm>
          <a:prstGeom prst="rect">
            <a:avLst/>
          </a:prstGeom>
        </p:spPr>
      </p:pic>
    </p:spTree>
    <p:extLst>
      <p:ext uri="{BB962C8B-B14F-4D97-AF65-F5344CB8AC3E}">
        <p14:creationId xmlns:p14="http://schemas.microsoft.com/office/powerpoint/2010/main" val="756725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solidFill>
            <a:srgbClr val="6C4796"/>
          </a:solidFill>
          <a:ln>
            <a:solidFill>
              <a:srgbClr val="6C47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b="3818"/>
          <a:stretch/>
        </p:blipFill>
        <p:spPr>
          <a:xfrm>
            <a:off x="1641623" y="3188898"/>
            <a:ext cx="3152289" cy="3658712"/>
          </a:xfrm>
          <a:prstGeom prst="rect">
            <a:avLst/>
          </a:prstGeom>
        </p:spPr>
      </p:pic>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b="3544"/>
          <a:stretch/>
        </p:blipFill>
        <p:spPr>
          <a:xfrm>
            <a:off x="5183765" y="3188898"/>
            <a:ext cx="3157587" cy="3669102"/>
          </a:xfrm>
          <a:prstGeom prst="rect">
            <a:avLst/>
          </a:prstGeom>
        </p:spPr>
      </p:pic>
      <p:pic>
        <p:nvPicPr>
          <p:cNvPr id="8" name="Image 7"/>
          <p:cNvPicPr>
            <a:picLocks noChangeAspect="1"/>
          </p:cNvPicPr>
          <p:nvPr/>
        </p:nvPicPr>
        <p:blipFill rotWithShape="1">
          <a:blip r:embed="rId5">
            <a:extLst>
              <a:ext uri="{28A0092B-C50C-407E-A947-70E740481C1C}">
                <a14:useLocalDpi xmlns:a14="http://schemas.microsoft.com/office/drawing/2010/main" val="0"/>
              </a:ext>
            </a:extLst>
          </a:blip>
          <a:srcRect b="3574"/>
          <a:stretch/>
        </p:blipFill>
        <p:spPr>
          <a:xfrm>
            <a:off x="8713460" y="3190010"/>
            <a:ext cx="3155000" cy="3667990"/>
          </a:xfrm>
          <a:prstGeom prst="rect">
            <a:avLst/>
          </a:prstGeom>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l="546"/>
          <a:stretch/>
        </p:blipFill>
        <p:spPr>
          <a:xfrm>
            <a:off x="1641623" y="10386"/>
            <a:ext cx="3166389" cy="2422015"/>
          </a:xfrm>
          <a:prstGeom prst="rect">
            <a:avLst/>
          </a:prstGeom>
        </p:spPr>
      </p:pic>
      <p:pic>
        <p:nvPicPr>
          <p:cNvPr id="11" name="Imag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9666" y="10385"/>
            <a:ext cx="3171686" cy="2459901"/>
          </a:xfrm>
          <a:prstGeom prst="rect">
            <a:avLst/>
          </a:prstGeom>
        </p:spPr>
      </p:pic>
      <p:pic>
        <p:nvPicPr>
          <p:cNvPr id="13" name="Imag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13460" y="-6"/>
            <a:ext cx="3155000" cy="2549831"/>
          </a:xfrm>
          <a:prstGeom prst="rect">
            <a:avLst/>
          </a:prstGeom>
        </p:spPr>
      </p:pic>
      <p:pic>
        <p:nvPicPr>
          <p:cNvPr id="15" name="Imag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
            <a:ext cx="1569401" cy="1710819"/>
          </a:xfrm>
          <a:prstGeom prst="rect">
            <a:avLst/>
          </a:prstGeom>
        </p:spPr>
      </p:pic>
      <p:sp>
        <p:nvSpPr>
          <p:cNvPr id="2" name="Rectangle 1"/>
          <p:cNvSpPr/>
          <p:nvPr/>
        </p:nvSpPr>
        <p:spPr>
          <a:xfrm>
            <a:off x="1625872" y="2442787"/>
            <a:ext cx="3152289" cy="756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41623" y="2560216"/>
            <a:ext cx="3152289" cy="559069"/>
          </a:xfrm>
          <a:prstGeom prst="rect">
            <a:avLst/>
          </a:prstGeom>
        </p:spPr>
      </p:pic>
      <p:sp>
        <p:nvSpPr>
          <p:cNvPr id="17" name="Rectangle 16"/>
          <p:cNvSpPr/>
          <p:nvPr/>
        </p:nvSpPr>
        <p:spPr>
          <a:xfrm>
            <a:off x="5179364" y="2468858"/>
            <a:ext cx="3152289" cy="756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rotWithShape="1">
          <a:blip r:embed="rId11">
            <a:extLst>
              <a:ext uri="{28A0092B-C50C-407E-A947-70E740481C1C}">
                <a14:useLocalDpi xmlns:a14="http://schemas.microsoft.com/office/drawing/2010/main" val="0"/>
              </a:ext>
            </a:extLst>
          </a:blip>
          <a:srcRect t="7041" b="8356"/>
          <a:stretch/>
        </p:blipFill>
        <p:spPr>
          <a:xfrm>
            <a:off x="5179364" y="2514599"/>
            <a:ext cx="3161988" cy="613065"/>
          </a:xfrm>
          <a:prstGeom prst="rect">
            <a:avLst/>
          </a:prstGeom>
        </p:spPr>
      </p:pic>
      <p:sp>
        <p:nvSpPr>
          <p:cNvPr id="18" name="Rectangle 17"/>
          <p:cNvSpPr/>
          <p:nvPr/>
        </p:nvSpPr>
        <p:spPr>
          <a:xfrm>
            <a:off x="8713460" y="2488528"/>
            <a:ext cx="3152289" cy="756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p:cNvPicPr>
            <a:picLocks noChangeAspect="1"/>
          </p:cNvPicPr>
          <p:nvPr/>
        </p:nvPicPr>
        <p:blipFill rotWithShape="1">
          <a:blip r:embed="rId12" cstate="print">
            <a:extLst>
              <a:ext uri="{28A0092B-C50C-407E-A947-70E740481C1C}">
                <a14:useLocalDpi xmlns:a14="http://schemas.microsoft.com/office/drawing/2010/main" val="0"/>
              </a:ext>
            </a:extLst>
          </a:blip>
          <a:srcRect t="8156" b="14423"/>
          <a:stretch/>
        </p:blipFill>
        <p:spPr>
          <a:xfrm>
            <a:off x="8713460" y="2568581"/>
            <a:ext cx="2868757" cy="602673"/>
          </a:xfrm>
          <a:prstGeom prst="rect">
            <a:avLst/>
          </a:prstGeom>
        </p:spPr>
      </p:pic>
    </p:spTree>
    <p:extLst>
      <p:ext uri="{BB962C8B-B14F-4D97-AF65-F5344CB8AC3E}">
        <p14:creationId xmlns:p14="http://schemas.microsoft.com/office/powerpoint/2010/main" val="4067257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b="3818"/>
          <a:stretch/>
        </p:blipFill>
        <p:spPr>
          <a:xfrm>
            <a:off x="9025611" y="3193260"/>
            <a:ext cx="3152289" cy="3658712"/>
          </a:xfrm>
          <a:prstGeom prst="rect">
            <a:avLst/>
          </a:prstGeom>
        </p:spPr>
      </p:pic>
      <p:pic>
        <p:nvPicPr>
          <p:cNvPr id="9" name="Image 8"/>
          <p:cNvPicPr>
            <a:picLocks noChangeAspect="1"/>
          </p:cNvPicPr>
          <p:nvPr/>
        </p:nvPicPr>
        <p:blipFill rotWithShape="1">
          <a:blip r:embed="rId4" cstate="print">
            <a:extLst>
              <a:ext uri="{28A0092B-C50C-407E-A947-70E740481C1C}">
                <a14:useLocalDpi xmlns:a14="http://schemas.microsoft.com/office/drawing/2010/main" val="0"/>
              </a:ext>
            </a:extLst>
          </a:blip>
          <a:srcRect l="546"/>
          <a:stretch/>
        </p:blipFill>
        <p:spPr>
          <a:xfrm>
            <a:off x="9025611" y="14748"/>
            <a:ext cx="3166389" cy="2422015"/>
          </a:xfrm>
          <a:prstGeom prst="rect">
            <a:avLst/>
          </a:prstGeom>
        </p:spPr>
      </p:pic>
      <p:sp>
        <p:nvSpPr>
          <p:cNvPr id="2" name="Rectangle 1"/>
          <p:cNvSpPr/>
          <p:nvPr/>
        </p:nvSpPr>
        <p:spPr>
          <a:xfrm>
            <a:off x="9021052" y="2447149"/>
            <a:ext cx="3152289" cy="756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5611" y="2564578"/>
            <a:ext cx="3152289" cy="559069"/>
          </a:xfrm>
          <a:prstGeom prst="rect">
            <a:avLst/>
          </a:prstGeom>
        </p:spPr>
      </p:pic>
      <p:sp>
        <p:nvSpPr>
          <p:cNvPr id="4" name="ZoneTexte 3"/>
          <p:cNvSpPr txBox="1"/>
          <p:nvPr/>
        </p:nvSpPr>
        <p:spPr>
          <a:xfrm>
            <a:off x="250723" y="74123"/>
            <a:ext cx="8598309" cy="5539978"/>
          </a:xfrm>
          <a:prstGeom prst="rect">
            <a:avLst/>
          </a:prstGeom>
          <a:noFill/>
        </p:spPr>
        <p:txBody>
          <a:bodyPr wrap="square" rtlCol="0">
            <a:spAutoFit/>
          </a:bodyPr>
          <a:lstStyle/>
          <a:p>
            <a:r>
              <a:rPr lang="fr-FR" b="1" dirty="0" smtClean="0">
                <a:solidFill>
                  <a:schemeClr val="bg1"/>
                </a:solidFill>
                <a:latin typeface="Roboto" panose="02000000000000000000" pitchFamily="2" charset="0"/>
                <a:ea typeface="Roboto" panose="02000000000000000000" pitchFamily="2" charset="0"/>
                <a:cs typeface="Roboto" panose="02000000000000000000" pitchFamily="2" charset="0"/>
              </a:rPr>
              <a:t>City-as-</a:t>
            </a:r>
            <a:r>
              <a:rPr lang="fr-FR" b="1" dirty="0" err="1" smtClean="0">
                <a:solidFill>
                  <a:schemeClr val="bg1"/>
                </a:solidFill>
                <a:latin typeface="Roboto" panose="02000000000000000000" pitchFamily="2" charset="0"/>
                <a:ea typeface="Roboto" panose="02000000000000000000" pitchFamily="2" charset="0"/>
                <a:cs typeface="Roboto" panose="02000000000000000000" pitchFamily="2" charset="0"/>
              </a:rPr>
              <a:t>experience</a:t>
            </a:r>
            <a:r>
              <a:rPr lang="fr-FR" b="1" dirty="0" smtClean="0">
                <a:solidFill>
                  <a:schemeClr val="bg1"/>
                </a:solidFill>
                <a:latin typeface="Roboto" panose="02000000000000000000" pitchFamily="2" charset="0"/>
                <a:ea typeface="Roboto" panose="02000000000000000000" pitchFamily="2" charset="0"/>
                <a:cs typeface="Roboto" panose="02000000000000000000" pitchFamily="2" charset="0"/>
              </a:rPr>
              <a:t> : trip </a:t>
            </a:r>
            <a:r>
              <a:rPr lang="fr-FR" b="1" dirty="0" err="1" smtClean="0">
                <a:solidFill>
                  <a:schemeClr val="bg1"/>
                </a:solidFill>
                <a:latin typeface="Roboto" panose="02000000000000000000" pitchFamily="2" charset="0"/>
                <a:ea typeface="Roboto" panose="02000000000000000000" pitchFamily="2" charset="0"/>
                <a:cs typeface="Roboto" panose="02000000000000000000" pitchFamily="2" charset="0"/>
              </a:rPr>
              <a:t>advisor</a:t>
            </a:r>
            <a:r>
              <a:rPr lang="fr-FR" b="1" dirty="0" smtClean="0">
                <a:solidFill>
                  <a:schemeClr val="bg1"/>
                </a:solidFill>
                <a:latin typeface="Roboto" panose="02000000000000000000" pitchFamily="2" charset="0"/>
                <a:ea typeface="Roboto" panose="02000000000000000000" pitchFamily="2" charset="0"/>
                <a:cs typeface="Roboto" panose="02000000000000000000" pitchFamily="2" charset="0"/>
              </a:rPr>
              <a:t> + local </a:t>
            </a:r>
            <a:r>
              <a:rPr lang="fr-FR" b="1" dirty="0" err="1" smtClean="0">
                <a:solidFill>
                  <a:schemeClr val="bg1"/>
                </a:solidFill>
                <a:latin typeface="Roboto" panose="02000000000000000000" pitchFamily="2" charset="0"/>
                <a:ea typeface="Roboto" panose="02000000000000000000" pitchFamily="2" charset="0"/>
                <a:cs typeface="Roboto" panose="02000000000000000000" pitchFamily="2" charset="0"/>
              </a:rPr>
              <a:t>government</a:t>
            </a:r>
            <a:endParaRPr lang="fr-FR" sz="1600" b="1" dirty="0" smtClean="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fr-FR" sz="1600" dirty="0" smtClean="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US" sz="1600" dirty="0" smtClean="0">
                <a:solidFill>
                  <a:schemeClr val="bg1"/>
                </a:solidFill>
                <a:latin typeface="Roboto" panose="02000000000000000000" pitchFamily="2" charset="0"/>
                <a:ea typeface="Roboto" panose="02000000000000000000" pitchFamily="2" charset="0"/>
                <a:cs typeface="Roboto" panose="02000000000000000000" pitchFamily="2" charset="0"/>
              </a:rPr>
              <a:t>Backed by the new </a:t>
            </a: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municipality, </a:t>
            </a:r>
            <a:r>
              <a:rPr lang="en-US" sz="1600" dirty="0" err="1">
                <a:solidFill>
                  <a:schemeClr val="bg1"/>
                </a:solidFill>
                <a:latin typeface="Roboto" panose="02000000000000000000" pitchFamily="2" charset="0"/>
                <a:ea typeface="Roboto" panose="02000000000000000000" pitchFamily="2" charset="0"/>
                <a:cs typeface="Roboto" panose="02000000000000000000" pitchFamily="2" charset="0"/>
              </a:rPr>
              <a:t>CitySense</a:t>
            </a: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 is a </a:t>
            </a:r>
            <a:r>
              <a:rPr lang="en-US" sz="1600" dirty="0" smtClean="0">
                <a:solidFill>
                  <a:schemeClr val="bg1"/>
                </a:solidFill>
                <a:latin typeface="Roboto" panose="02000000000000000000" pitchFamily="2" charset="0"/>
                <a:ea typeface="Roboto" panose="02000000000000000000" pitchFamily="2" charset="0"/>
                <a:cs typeface="Roboto" panose="02000000000000000000" pitchFamily="2" charset="0"/>
              </a:rPr>
              <a:t>not-for-profit </a:t>
            </a: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initiative aimed at reconciling New Yorkers with their city through the creation of a personal assistant, hosted on smartphone and augmented reality devices. To adapt its services to each one, the platform gathers and crosses the data that it provides - on agreement - its users with the </a:t>
            </a:r>
            <a:r>
              <a:rPr lang="en-US" sz="1600" dirty="0" err="1">
                <a:solidFill>
                  <a:schemeClr val="bg1"/>
                </a:solidFill>
                <a:latin typeface="Roboto" panose="02000000000000000000" pitchFamily="2" charset="0"/>
                <a:ea typeface="Roboto" panose="02000000000000000000" pitchFamily="2" charset="0"/>
                <a:cs typeface="Roboto" panose="02000000000000000000" pitchFamily="2" charset="0"/>
              </a:rPr>
              <a:t>datas</a:t>
            </a: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 collected by the sensors and the APIs of the metropolis. Proactive tool, </a:t>
            </a:r>
            <a:r>
              <a:rPr lang="en-US" sz="1600" dirty="0" err="1">
                <a:solidFill>
                  <a:schemeClr val="bg1"/>
                </a:solidFill>
                <a:latin typeface="Roboto" panose="02000000000000000000" pitchFamily="2" charset="0"/>
                <a:ea typeface="Roboto" panose="02000000000000000000" pitchFamily="2" charset="0"/>
                <a:cs typeface="Roboto" panose="02000000000000000000" pitchFamily="2" charset="0"/>
              </a:rPr>
              <a:t>CitySense</a:t>
            </a: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 anticipates the questions of the inhabitants </a:t>
            </a:r>
            <a:r>
              <a:rPr lang="en-US" sz="1600" dirty="0" smtClean="0">
                <a:solidFill>
                  <a:schemeClr val="bg1"/>
                </a:solidFill>
                <a:latin typeface="Roboto" panose="02000000000000000000" pitchFamily="2" charset="0"/>
                <a:ea typeface="Roboto" panose="02000000000000000000" pitchFamily="2" charset="0"/>
                <a:cs typeface="Roboto" panose="02000000000000000000" pitchFamily="2" charset="0"/>
              </a:rPr>
              <a:t>to </a:t>
            </a: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offer them relevant and contextualized advice</a:t>
            </a:r>
            <a:r>
              <a:rPr lang="en-US" sz="1600" dirty="0" smtClean="0">
                <a:solidFill>
                  <a:schemeClr val="bg1"/>
                </a:solidFill>
                <a:latin typeface="Roboto" panose="02000000000000000000" pitchFamily="2" charset="0"/>
                <a:ea typeface="Roboto" panose="02000000000000000000" pitchFamily="2" charset="0"/>
                <a:cs typeface="Roboto" panose="02000000000000000000" pitchFamily="2" charset="0"/>
              </a:rPr>
              <a:t>.</a:t>
            </a:r>
          </a:p>
          <a:p>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
            </a:r>
            <a:b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b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From administrative formalities to the latest fashionable restaurant, no aspect of everyday life for city dwellers escapes this concentrated artificial intelligence. "It's time to pay your taxes: how to get there" "Discover the ideal way to Central Park" "One of your friends is around" "Candidates' proposals for the next municipal elections" </a:t>
            </a:r>
            <a:r>
              <a:rPr lang="en-US" sz="1600" dirty="0" smtClean="0">
                <a:solidFill>
                  <a:schemeClr val="bg1"/>
                </a:solidFill>
                <a:latin typeface="Roboto" panose="02000000000000000000" pitchFamily="2" charset="0"/>
                <a:ea typeface="Roboto" panose="02000000000000000000" pitchFamily="2" charset="0"/>
                <a:cs typeface="Roboto" panose="02000000000000000000" pitchFamily="2" charset="0"/>
              </a:rPr>
              <a:t>“at 200 </a:t>
            </a: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m, a </a:t>
            </a:r>
            <a:r>
              <a:rPr lang="en-US" sz="1600" dirty="0" smtClean="0">
                <a:solidFill>
                  <a:schemeClr val="bg1"/>
                </a:solidFill>
                <a:latin typeface="Roboto" panose="02000000000000000000" pitchFamily="2" charset="0"/>
                <a:ea typeface="Roboto" panose="02000000000000000000" pitchFamily="2" charset="0"/>
                <a:cs typeface="Roboto" panose="02000000000000000000" pitchFamily="2" charset="0"/>
              </a:rPr>
              <a:t>new restaurant </a:t>
            </a: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with an excellent review published in the New Yorker ".</a:t>
            </a:r>
            <a:b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b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The city, this gigantic shambles, regains readability and attractiveness - as if </a:t>
            </a:r>
            <a:r>
              <a:rPr lang="en-US" sz="1600" dirty="0" err="1">
                <a:solidFill>
                  <a:schemeClr val="bg1"/>
                </a:solidFill>
                <a:latin typeface="Roboto" panose="02000000000000000000" pitchFamily="2" charset="0"/>
                <a:ea typeface="Roboto" panose="02000000000000000000" pitchFamily="2" charset="0"/>
                <a:cs typeface="Roboto" panose="02000000000000000000" pitchFamily="2" charset="0"/>
              </a:rPr>
              <a:t>CitySense</a:t>
            </a: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 offered the connected urban environment the opportunity to permanently display its best profile</a:t>
            </a:r>
            <a:r>
              <a:rPr lang="en-US" sz="1600" dirty="0" smtClean="0">
                <a:solidFill>
                  <a:schemeClr val="bg1"/>
                </a:solidFill>
                <a:latin typeface="Roboto" panose="02000000000000000000" pitchFamily="2" charset="0"/>
                <a:ea typeface="Roboto" panose="02000000000000000000" pitchFamily="2" charset="0"/>
                <a:cs typeface="Roboto" panose="02000000000000000000" pitchFamily="2" charset="0"/>
              </a:rPr>
              <a:t>.</a:t>
            </a:r>
          </a:p>
          <a:p>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
            </a:r>
            <a:b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b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Much more than a conglomerate of practical services, this model comes to upset lifestyles and the perspectives of its users. By changing the account, the user can project himself into the skin of an inhabitant of another age, sex or </a:t>
            </a:r>
            <a:r>
              <a:rPr lang="en-US" sz="1600" dirty="0" err="1">
                <a:solidFill>
                  <a:schemeClr val="bg1"/>
                </a:solidFill>
                <a:latin typeface="Roboto" panose="02000000000000000000" pitchFamily="2" charset="0"/>
                <a:ea typeface="Roboto" panose="02000000000000000000" pitchFamily="2" charset="0"/>
                <a:cs typeface="Roboto" panose="02000000000000000000" pitchFamily="2" charset="0"/>
              </a:rPr>
              <a:t>socioprofessional</a:t>
            </a: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 category</a:t>
            </a:r>
            <a:b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b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and live a perfectly new experience</a:t>
            </a:r>
            <a:endParaRPr lang="fr-FR" sz="16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199612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b="3544"/>
          <a:stretch/>
        </p:blipFill>
        <p:spPr>
          <a:xfrm>
            <a:off x="9034413" y="3225355"/>
            <a:ext cx="3157587" cy="3669102"/>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0314" y="0"/>
            <a:ext cx="3171686" cy="2459901"/>
          </a:xfrm>
          <a:prstGeom prst="rect">
            <a:avLst/>
          </a:prstGeom>
        </p:spPr>
      </p:pic>
      <p:sp>
        <p:nvSpPr>
          <p:cNvPr id="17" name="Rectangle 16"/>
          <p:cNvSpPr/>
          <p:nvPr/>
        </p:nvSpPr>
        <p:spPr>
          <a:xfrm>
            <a:off x="9020314" y="2480560"/>
            <a:ext cx="3152289" cy="756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rotWithShape="1">
          <a:blip r:embed="rId5">
            <a:extLst>
              <a:ext uri="{28A0092B-C50C-407E-A947-70E740481C1C}">
                <a14:useLocalDpi xmlns:a14="http://schemas.microsoft.com/office/drawing/2010/main" val="0"/>
              </a:ext>
            </a:extLst>
          </a:blip>
          <a:srcRect t="7041" b="8356"/>
          <a:stretch/>
        </p:blipFill>
        <p:spPr>
          <a:xfrm>
            <a:off x="9034413" y="2583799"/>
            <a:ext cx="3161988" cy="613065"/>
          </a:xfrm>
          <a:prstGeom prst="rect">
            <a:avLst/>
          </a:prstGeom>
        </p:spPr>
      </p:pic>
      <p:sp>
        <p:nvSpPr>
          <p:cNvPr id="19" name="ZoneTexte 18"/>
          <p:cNvSpPr txBox="1"/>
          <p:nvPr/>
        </p:nvSpPr>
        <p:spPr>
          <a:xfrm>
            <a:off x="250723" y="88819"/>
            <a:ext cx="8598309" cy="5539978"/>
          </a:xfrm>
          <a:prstGeom prst="rect">
            <a:avLst/>
          </a:prstGeom>
          <a:noFill/>
        </p:spPr>
        <p:txBody>
          <a:bodyPr wrap="square" rtlCol="0">
            <a:spAutoFit/>
          </a:bodyPr>
          <a:lstStyle/>
          <a:p>
            <a:r>
              <a:rPr lang="fr-FR" b="1" dirty="0" smtClean="0">
                <a:solidFill>
                  <a:schemeClr val="bg1"/>
                </a:solidFill>
                <a:latin typeface="Roboto" panose="02000000000000000000" pitchFamily="2" charset="0"/>
                <a:ea typeface="Roboto" panose="02000000000000000000" pitchFamily="2" charset="0"/>
                <a:cs typeface="Roboto" panose="02000000000000000000" pitchFamily="2" charset="0"/>
              </a:rPr>
              <a:t>City-as-a-service : </a:t>
            </a:r>
            <a:r>
              <a:rPr lang="fr-FR" b="1" dirty="0" err="1" smtClean="0">
                <a:solidFill>
                  <a:schemeClr val="bg1"/>
                </a:solidFill>
                <a:latin typeface="Roboto" panose="02000000000000000000" pitchFamily="2" charset="0"/>
                <a:ea typeface="Roboto" panose="02000000000000000000" pitchFamily="2" charset="0"/>
                <a:cs typeface="Roboto" panose="02000000000000000000" pitchFamily="2" charset="0"/>
              </a:rPr>
              <a:t>tinder</a:t>
            </a:r>
            <a:r>
              <a:rPr lang="fr-FR" b="1" dirty="0" smtClean="0">
                <a:solidFill>
                  <a:schemeClr val="bg1"/>
                </a:solidFill>
                <a:latin typeface="Roboto" panose="02000000000000000000" pitchFamily="2" charset="0"/>
                <a:ea typeface="Roboto" panose="02000000000000000000" pitchFamily="2" charset="0"/>
                <a:cs typeface="Roboto" panose="02000000000000000000" pitchFamily="2" charset="0"/>
              </a:rPr>
              <a:t> + </a:t>
            </a:r>
            <a:r>
              <a:rPr lang="fr-FR" b="1" dirty="0" err="1" smtClean="0">
                <a:solidFill>
                  <a:schemeClr val="bg1"/>
                </a:solidFill>
                <a:latin typeface="Roboto" panose="02000000000000000000" pitchFamily="2" charset="0"/>
                <a:ea typeface="Roboto" panose="02000000000000000000" pitchFamily="2" charset="0"/>
                <a:cs typeface="Roboto" panose="02000000000000000000" pitchFamily="2" charset="0"/>
              </a:rPr>
              <a:t>microtasking</a:t>
            </a:r>
            <a:r>
              <a:rPr lang="fr-FR" b="1" dirty="0" smtClean="0">
                <a:solidFill>
                  <a:schemeClr val="bg1"/>
                </a:solidFill>
                <a:latin typeface="Roboto" panose="02000000000000000000" pitchFamily="2" charset="0"/>
                <a:ea typeface="Roboto" panose="02000000000000000000" pitchFamily="2" charset="0"/>
                <a:cs typeface="Roboto" panose="02000000000000000000" pitchFamily="2" charset="0"/>
              </a:rPr>
              <a:t> + </a:t>
            </a:r>
            <a:r>
              <a:rPr lang="fr-FR" b="1" dirty="0" err="1" smtClean="0">
                <a:solidFill>
                  <a:schemeClr val="bg1"/>
                </a:solidFill>
                <a:latin typeface="Roboto" panose="02000000000000000000" pitchFamily="2" charset="0"/>
                <a:ea typeface="Roboto" panose="02000000000000000000" pitchFamily="2" charset="0"/>
                <a:cs typeface="Roboto" panose="02000000000000000000" pitchFamily="2" charset="0"/>
              </a:rPr>
              <a:t>gamification</a:t>
            </a:r>
            <a:r>
              <a:rPr lang="fr-FR" b="1" dirty="0" smtClean="0">
                <a:solidFill>
                  <a:schemeClr val="bg1"/>
                </a:solidFill>
                <a:latin typeface="Roboto" panose="02000000000000000000" pitchFamily="2" charset="0"/>
                <a:ea typeface="Roboto" panose="02000000000000000000" pitchFamily="2" charset="0"/>
                <a:cs typeface="Roboto" panose="02000000000000000000" pitchFamily="2" charset="0"/>
              </a:rPr>
              <a:t> of </a:t>
            </a:r>
            <a:r>
              <a:rPr lang="fr-FR" b="1" dirty="0" err="1" smtClean="0">
                <a:solidFill>
                  <a:schemeClr val="bg1"/>
                </a:solidFill>
                <a:latin typeface="Roboto" panose="02000000000000000000" pitchFamily="2" charset="0"/>
                <a:ea typeface="Roboto" panose="02000000000000000000" pitchFamily="2" charset="0"/>
                <a:cs typeface="Roboto" panose="02000000000000000000" pitchFamily="2" charset="0"/>
              </a:rPr>
              <a:t>work</a:t>
            </a:r>
            <a:endParaRPr lang="fr-FR" b="1" dirty="0" smtClean="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fr-FR" sz="1600" b="1" dirty="0" smtClean="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US" sz="1600" dirty="0" smtClean="0">
                <a:solidFill>
                  <a:schemeClr val="bg1"/>
                </a:solidFill>
                <a:latin typeface="Roboto" panose="02000000000000000000" pitchFamily="2" charset="0"/>
                <a:ea typeface="Roboto" panose="02000000000000000000" pitchFamily="2" charset="0"/>
                <a:cs typeface="Roboto" panose="02000000000000000000" pitchFamily="2" charset="0"/>
              </a:rPr>
              <a:t>In </a:t>
            </a: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2027, the capital of Sichuan faces a new challenge: reconnect with the growth and economic dynamism that were his in the early 2010s. </a:t>
            </a:r>
            <a:r>
              <a:rPr lang="en-US" sz="1600" dirty="0" smtClean="0">
                <a:solidFill>
                  <a:schemeClr val="bg1"/>
                </a:solidFill>
                <a:latin typeface="Roboto" panose="02000000000000000000" pitchFamily="2" charset="0"/>
                <a:ea typeface="Roboto" panose="02000000000000000000" pitchFamily="2" charset="0"/>
                <a:cs typeface="Roboto" panose="02000000000000000000" pitchFamily="2" charset="0"/>
              </a:rPr>
              <a:t>To </a:t>
            </a: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achieve this, the town hall puts on a platform for connecting businesses and residents where everyone can find professional missions to match their skills and ambition</a:t>
            </a:r>
            <a:r>
              <a:rPr lang="en-US" sz="1600" dirty="0" smtClean="0">
                <a:solidFill>
                  <a:schemeClr val="bg1"/>
                </a:solidFill>
                <a:latin typeface="Roboto" panose="02000000000000000000" pitchFamily="2" charset="0"/>
                <a:ea typeface="Roboto" panose="02000000000000000000" pitchFamily="2" charset="0"/>
                <a:cs typeface="Roboto" panose="02000000000000000000" pitchFamily="2" charset="0"/>
              </a:rPr>
              <a:t>.</a:t>
            </a:r>
          </a:p>
          <a:p>
            <a:endParaRPr lang="en-US" sz="1600" dirty="0" smtClean="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Pillar of the Chinese business world, the "</a:t>
            </a:r>
            <a:r>
              <a:rPr lang="en-US" sz="1600" dirty="0" err="1">
                <a:solidFill>
                  <a:schemeClr val="bg1"/>
                </a:solidFill>
                <a:latin typeface="Roboto" panose="02000000000000000000" pitchFamily="2" charset="0"/>
                <a:ea typeface="Roboto" panose="02000000000000000000" pitchFamily="2" charset="0"/>
                <a:cs typeface="Roboto" panose="02000000000000000000" pitchFamily="2" charset="0"/>
              </a:rPr>
              <a:t>GuanXi</a:t>
            </a: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 designates the intermediary of trust indispensable to the meeting of two individuals. Today, it is also the name of a digital service for connecting professionals.</a:t>
            </a:r>
            <a:b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b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Designed by the city of </a:t>
            </a:r>
            <a:r>
              <a:rPr lang="en-US" sz="1600" dirty="0" err="1">
                <a:solidFill>
                  <a:schemeClr val="bg1"/>
                </a:solidFill>
                <a:latin typeface="Roboto" panose="02000000000000000000" pitchFamily="2" charset="0"/>
                <a:ea typeface="Roboto" panose="02000000000000000000" pitchFamily="2" charset="0"/>
                <a:cs typeface="Roboto" panose="02000000000000000000" pitchFamily="2" charset="0"/>
              </a:rPr>
              <a:t>ChengDu</a:t>
            </a: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 this new social network facilitates the reception and integration of foreign freelancers. Like a dating site, </a:t>
            </a:r>
            <a:r>
              <a:rPr lang="en-US" sz="1600" dirty="0" err="1">
                <a:solidFill>
                  <a:schemeClr val="bg1"/>
                </a:solidFill>
                <a:latin typeface="Roboto" panose="02000000000000000000" pitchFamily="2" charset="0"/>
                <a:ea typeface="Roboto" panose="02000000000000000000" pitchFamily="2" charset="0"/>
                <a:cs typeface="Roboto" panose="02000000000000000000" pitchFamily="2" charset="0"/>
              </a:rPr>
              <a:t>GuanXi</a:t>
            </a: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 offers a service where service providers are immediately informed of the corresponding calls for tenders, according to the parameters they provide and the criteria provided by companies looking for qualified subcontractors.</a:t>
            </a:r>
            <a:b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b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The interface uses a </a:t>
            </a:r>
            <a:r>
              <a:rPr lang="en-US" sz="1600" dirty="0" err="1">
                <a:solidFill>
                  <a:schemeClr val="bg1"/>
                </a:solidFill>
                <a:latin typeface="Roboto" panose="02000000000000000000" pitchFamily="2" charset="0"/>
                <a:ea typeface="Roboto" panose="02000000000000000000" pitchFamily="2" charset="0"/>
                <a:cs typeface="Roboto" panose="02000000000000000000" pitchFamily="2" charset="0"/>
              </a:rPr>
              <a:t>gamification</a:t>
            </a: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 process. Supported by augmented reality, the tool gives freelancers professional challenges issued by companies. Equipped with connected lenses sold all over the city, the candidates discover and take up the missions that are proposed to them by the algorithm of the service according to their agenda, their </a:t>
            </a:r>
            <a:r>
              <a:rPr lang="en-US" sz="1600" dirty="0" err="1">
                <a:solidFill>
                  <a:schemeClr val="bg1"/>
                </a:solidFill>
                <a:latin typeface="Roboto" panose="02000000000000000000" pitchFamily="2" charset="0"/>
                <a:ea typeface="Roboto" panose="02000000000000000000" pitchFamily="2" charset="0"/>
                <a:cs typeface="Roboto" panose="02000000000000000000" pitchFamily="2" charset="0"/>
              </a:rPr>
              <a:t>geolocation</a:t>
            </a: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 or their profile, turning into an adventure the </a:t>
            </a:r>
            <a:r>
              <a:rPr lang="en-US" sz="1600" dirty="0" smtClean="0">
                <a:solidFill>
                  <a:schemeClr val="bg1"/>
                </a:solidFill>
                <a:latin typeface="Roboto" panose="02000000000000000000" pitchFamily="2" charset="0"/>
                <a:ea typeface="Roboto" panose="02000000000000000000" pitchFamily="2" charset="0"/>
                <a:cs typeface="Roboto" panose="02000000000000000000" pitchFamily="2" charset="0"/>
              </a:rPr>
              <a:t>activity professional </a:t>
            </a: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of these freelancers of a new kind. First free, then paid according to the desired benefits (instant translation, data concealment, access to extended profiles </a:t>
            </a:r>
            <a:r>
              <a:rPr lang="en-US" sz="1600" dirty="0" smtClean="0">
                <a:solidFill>
                  <a:schemeClr val="bg1"/>
                </a:solidFill>
                <a:latin typeface="Roboto" panose="02000000000000000000" pitchFamily="2" charset="0"/>
                <a:ea typeface="Roboto" panose="02000000000000000000" pitchFamily="2" charset="0"/>
                <a:cs typeface="Roboto" panose="02000000000000000000" pitchFamily="2" charset="0"/>
              </a:rPr>
              <a:t>....).</a:t>
            </a:r>
            <a:endParaRPr lang="fr-FR" sz="1600" b="1" dirty="0" smtClean="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9547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LINC 2018">
  <a:themeElements>
    <a:clrScheme name="LINC">
      <a:dk1>
        <a:srgbClr val="000000"/>
      </a:dk1>
      <a:lt1>
        <a:srgbClr val="FFFFFF"/>
      </a:lt1>
      <a:dk2>
        <a:srgbClr val="3D4C60"/>
      </a:dk2>
      <a:lt2>
        <a:srgbClr val="E7E6E6"/>
      </a:lt2>
      <a:accent1>
        <a:srgbClr val="00DE80"/>
      </a:accent1>
      <a:accent2>
        <a:srgbClr val="00BAE0"/>
      </a:accent2>
      <a:accent3>
        <a:srgbClr val="7C00D4"/>
      </a:accent3>
      <a:accent4>
        <a:srgbClr val="EBEF00"/>
      </a:accent4>
      <a:accent5>
        <a:srgbClr val="D5005F"/>
      </a:accent5>
      <a:accent6>
        <a:srgbClr val="FFB22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6000" dirty="0">
            <a:solidFill>
              <a:schemeClr val="bg1"/>
            </a:solidFill>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997</TotalTime>
  <Words>1134</Words>
  <Application>Microsoft Office PowerPoint</Application>
  <PresentationFormat>Grand écran</PresentationFormat>
  <Paragraphs>138</Paragraphs>
  <Slides>25</Slides>
  <Notes>14</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25</vt:i4>
      </vt:variant>
    </vt:vector>
  </HeadingPairs>
  <TitlesOfParts>
    <vt:vector size="35" baseType="lpstr">
      <vt:lpstr>Arial</vt:lpstr>
      <vt:lpstr>Batang</vt:lpstr>
      <vt:lpstr>Calibri</vt:lpstr>
      <vt:lpstr>Century Gothic</vt:lpstr>
      <vt:lpstr>Garamond</vt:lpstr>
      <vt:lpstr>Georgia</vt:lpstr>
      <vt:lpstr>Helvetica</vt:lpstr>
      <vt:lpstr>Roboto</vt:lpstr>
      <vt:lpstr>Wingdings</vt:lpstr>
      <vt:lpstr>LINC 2018</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The right to data portability in a nutshell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Kévin RAMANAKASINA</dc:creator>
  <cp:lastModifiedBy>DELCROIX Geoffrey</cp:lastModifiedBy>
  <cp:revision>70</cp:revision>
  <dcterms:created xsi:type="dcterms:W3CDTF">2018-04-17T08:20:05Z</dcterms:created>
  <dcterms:modified xsi:type="dcterms:W3CDTF">2018-08-31T08:53:32Z</dcterms:modified>
</cp:coreProperties>
</file>