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6" r:id="rId3"/>
    <p:sldId id="396" r:id="rId4"/>
    <p:sldId id="398" r:id="rId5"/>
    <p:sldId id="403" r:id="rId6"/>
    <p:sldId id="399" r:id="rId7"/>
    <p:sldId id="395" r:id="rId8"/>
    <p:sldId id="405" r:id="rId9"/>
    <p:sldId id="406" r:id="rId10"/>
    <p:sldId id="407" r:id="rId11"/>
    <p:sldId id="408" r:id="rId12"/>
    <p:sldId id="409" r:id="rId13"/>
    <p:sldId id="401" r:id="rId14"/>
    <p:sldId id="39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">
          <p15:clr>
            <a:srgbClr val="A4A3A4"/>
          </p15:clr>
        </p15:guide>
        <p15:guide id="2" pos="462">
          <p15:clr>
            <a:srgbClr val="A4A3A4"/>
          </p15:clr>
        </p15:guide>
        <p15:guide id="3" orient="horz" pos="27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1BCD7"/>
    <a:srgbClr val="33CD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7"/>
    <p:restoredTop sz="94536"/>
  </p:normalViewPr>
  <p:slideViewPr>
    <p:cSldViewPr snapToObjects="1">
      <p:cViewPr varScale="1">
        <p:scale>
          <a:sx n="108" d="100"/>
          <a:sy n="108" d="100"/>
        </p:scale>
        <p:origin x="216" y="208"/>
      </p:cViewPr>
      <p:guideLst>
        <p:guide orient="horz" pos="250"/>
        <p:guide pos="462"/>
        <p:guide orient="horz" pos="27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2" d="100"/>
          <a:sy n="72" d="100"/>
        </p:scale>
        <p:origin x="25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53D80-BB27-B345-B48F-D89E75C63AF8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9BA1-050E-C54B-A18D-B1BE1902A1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7109-2716-CC4D-9CA3-E61A94BBBE9C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13C7F-8B8F-DB42-ACFB-28EB6030CA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4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Even</a:t>
            </a:r>
            <a:r>
              <a:rPr lang="fr-FR" dirty="0" smtClean="0"/>
              <a:t> made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easy</a:t>
            </a:r>
            <a:r>
              <a:rPr lang="fr-FR" dirty="0" smtClean="0"/>
              <a:t>, </a:t>
            </a:r>
            <a:r>
              <a:rPr lang="fr-FR" dirty="0" err="1" smtClean="0"/>
              <a:t>portability</a:t>
            </a:r>
            <a:r>
              <a:rPr lang="fr-FR" dirty="0" smtClean="0"/>
              <a:t> </a:t>
            </a:r>
            <a:r>
              <a:rPr lang="fr-FR" dirty="0" err="1" smtClean="0"/>
              <a:t>requests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for 3% of all </a:t>
            </a:r>
            <a:r>
              <a:rPr lang="fr-FR" dirty="0" err="1" smtClean="0"/>
              <a:t>requests</a:t>
            </a:r>
            <a:r>
              <a:rPr lang="fr-FR" dirty="0" smtClean="0"/>
              <a:t> sent. A lot of information </a:t>
            </a:r>
            <a:r>
              <a:rPr lang="fr-FR" dirty="0" err="1" smtClean="0"/>
              <a:t>towards</a:t>
            </a:r>
            <a:r>
              <a:rPr lang="fr-FR" dirty="0" smtClean="0"/>
              <a:t> people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Portability</a:t>
            </a:r>
            <a:r>
              <a:rPr lang="fr-FR" baseline="0" dirty="0" smtClean="0"/>
              <a:t> « </a:t>
            </a:r>
            <a:r>
              <a:rPr lang="fr-FR" baseline="0" dirty="0" err="1" smtClean="0"/>
              <a:t>alone</a:t>
            </a:r>
            <a:r>
              <a:rPr lang="fr-FR" baseline="0" dirty="0" smtClean="0"/>
              <a:t> » </a:t>
            </a:r>
            <a:r>
              <a:rPr lang="fr-FR" baseline="0" dirty="0" err="1" smtClean="0"/>
              <a:t>does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sense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reason</a:t>
            </a:r>
            <a:r>
              <a:rPr lang="fr-FR" baseline="0" dirty="0" smtClean="0"/>
              <a:t>. &gt; An attractive initial value </a:t>
            </a:r>
            <a:r>
              <a:rPr lang="fr-FR" baseline="0" dirty="0" err="1" smtClean="0"/>
              <a:t>proposal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crucial to trigger a </a:t>
            </a:r>
            <a:r>
              <a:rPr lang="fr-FR" baseline="0" dirty="0" err="1" smtClean="0"/>
              <a:t>portablity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request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3C7F-8B8F-DB42-ACFB-28EB6030CA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24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At fair&amp;smart,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convert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everything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json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Little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little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building a </a:t>
            </a:r>
            <a:r>
              <a:rPr lang="fr-FR" baseline="0" dirty="0" err="1" smtClean="0"/>
              <a:t>json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library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structure and exemple </a:t>
            </a:r>
            <a:r>
              <a:rPr lang="fr-FR" baseline="0" dirty="0" err="1" smtClean="0"/>
              <a:t>datasets</a:t>
            </a:r>
            <a:r>
              <a:rPr lang="fr-FR" baseline="0" dirty="0" smtClean="0"/>
              <a:t> of more and more data </a:t>
            </a:r>
            <a:r>
              <a:rPr lang="fr-FR" baseline="0" dirty="0" err="1" smtClean="0"/>
              <a:t>controllers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library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data </a:t>
            </a:r>
            <a:r>
              <a:rPr lang="fr-FR" baseline="0" dirty="0" err="1" smtClean="0"/>
              <a:t>controllers</a:t>
            </a:r>
            <a:r>
              <a:rPr lang="fr-FR" baseline="0" dirty="0" smtClean="0"/>
              <a:t> to select the </a:t>
            </a:r>
            <a:r>
              <a:rPr lang="fr-FR" baseline="0" dirty="0" err="1" smtClean="0"/>
              <a:t>appropriate</a:t>
            </a:r>
            <a:r>
              <a:rPr lang="fr-FR" baseline="0" dirty="0" smtClean="0"/>
              <a:t> data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one or more data </a:t>
            </a:r>
            <a:r>
              <a:rPr lang="fr-FR" baseline="0" dirty="0" err="1" smtClean="0"/>
              <a:t>controllers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prepare</a:t>
            </a:r>
            <a:r>
              <a:rPr lang="fr-FR" baseline="0" dirty="0" smtClean="0"/>
              <a:t> a data </a:t>
            </a:r>
            <a:r>
              <a:rPr lang="fr-FR" baseline="0" dirty="0" err="1" smtClean="0"/>
              <a:t>request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individual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3C7F-8B8F-DB42-ACFB-28EB6030CA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4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baseline="0" dirty="0" smtClean="0"/>
              <a:t>on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to select data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jsonPath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semantic</a:t>
            </a:r>
            <a:r>
              <a:rPr lang="fr-FR" baseline="0" dirty="0" smtClean="0"/>
              <a:t> annotations (RDF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schema.org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foaf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3C7F-8B8F-DB42-ACFB-28EB6030CAC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98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If the data </a:t>
            </a:r>
            <a:r>
              <a:rPr lang="fr-FR" dirty="0" err="1" smtClean="0"/>
              <a:t>request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accepted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track</a:t>
            </a:r>
            <a:r>
              <a:rPr lang="fr-FR" baseline="0" dirty="0" smtClean="0"/>
              <a:t> of all </a:t>
            </a:r>
            <a:r>
              <a:rPr lang="fr-FR" baseline="0" dirty="0" err="1" smtClean="0"/>
              <a:t>transfers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individual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clear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data has been </a:t>
            </a:r>
            <a:r>
              <a:rPr lang="fr-FR" baseline="0" dirty="0" err="1" smtClean="0"/>
              <a:t>transferred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whom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for.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3C7F-8B8F-DB42-ACFB-28EB6030CAC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5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Propriétaire et Confidentiel © </a:t>
            </a:r>
            <a:r>
              <a:rPr lang="fr-FR" dirty="0" err="1" smtClean="0"/>
              <a:t>Fair&amp;Smart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F731-4CCA-7844-81BF-39173C1BBF8F}" type="slidenum">
              <a:rPr lang="fr-FR" smtClean="0"/>
              <a:pPr/>
              <a:t>‹#›</a:t>
            </a:fld>
            <a:endParaRPr lang="fr-FR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5443" y="261336"/>
            <a:ext cx="1236714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Propriétaire et Confidentiel © </a:t>
            </a:r>
            <a:r>
              <a:rPr lang="fr-FR" dirty="0" err="1" smtClean="0"/>
              <a:t>Fair&amp;Smart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F731-4CCA-7844-81BF-39173C1BBF8F}" type="slidenum">
              <a:rPr lang="fr-FR" smtClean="0"/>
              <a:pPr/>
              <a:t>‹#›</a:t>
            </a:fld>
            <a:endParaRPr lang="fr-FR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5443" y="261336"/>
            <a:ext cx="1236714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7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0929" y="261336"/>
            <a:ext cx="1601228" cy="7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Propriétaire et Confidentiel © </a:t>
            </a:r>
            <a:r>
              <a:rPr lang="fr-FR" dirty="0" err="1" smtClean="0"/>
              <a:t>Fair&amp;Smart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F731-4CCA-7844-81BF-39173C1BBF8F}" type="slidenum">
              <a:rPr lang="fr-FR" smtClean="0"/>
              <a:pPr/>
              <a:t>‹#›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162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Propriétaire et Confidentiel © </a:t>
            </a:r>
            <a:r>
              <a:rPr lang="fr-FR" dirty="0" err="1" smtClean="0"/>
              <a:t>Fair&amp;Smart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F731-4CCA-7844-81BF-39173C1BBF8F}" type="slidenum">
              <a:rPr lang="fr-FR" smtClean="0"/>
              <a:pPr/>
              <a:t>‹#›</a:t>
            </a:fld>
            <a:endParaRPr lang="fr-FR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5443" y="261336"/>
            <a:ext cx="1236714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7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Propriétaire et Confidentiel © </a:t>
            </a:r>
            <a:r>
              <a:rPr lang="fr-FR" dirty="0" err="1" smtClean="0"/>
              <a:t>Fair&amp;Smart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F731-4CCA-7844-81BF-39173C1BBF8F}" type="slidenum">
              <a:rPr lang="fr-FR" smtClean="0"/>
              <a:pPr/>
              <a:t>‹#›</a:t>
            </a:fld>
            <a:endParaRPr lang="fr-FR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5443" y="261336"/>
            <a:ext cx="1236714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1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Propriétaire et Confidentiel © </a:t>
            </a:r>
            <a:r>
              <a:rPr lang="fr-FR" dirty="0" err="1" smtClean="0"/>
              <a:t>Fair&amp;Smart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F731-4CCA-7844-81BF-39173C1BBF8F}" type="slidenum">
              <a:rPr lang="fr-FR" smtClean="0"/>
              <a:pPr/>
              <a:t>‹#›</a:t>
            </a:fld>
            <a:endParaRPr lang="fr-FR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5443" y="261336"/>
            <a:ext cx="1236714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0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Propriétaire et Confidentiel © </a:t>
            </a:r>
            <a:r>
              <a:rPr lang="fr-FR" dirty="0" err="1" smtClean="0"/>
              <a:t>Fair&amp;Smart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F731-4CCA-7844-81BF-39173C1BBF8F}" type="slidenum">
              <a:rPr lang="fr-FR" smtClean="0"/>
              <a:pPr/>
              <a:t>‹#›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4729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Propriétaire et Confidentiel © </a:t>
            </a:r>
            <a:r>
              <a:rPr lang="fr-FR" dirty="0" err="1" smtClean="0"/>
              <a:t>Fair&amp;Smart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F731-4CCA-7844-81BF-39173C1BBF8F}" type="slidenum">
              <a:rPr lang="fr-FR" smtClean="0"/>
              <a:pPr/>
              <a:t>‹#›</a:t>
            </a:fld>
            <a:endParaRPr lang="fr-FR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5443" y="261336"/>
            <a:ext cx="1236714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0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Propriétaire et Confidentiel © </a:t>
            </a:r>
            <a:r>
              <a:rPr lang="fr-FR" dirty="0" err="1" smtClean="0"/>
              <a:t>Fair&amp;Smart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F731-4CCA-7844-81BF-39173C1BBF8F}" type="slidenum">
              <a:rPr lang="fr-FR" smtClean="0"/>
              <a:pPr/>
              <a:t>‹#›</a:t>
            </a:fld>
            <a:endParaRPr lang="fr-FR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5443" y="261336"/>
            <a:ext cx="1236714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33425" y="6525344"/>
            <a:ext cx="2564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All </a:t>
            </a:r>
            <a:r>
              <a:rPr lang="fr-FR" sz="1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rights</a:t>
            </a:r>
            <a:r>
              <a:rPr lang="fr-FR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reserved</a:t>
            </a:r>
            <a:r>
              <a:rPr lang="fr-FR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© </a:t>
            </a:r>
            <a:r>
              <a:rPr lang="fr-FR" sz="1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Fair&amp;Smart</a:t>
            </a:r>
            <a:r>
              <a:rPr lang="fr-FR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2018</a:t>
            </a:r>
            <a:endParaRPr lang="fr-FR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635051" y="6536377"/>
            <a:ext cx="365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783F731-4CCA-7844-81BF-39173C1BBF8F}" type="slidenum">
              <a:rPr lang="fr-FR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6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9496" y="2276872"/>
            <a:ext cx="9144000" cy="1881163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333333"/>
                </a:solidFill>
              </a:rPr>
              <a:t>Data </a:t>
            </a:r>
            <a:r>
              <a:rPr lang="fr-FR" sz="5400" dirty="0" err="1" smtClean="0">
                <a:solidFill>
                  <a:srgbClr val="333333"/>
                </a:solidFill>
              </a:rPr>
              <a:t>portability</a:t>
            </a:r>
            <a:r>
              <a:rPr lang="fr-FR" sz="5400" dirty="0" smtClean="0">
                <a:solidFill>
                  <a:srgbClr val="333333"/>
                </a:solidFill>
              </a:rPr>
              <a:t> in practice</a:t>
            </a:r>
            <a:br>
              <a:rPr lang="fr-FR" sz="5400" dirty="0" smtClean="0">
                <a:solidFill>
                  <a:srgbClr val="333333"/>
                </a:solidFill>
              </a:rPr>
            </a:br>
            <a:endParaRPr lang="fr-FR" sz="5400" dirty="0">
              <a:solidFill>
                <a:srgbClr val="333333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318" y="283507"/>
            <a:ext cx="2617578" cy="1170057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663952" y="5234032"/>
            <a:ext cx="3023320" cy="931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err="1" smtClean="0">
                <a:solidFill>
                  <a:srgbClr val="333333"/>
                </a:solidFill>
              </a:rPr>
              <a:t>MyData</a:t>
            </a:r>
            <a:r>
              <a:rPr lang="fr-FR" sz="2400" b="1" dirty="0" smtClean="0">
                <a:solidFill>
                  <a:srgbClr val="333333"/>
                </a:solidFill>
              </a:rPr>
              <a:t> 2018</a:t>
            </a:r>
          </a:p>
          <a:p>
            <a:pPr algn="l"/>
            <a:endParaRPr lang="fr-FR" sz="2000" b="1" dirty="0" smtClean="0">
              <a:solidFill>
                <a:srgbClr val="333333"/>
              </a:solidFill>
            </a:endParaRPr>
          </a:p>
          <a:p>
            <a:pPr algn="l"/>
            <a:r>
              <a:rPr lang="fr-FR" sz="2000" dirty="0" smtClean="0">
                <a:solidFill>
                  <a:srgbClr val="333333"/>
                </a:solidFill>
              </a:rPr>
              <a:t>Helsinki, August 29th 2018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59496" y="3573016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i="1" dirty="0" smtClean="0">
                <a:solidFill>
                  <a:srgbClr val="333333"/>
                </a:solidFill>
              </a:rPr>
              <a:t>« </a:t>
            </a:r>
            <a:r>
              <a:rPr lang="fr-FR" sz="3200" i="1" dirty="0" err="1" smtClean="0">
                <a:solidFill>
                  <a:srgbClr val="333333"/>
                </a:solidFill>
              </a:rPr>
              <a:t>Where</a:t>
            </a:r>
            <a:r>
              <a:rPr lang="fr-FR" sz="3200" i="1" dirty="0" smtClean="0">
                <a:solidFill>
                  <a:srgbClr val="333333"/>
                </a:solidFill>
              </a:rPr>
              <a:t> are </a:t>
            </a:r>
            <a:r>
              <a:rPr lang="fr-FR" sz="3200" i="1" dirty="0" err="1" smtClean="0">
                <a:solidFill>
                  <a:srgbClr val="333333"/>
                </a:solidFill>
              </a:rPr>
              <a:t>we</a:t>
            </a:r>
            <a:r>
              <a:rPr lang="fr-FR" sz="3200" i="1" dirty="0" smtClean="0">
                <a:solidFill>
                  <a:srgbClr val="333333"/>
                </a:solidFill>
              </a:rPr>
              <a:t> </a:t>
            </a:r>
            <a:r>
              <a:rPr lang="fr-FR" sz="3200" i="1" dirty="0" err="1" smtClean="0">
                <a:solidFill>
                  <a:srgbClr val="333333"/>
                </a:solidFill>
              </a:rPr>
              <a:t>after</a:t>
            </a:r>
            <a:r>
              <a:rPr lang="fr-FR" sz="3200" i="1" dirty="0" smtClean="0">
                <a:solidFill>
                  <a:srgbClr val="333333"/>
                </a:solidFill>
              </a:rPr>
              <a:t> 3 </a:t>
            </a:r>
            <a:r>
              <a:rPr lang="fr-FR" sz="3200" i="1" dirty="0" err="1" smtClean="0">
                <a:solidFill>
                  <a:srgbClr val="333333"/>
                </a:solidFill>
              </a:rPr>
              <a:t>months</a:t>
            </a:r>
            <a:r>
              <a:rPr lang="fr-FR" sz="3200" i="1" dirty="0" smtClean="0">
                <a:solidFill>
                  <a:srgbClr val="333333"/>
                </a:solidFill>
              </a:rPr>
              <a:t> ? »</a:t>
            </a:r>
            <a:br>
              <a:rPr lang="fr-FR" sz="3200" i="1" dirty="0" smtClean="0">
                <a:solidFill>
                  <a:srgbClr val="333333"/>
                </a:solidFill>
              </a:rPr>
            </a:br>
            <a:endParaRPr lang="fr-FR" sz="3200" i="1" dirty="0">
              <a:solidFill>
                <a:srgbClr val="33333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4824249"/>
            <a:ext cx="1266057" cy="12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80" y="0"/>
            <a:ext cx="9219412" cy="1325563"/>
          </a:xfrm>
        </p:spPr>
        <p:txBody>
          <a:bodyPr>
            <a:normAutofit/>
          </a:bodyPr>
          <a:lstStyle/>
          <a:p>
            <a:r>
              <a:rPr lang="fr-FR" sz="4000" dirty="0" err="1" smtClean="0">
                <a:solidFill>
                  <a:srgbClr val="333333"/>
                </a:solidFill>
              </a:rPr>
              <a:t>Waiting</a:t>
            </a:r>
            <a:r>
              <a:rPr lang="fr-FR" sz="4000" dirty="0" smtClean="0">
                <a:solidFill>
                  <a:srgbClr val="333333"/>
                </a:solidFill>
              </a:rPr>
              <a:t> for </a:t>
            </a:r>
            <a:r>
              <a:rPr lang="fr-FR" sz="4000" dirty="0" err="1" smtClean="0">
                <a:solidFill>
                  <a:srgbClr val="333333"/>
                </a:solidFill>
              </a:rPr>
              <a:t>interoperability</a:t>
            </a:r>
            <a:r>
              <a:rPr lang="fr-FR" sz="4000" dirty="0" smtClean="0">
                <a:solidFill>
                  <a:srgbClr val="333333"/>
                </a:solidFill>
              </a:rPr>
              <a:t> and standards : a </a:t>
            </a:r>
            <a:r>
              <a:rPr lang="fr-FR" sz="4000" dirty="0" err="1" smtClean="0">
                <a:solidFill>
                  <a:srgbClr val="333333"/>
                </a:solidFill>
              </a:rPr>
              <a:t>pragmatic</a:t>
            </a:r>
            <a:r>
              <a:rPr lang="fr-FR" sz="4000" dirty="0" smtClean="0">
                <a:solidFill>
                  <a:srgbClr val="333333"/>
                </a:solidFill>
              </a:rPr>
              <a:t> </a:t>
            </a:r>
            <a:r>
              <a:rPr lang="fr-FR" sz="4000" dirty="0" err="1" smtClean="0">
                <a:solidFill>
                  <a:srgbClr val="333333"/>
                </a:solidFill>
              </a:rPr>
              <a:t>approach</a:t>
            </a:r>
            <a:endParaRPr lang="fr-FR" sz="4000" dirty="0">
              <a:solidFill>
                <a:srgbClr val="33333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484784"/>
            <a:ext cx="10058400" cy="4756785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567608" y="3212976"/>
            <a:ext cx="8352928" cy="792088"/>
          </a:xfrm>
          <a:prstGeom prst="roundRect">
            <a:avLst/>
          </a:prstGeom>
          <a:noFill/>
          <a:ln w="38100">
            <a:solidFill>
              <a:srgbClr val="41B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9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80" y="0"/>
            <a:ext cx="9219412" cy="1325563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333333"/>
                </a:solidFill>
              </a:rPr>
              <a:t>Data </a:t>
            </a:r>
            <a:r>
              <a:rPr lang="fr-FR" sz="4000" dirty="0" err="1" smtClean="0">
                <a:solidFill>
                  <a:srgbClr val="333333"/>
                </a:solidFill>
              </a:rPr>
              <a:t>minimization</a:t>
            </a:r>
            <a:r>
              <a:rPr lang="fr-FR" sz="4000" dirty="0" smtClean="0">
                <a:solidFill>
                  <a:srgbClr val="333333"/>
                </a:solidFill>
              </a:rPr>
              <a:t> compliance </a:t>
            </a:r>
            <a:r>
              <a:rPr lang="fr-FR" sz="4000" dirty="0" err="1" smtClean="0">
                <a:solidFill>
                  <a:srgbClr val="333333"/>
                </a:solidFill>
              </a:rPr>
              <a:t>requires</a:t>
            </a:r>
            <a:r>
              <a:rPr lang="fr-FR" sz="4000" dirty="0" smtClean="0">
                <a:solidFill>
                  <a:srgbClr val="333333"/>
                </a:solidFill>
              </a:rPr>
              <a:t> </a:t>
            </a:r>
            <a:r>
              <a:rPr lang="fr-FR" sz="4000" dirty="0" err="1" smtClean="0">
                <a:solidFill>
                  <a:srgbClr val="333333"/>
                </a:solidFill>
              </a:rPr>
              <a:t>selective</a:t>
            </a:r>
            <a:r>
              <a:rPr lang="fr-FR" sz="4000" dirty="0" smtClean="0">
                <a:solidFill>
                  <a:srgbClr val="333333"/>
                </a:solidFill>
              </a:rPr>
              <a:t> data </a:t>
            </a:r>
            <a:r>
              <a:rPr lang="fr-FR" sz="4000" dirty="0" err="1" smtClean="0">
                <a:solidFill>
                  <a:srgbClr val="333333"/>
                </a:solidFill>
              </a:rPr>
              <a:t>requests</a:t>
            </a:r>
            <a:r>
              <a:rPr lang="fr-FR" sz="4000" dirty="0" smtClean="0">
                <a:solidFill>
                  <a:srgbClr val="333333"/>
                </a:solidFill>
              </a:rPr>
              <a:t> </a:t>
            </a:r>
            <a:endParaRPr lang="fr-FR" sz="4000" dirty="0">
              <a:solidFill>
                <a:srgbClr val="33333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68" y="1484784"/>
            <a:ext cx="10058400" cy="47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80" y="0"/>
            <a:ext cx="9219412" cy="1325563"/>
          </a:xfrm>
        </p:spPr>
        <p:txBody>
          <a:bodyPr>
            <a:normAutofit/>
          </a:bodyPr>
          <a:lstStyle/>
          <a:p>
            <a:r>
              <a:rPr lang="fr-FR" sz="4000" dirty="0" err="1" smtClean="0">
                <a:solidFill>
                  <a:srgbClr val="333333"/>
                </a:solidFill>
              </a:rPr>
              <a:t>Auditability</a:t>
            </a:r>
            <a:r>
              <a:rPr lang="fr-FR" sz="4000" dirty="0" smtClean="0">
                <a:solidFill>
                  <a:srgbClr val="333333"/>
                </a:solidFill>
              </a:rPr>
              <a:t> &amp; full </a:t>
            </a:r>
            <a:r>
              <a:rPr lang="fr-FR" sz="4000" dirty="0" err="1" smtClean="0">
                <a:solidFill>
                  <a:srgbClr val="333333"/>
                </a:solidFill>
              </a:rPr>
              <a:t>transparency</a:t>
            </a:r>
            <a:r>
              <a:rPr lang="fr-FR" sz="4000" dirty="0" smtClean="0">
                <a:solidFill>
                  <a:srgbClr val="333333"/>
                </a:solidFill>
              </a:rPr>
              <a:t> for the </a:t>
            </a:r>
            <a:r>
              <a:rPr lang="fr-FR" sz="4000" dirty="0" err="1" smtClean="0">
                <a:solidFill>
                  <a:srgbClr val="333333"/>
                </a:solidFill>
              </a:rPr>
              <a:t>individual</a:t>
            </a:r>
            <a:endParaRPr lang="fr-FR" sz="4000" dirty="0">
              <a:solidFill>
                <a:srgbClr val="33333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434698"/>
            <a:ext cx="2493846" cy="54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412775"/>
            <a:ext cx="2493843" cy="54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296756"/>
            <a:ext cx="2520280" cy="55612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94845" y="62373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333333"/>
                </a:solidFill>
              </a:rPr>
              <a:t>Source : Open </a:t>
            </a:r>
            <a:r>
              <a:rPr lang="fr-FR" sz="1200" dirty="0" err="1" smtClean="0">
                <a:solidFill>
                  <a:srgbClr val="333333"/>
                </a:solidFill>
              </a:rPr>
              <a:t>Knowledge</a:t>
            </a:r>
            <a:r>
              <a:rPr lang="fr-FR" sz="1200" dirty="0" smtClean="0">
                <a:solidFill>
                  <a:srgbClr val="333333"/>
                </a:solidFill>
              </a:rPr>
              <a:t> </a:t>
            </a:r>
            <a:r>
              <a:rPr lang="fr-FR" sz="1200" dirty="0" err="1" smtClean="0">
                <a:solidFill>
                  <a:srgbClr val="333333"/>
                </a:solidFill>
              </a:rPr>
              <a:t>Finland</a:t>
            </a:r>
            <a:endParaRPr lang="fr-FR" sz="1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80" y="0"/>
            <a:ext cx="9219412" cy="1325563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333333"/>
                </a:solidFill>
              </a:rPr>
              <a:t>How to </a:t>
            </a:r>
            <a:r>
              <a:rPr lang="fr-FR" sz="4000" dirty="0" err="1" smtClean="0">
                <a:solidFill>
                  <a:srgbClr val="333333"/>
                </a:solidFill>
              </a:rPr>
              <a:t>make</a:t>
            </a:r>
            <a:r>
              <a:rPr lang="fr-FR" sz="4000" dirty="0" smtClean="0">
                <a:solidFill>
                  <a:srgbClr val="333333"/>
                </a:solidFill>
              </a:rPr>
              <a:t> </a:t>
            </a:r>
            <a:r>
              <a:rPr lang="fr-FR" sz="4000" dirty="0" err="1" smtClean="0">
                <a:solidFill>
                  <a:srgbClr val="333333"/>
                </a:solidFill>
              </a:rPr>
              <a:t>it</a:t>
            </a:r>
            <a:r>
              <a:rPr lang="fr-FR" sz="4000" dirty="0" smtClean="0">
                <a:solidFill>
                  <a:srgbClr val="333333"/>
                </a:solidFill>
              </a:rPr>
              <a:t> a good and </a:t>
            </a:r>
            <a:r>
              <a:rPr lang="fr-FR" sz="4000" dirty="0" err="1" smtClean="0">
                <a:solidFill>
                  <a:srgbClr val="333333"/>
                </a:solidFill>
              </a:rPr>
              <a:t>compliant</a:t>
            </a:r>
            <a:r>
              <a:rPr lang="fr-FR" sz="4000" dirty="0" smtClean="0">
                <a:solidFill>
                  <a:srgbClr val="333333"/>
                </a:solidFill>
              </a:rPr>
              <a:t> </a:t>
            </a:r>
            <a:r>
              <a:rPr lang="fr-FR" sz="4000" dirty="0" err="1" smtClean="0">
                <a:solidFill>
                  <a:srgbClr val="333333"/>
                </a:solidFill>
              </a:rPr>
              <a:t>experience</a:t>
            </a:r>
            <a:r>
              <a:rPr lang="fr-FR" sz="4000" dirty="0" smtClean="0">
                <a:solidFill>
                  <a:srgbClr val="333333"/>
                </a:solidFill>
              </a:rPr>
              <a:t> ?</a:t>
            </a:r>
            <a:endParaRPr lang="fr-FR" sz="4000" dirty="0">
              <a:solidFill>
                <a:srgbClr val="33333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sp>
        <p:nvSpPr>
          <p:cNvPr id="23" name="Rectangle 2"/>
          <p:cNvSpPr>
            <a:spLocks noGrp="1" noChangeArrowheads="1"/>
          </p:cNvSpPr>
          <p:nvPr>
            <p:ph idx="1"/>
          </p:nvPr>
        </p:nvSpPr>
        <p:spPr>
          <a:xfrm>
            <a:off x="530087" y="1746473"/>
            <a:ext cx="11542577" cy="4490839"/>
          </a:xfrm>
        </p:spPr>
        <p:txBody>
          <a:bodyPr>
            <a:normAutofit/>
          </a:bodyPr>
          <a:lstStyle/>
          <a:p>
            <a:pPr lvl="1"/>
            <a:endParaRPr lang="fr-FR" altLang="x-none" sz="1200" u="sng" dirty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Transparency</a:t>
            </a:r>
            <a:r>
              <a:rPr lang="fr-FR" altLang="x-none" dirty="0" smtClean="0">
                <a:solidFill>
                  <a:srgbClr val="333333"/>
                </a:solidFill>
              </a:rPr>
              <a:t> (information &amp; </a:t>
            </a:r>
            <a:r>
              <a:rPr lang="fr-FR" altLang="x-none" dirty="0" err="1" smtClean="0">
                <a:solidFill>
                  <a:srgbClr val="333333"/>
                </a:solidFill>
              </a:rPr>
              <a:t>explanation</a:t>
            </a:r>
            <a:r>
              <a:rPr lang="fr-FR" altLang="x-none" dirty="0" smtClean="0">
                <a:solidFill>
                  <a:srgbClr val="333333"/>
                </a:solidFill>
              </a:rPr>
              <a:t>)</a:t>
            </a:r>
          </a:p>
          <a:p>
            <a:pPr lvl="1">
              <a:buFont typeface="Wingdings" charset="2"/>
              <a:buChar char="ü"/>
            </a:pPr>
            <a:r>
              <a:rPr lang="fr-FR" altLang="x-none" dirty="0" smtClean="0">
                <a:solidFill>
                  <a:srgbClr val="333333"/>
                </a:solidFill>
              </a:rPr>
              <a:t> Regular feedback (</a:t>
            </a:r>
            <a:r>
              <a:rPr lang="fr-FR" altLang="x-none" dirty="0" err="1" smtClean="0">
                <a:solidFill>
                  <a:srgbClr val="333333"/>
                </a:solidFill>
              </a:rPr>
              <a:t>acknowledgement</a:t>
            </a:r>
            <a:r>
              <a:rPr lang="mr-IN" altLang="x-none" dirty="0" smtClean="0">
                <a:solidFill>
                  <a:srgbClr val="333333"/>
                </a:solidFill>
              </a:rPr>
              <a:t>…</a:t>
            </a:r>
            <a:r>
              <a:rPr lang="fr-FR" altLang="x-none" dirty="0" smtClean="0">
                <a:solidFill>
                  <a:srgbClr val="333333"/>
                </a:solidFill>
              </a:rPr>
              <a:t> more a conversation </a:t>
            </a:r>
            <a:r>
              <a:rPr lang="fr-FR" altLang="x-none" dirty="0" err="1" smtClean="0">
                <a:solidFill>
                  <a:srgbClr val="333333"/>
                </a:solidFill>
              </a:rPr>
              <a:t>than</a:t>
            </a:r>
            <a:r>
              <a:rPr lang="fr-FR" altLang="x-none" dirty="0" smtClean="0">
                <a:solidFill>
                  <a:srgbClr val="333333"/>
                </a:solidFill>
              </a:rPr>
              <a:t> a workflow)</a:t>
            </a:r>
          </a:p>
          <a:p>
            <a:pPr lvl="1">
              <a:buFont typeface="Wingdings" charset="2"/>
              <a:buChar char="ü"/>
            </a:pP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Auditability</a:t>
            </a: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>
                <a:solidFill>
                  <a:srgbClr val="333333"/>
                </a:solidFill>
              </a:rPr>
              <a:t>(hash &amp; </a:t>
            </a:r>
            <a:r>
              <a:rPr lang="fr-FR" altLang="x-none" dirty="0" err="1">
                <a:solidFill>
                  <a:srgbClr val="333333"/>
                </a:solidFill>
              </a:rPr>
              <a:t>timestamps</a:t>
            </a:r>
            <a:r>
              <a:rPr lang="fr-FR" altLang="x-none" dirty="0" smtClean="0">
                <a:solidFill>
                  <a:srgbClr val="333333"/>
                </a:solidFill>
              </a:rPr>
              <a:t>)</a:t>
            </a:r>
          </a:p>
          <a:p>
            <a:pPr lvl="1">
              <a:buFont typeface="Wingdings" charset="2"/>
              <a:buChar char="ü"/>
            </a:pP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Appropriate</a:t>
            </a:r>
            <a:r>
              <a:rPr lang="fr-FR" altLang="x-none" dirty="0" smtClean="0">
                <a:solidFill>
                  <a:srgbClr val="333333"/>
                </a:solidFill>
              </a:rPr>
              <a:t> Security</a:t>
            </a:r>
          </a:p>
          <a:p>
            <a:pPr lvl="2">
              <a:buFont typeface="Wingdings" charset="2"/>
              <a:buChar char="ü"/>
            </a:pPr>
            <a:r>
              <a:rPr lang="fr-FR" altLang="x-none" dirty="0" smtClean="0">
                <a:solidFill>
                  <a:srgbClr val="333333"/>
                </a:solidFill>
              </a:rPr>
              <a:t> No email </a:t>
            </a:r>
            <a:r>
              <a:rPr lang="fr-FR" altLang="x-none" dirty="0" err="1" smtClean="0">
                <a:solidFill>
                  <a:srgbClr val="333333"/>
                </a:solidFill>
              </a:rPr>
              <a:t>attachment</a:t>
            </a:r>
            <a:endParaRPr lang="fr-FR" altLang="x-none" dirty="0" smtClean="0">
              <a:solidFill>
                <a:srgbClr val="333333"/>
              </a:solidFill>
            </a:endParaRPr>
          </a:p>
          <a:p>
            <a:pPr lvl="2">
              <a:buFont typeface="Wingdings" charset="2"/>
              <a:buChar char="ü"/>
            </a:pP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Download</a:t>
            </a: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link</a:t>
            </a: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with</a:t>
            </a: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secure</a:t>
            </a:r>
            <a:r>
              <a:rPr lang="fr-FR" altLang="x-none" dirty="0" smtClean="0">
                <a:solidFill>
                  <a:srgbClr val="333333"/>
                </a:solidFill>
              </a:rPr>
              <a:t> code</a:t>
            </a:r>
          </a:p>
          <a:p>
            <a:pPr lvl="2">
              <a:buFont typeface="Wingdings" charset="2"/>
              <a:buChar char="ü"/>
            </a:pP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Encryption</a:t>
            </a:r>
            <a:endParaRPr lang="fr-FR" altLang="x-none" dirty="0" smtClean="0">
              <a:solidFill>
                <a:srgbClr val="333333"/>
              </a:solidFill>
            </a:endParaRPr>
          </a:p>
          <a:p>
            <a:pPr lvl="1"/>
            <a:endParaRPr lang="fr-FR" altLang="x-none" dirty="0" smtClean="0">
              <a:solidFill>
                <a:srgbClr val="333333"/>
              </a:solidFill>
            </a:endParaRPr>
          </a:p>
          <a:p>
            <a:pPr lvl="1"/>
            <a:endParaRPr lang="fr-FR" altLang="x-none" dirty="0" smtClean="0">
              <a:solidFill>
                <a:srgbClr val="333333"/>
              </a:solidFill>
            </a:endParaRPr>
          </a:p>
          <a:p>
            <a:pPr marL="457200" lvl="1" indent="0">
              <a:buNone/>
            </a:pPr>
            <a:r>
              <a:rPr lang="en-GB" altLang="x-none" dirty="0" smtClean="0">
                <a:solidFill>
                  <a:srgbClr val="333333"/>
                </a:solidFill>
              </a:rPr>
              <a:t>Coming next : </a:t>
            </a:r>
          </a:p>
          <a:p>
            <a:pPr marL="457200" lvl="1" indent="0">
              <a:buNone/>
            </a:pPr>
            <a:r>
              <a:rPr lang="en-GB" altLang="x-none" dirty="0" smtClean="0">
                <a:solidFill>
                  <a:srgbClr val="333333"/>
                </a:solidFill>
              </a:rPr>
              <a:t>“How Human-centric data portability enabled the design of innovative value proposals.”</a:t>
            </a:r>
          </a:p>
        </p:txBody>
      </p:sp>
    </p:spTree>
    <p:extLst>
      <p:ext uri="{BB962C8B-B14F-4D97-AF65-F5344CB8AC3E}">
        <p14:creationId xmlns:p14="http://schemas.microsoft.com/office/powerpoint/2010/main" val="118614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95400" y="4941168"/>
            <a:ext cx="4896544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333333"/>
                </a:solidFill>
              </a:rPr>
              <a:t>Contact : Xavier </a:t>
            </a:r>
            <a:r>
              <a:rPr lang="fr-FR" sz="2000" dirty="0" err="1" smtClean="0">
                <a:solidFill>
                  <a:srgbClr val="333333"/>
                </a:solidFill>
              </a:rPr>
              <a:t>Lefevre</a:t>
            </a:r>
            <a:endParaRPr lang="fr-FR" sz="2000" dirty="0" smtClean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333333"/>
                </a:solidFill>
              </a:rPr>
              <a:t>Email : </a:t>
            </a:r>
            <a:r>
              <a:rPr lang="fr-FR" sz="2000" dirty="0" err="1" smtClean="0">
                <a:solidFill>
                  <a:srgbClr val="333333"/>
                </a:solidFill>
              </a:rPr>
              <a:t>xavier.lefevre@fairandsmart.com</a:t>
            </a:r>
            <a:endParaRPr lang="fr-FR" sz="2000" dirty="0" smtClean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333333"/>
                </a:solidFill>
              </a:rPr>
              <a:t>Mobile : +33 6 14 69 78 74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rgbClr val="333333"/>
                </a:solidFill>
              </a:rPr>
              <a:t>Twitter : @</a:t>
            </a:r>
            <a:r>
              <a:rPr lang="fr-FR" sz="2000" dirty="0" err="1" smtClean="0">
                <a:solidFill>
                  <a:srgbClr val="333333"/>
                </a:solidFill>
              </a:rPr>
              <a:t>fairandsmart</a:t>
            </a:r>
            <a:endParaRPr lang="fr-FR" sz="2000" dirty="0">
              <a:solidFill>
                <a:srgbClr val="333333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983432" y="2351481"/>
            <a:ext cx="10515600" cy="67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3200" dirty="0" err="1" smtClean="0">
                <a:solidFill>
                  <a:srgbClr val="333333"/>
                </a:solidFill>
              </a:rPr>
              <a:t>Thank</a:t>
            </a:r>
            <a:r>
              <a:rPr lang="fr-FR" sz="3200" dirty="0" smtClean="0">
                <a:solidFill>
                  <a:srgbClr val="333333"/>
                </a:solidFill>
              </a:rPr>
              <a:t> </a:t>
            </a:r>
            <a:r>
              <a:rPr lang="fr-FR" sz="3200" dirty="0" err="1" smtClean="0">
                <a:solidFill>
                  <a:srgbClr val="333333"/>
                </a:solidFill>
              </a:rPr>
              <a:t>you</a:t>
            </a:r>
            <a:r>
              <a:rPr lang="fr-FR" sz="3200" dirty="0" smtClean="0">
                <a:solidFill>
                  <a:srgbClr val="333333"/>
                </a:solidFill>
              </a:rPr>
              <a:t>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008979"/>
            <a:ext cx="6901780" cy="19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368" y="44624"/>
            <a:ext cx="8928992" cy="1325563"/>
          </a:xfrm>
        </p:spPr>
        <p:txBody>
          <a:bodyPr>
            <a:normAutofit/>
          </a:bodyPr>
          <a:lstStyle/>
          <a:p>
            <a:r>
              <a:rPr lang="fr-FR" sz="4000" dirty="0" err="1" smtClean="0">
                <a:solidFill>
                  <a:srgbClr val="333333"/>
                </a:solidFill>
              </a:rPr>
              <a:t>Who</a:t>
            </a:r>
            <a:r>
              <a:rPr lang="fr-FR" sz="4000" dirty="0" smtClean="0">
                <a:solidFill>
                  <a:srgbClr val="333333"/>
                </a:solidFill>
              </a:rPr>
              <a:t> are </a:t>
            </a:r>
            <a:r>
              <a:rPr lang="fr-FR" sz="4000" dirty="0" err="1" smtClean="0">
                <a:solidFill>
                  <a:srgbClr val="333333"/>
                </a:solidFill>
              </a:rPr>
              <a:t>we</a:t>
            </a:r>
            <a:r>
              <a:rPr lang="fr-FR" sz="4000" dirty="0" smtClean="0">
                <a:solidFill>
                  <a:srgbClr val="333333"/>
                </a:solidFill>
              </a:rPr>
              <a:t>?</a:t>
            </a:r>
            <a:br>
              <a:rPr lang="fr-FR" sz="4000" dirty="0" smtClean="0">
                <a:solidFill>
                  <a:srgbClr val="333333"/>
                </a:solidFill>
              </a:rPr>
            </a:br>
            <a:endParaRPr lang="fr-FR" sz="4000" dirty="0">
              <a:solidFill>
                <a:srgbClr val="33333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8800"/>
            <a:ext cx="6697960" cy="2411758"/>
          </a:xfrm>
        </p:spPr>
        <p:txBody>
          <a:bodyPr>
            <a:normAutofit/>
          </a:bodyPr>
          <a:lstStyle/>
          <a:p>
            <a:pPr marL="0">
              <a:buNone/>
              <a:defRPr/>
            </a:pPr>
            <a:r>
              <a:rPr lang="fr-FR" altLang="x-none" b="1" dirty="0" smtClean="0">
                <a:solidFill>
                  <a:srgbClr val="333333"/>
                </a:solidFill>
              </a:rPr>
              <a:t>FAIR AND SMART</a:t>
            </a:r>
          </a:p>
          <a:p>
            <a:pPr marL="0">
              <a:buNone/>
              <a:defRPr/>
            </a:pPr>
            <a:r>
              <a:rPr lang="fr-FR" altLang="x-none" sz="1800" b="1" dirty="0" smtClean="0">
                <a:solidFill>
                  <a:srgbClr val="333333"/>
                </a:solidFill>
              </a:rPr>
              <a:t>French </a:t>
            </a:r>
            <a:r>
              <a:rPr lang="fr-FR" altLang="x-none" sz="1800" b="1" dirty="0" err="1" smtClean="0">
                <a:solidFill>
                  <a:srgbClr val="333333"/>
                </a:solidFill>
              </a:rPr>
              <a:t>company</a:t>
            </a:r>
            <a:r>
              <a:rPr lang="fr-FR" altLang="x-none" sz="1800" b="1" dirty="0" smtClean="0">
                <a:solidFill>
                  <a:srgbClr val="333333"/>
                </a:solidFill>
              </a:rPr>
              <a:t> (SAS) </a:t>
            </a:r>
            <a:r>
              <a:rPr lang="fr-FR" altLang="x-none" sz="1800" dirty="0" err="1" smtClean="0">
                <a:solidFill>
                  <a:srgbClr val="333333"/>
                </a:solidFill>
              </a:rPr>
              <a:t>founded</a:t>
            </a:r>
            <a:r>
              <a:rPr lang="fr-FR" altLang="x-none" sz="1800" dirty="0" smtClean="0">
                <a:solidFill>
                  <a:srgbClr val="333333"/>
                </a:solidFill>
              </a:rPr>
              <a:t> in 2016 </a:t>
            </a:r>
          </a:p>
          <a:p>
            <a:pPr marL="0">
              <a:buNone/>
              <a:defRPr/>
            </a:pPr>
            <a:r>
              <a:rPr lang="fr-FR" altLang="x-none" sz="1800" dirty="0" smtClean="0">
                <a:solidFill>
                  <a:srgbClr val="333333"/>
                </a:solidFill>
              </a:rPr>
              <a:t>Software </a:t>
            </a:r>
            <a:r>
              <a:rPr lang="fr-FR" altLang="x-none" sz="1800" dirty="0" err="1" smtClean="0">
                <a:solidFill>
                  <a:srgbClr val="333333"/>
                </a:solidFill>
              </a:rPr>
              <a:t>company</a:t>
            </a:r>
            <a:r>
              <a:rPr lang="fr-FR" altLang="x-none" sz="1800" dirty="0" smtClean="0">
                <a:solidFill>
                  <a:srgbClr val="333333"/>
                </a:solidFill>
              </a:rPr>
              <a:t> </a:t>
            </a:r>
            <a:r>
              <a:rPr lang="fr-FR" altLang="x-none" sz="1800" dirty="0" err="1" smtClean="0">
                <a:solidFill>
                  <a:srgbClr val="333333"/>
                </a:solidFill>
              </a:rPr>
              <a:t>specialised</a:t>
            </a:r>
            <a:r>
              <a:rPr lang="fr-FR" altLang="x-none" sz="1800" dirty="0" smtClean="0">
                <a:solidFill>
                  <a:srgbClr val="333333"/>
                </a:solidFill>
              </a:rPr>
              <a:t> in </a:t>
            </a:r>
            <a:r>
              <a:rPr lang="fr-FR" altLang="x-none" sz="1800" b="1" dirty="0" err="1" smtClean="0">
                <a:solidFill>
                  <a:srgbClr val="333333"/>
                </a:solidFill>
              </a:rPr>
              <a:t>personal</a:t>
            </a:r>
            <a:r>
              <a:rPr lang="fr-FR" altLang="x-none" sz="1800" b="1" dirty="0" smtClean="0">
                <a:solidFill>
                  <a:srgbClr val="333333"/>
                </a:solidFill>
              </a:rPr>
              <a:t> data solutions </a:t>
            </a:r>
          </a:p>
          <a:p>
            <a:pPr marL="0">
              <a:buNone/>
              <a:defRPr/>
            </a:pPr>
            <a:r>
              <a:rPr lang="fr-FR" altLang="x-none" sz="1800" dirty="0" err="1" smtClean="0">
                <a:solidFill>
                  <a:srgbClr val="333333"/>
                </a:solidFill>
              </a:rPr>
              <a:t>Dedicated</a:t>
            </a:r>
            <a:r>
              <a:rPr lang="fr-FR" altLang="x-none" sz="1800" dirty="0" smtClean="0">
                <a:solidFill>
                  <a:srgbClr val="333333"/>
                </a:solidFill>
              </a:rPr>
              <a:t> to </a:t>
            </a:r>
            <a:r>
              <a:rPr lang="fr-FR" altLang="x-none" sz="1800" dirty="0" err="1" smtClean="0">
                <a:solidFill>
                  <a:srgbClr val="333333"/>
                </a:solidFill>
              </a:rPr>
              <a:t>offering</a:t>
            </a:r>
            <a:r>
              <a:rPr lang="fr-FR" altLang="x-none" sz="1800" dirty="0" smtClean="0">
                <a:solidFill>
                  <a:srgbClr val="333333"/>
                </a:solidFill>
              </a:rPr>
              <a:t> </a:t>
            </a:r>
            <a:r>
              <a:rPr lang="fr-FR" altLang="x-none" sz="1800" b="1" dirty="0" smtClean="0">
                <a:solidFill>
                  <a:srgbClr val="333333"/>
                </a:solidFill>
              </a:rPr>
              <a:t>premium </a:t>
            </a:r>
            <a:r>
              <a:rPr lang="fr-FR" altLang="x-none" sz="1800" b="1" dirty="0" err="1" smtClean="0">
                <a:solidFill>
                  <a:srgbClr val="333333"/>
                </a:solidFill>
              </a:rPr>
              <a:t>experience</a:t>
            </a:r>
            <a:r>
              <a:rPr lang="fr-FR" altLang="x-none" sz="1800" dirty="0" smtClean="0">
                <a:solidFill>
                  <a:srgbClr val="333333"/>
                </a:solidFill>
              </a:rPr>
              <a:t> in B2C data interactions</a:t>
            </a:r>
          </a:p>
          <a:p>
            <a:pPr marL="0">
              <a:buNone/>
              <a:defRPr/>
            </a:pPr>
            <a:r>
              <a:rPr lang="fr-FR" altLang="x-none" sz="1800" dirty="0" err="1" smtClean="0">
                <a:solidFill>
                  <a:srgbClr val="333333"/>
                </a:solidFill>
              </a:rPr>
              <a:t>Seed</a:t>
            </a:r>
            <a:r>
              <a:rPr lang="fr-FR" altLang="x-none" sz="1800" dirty="0" smtClean="0">
                <a:solidFill>
                  <a:srgbClr val="333333"/>
                </a:solidFill>
              </a:rPr>
              <a:t> </a:t>
            </a:r>
            <a:r>
              <a:rPr lang="fr-FR" altLang="x-none" sz="1800" dirty="0" err="1" smtClean="0">
                <a:solidFill>
                  <a:srgbClr val="333333"/>
                </a:solidFill>
              </a:rPr>
              <a:t>funding</a:t>
            </a:r>
            <a:r>
              <a:rPr lang="fr-FR" altLang="x-none" sz="1800" dirty="0" smtClean="0">
                <a:solidFill>
                  <a:srgbClr val="333333"/>
                </a:solidFill>
              </a:rPr>
              <a:t> </a:t>
            </a:r>
            <a:r>
              <a:rPr lang="fr-FR" altLang="x-none" sz="1800" b="1" dirty="0" smtClean="0">
                <a:solidFill>
                  <a:srgbClr val="333333"/>
                </a:solidFill>
              </a:rPr>
              <a:t>: 1,05M€ </a:t>
            </a:r>
            <a:r>
              <a:rPr lang="fr-FR" altLang="x-none" sz="1800" b="1" dirty="0" err="1" smtClean="0">
                <a:solidFill>
                  <a:srgbClr val="333333"/>
                </a:solidFill>
              </a:rPr>
              <a:t>closed</a:t>
            </a:r>
            <a:r>
              <a:rPr lang="fr-FR" altLang="x-none" sz="1800" b="1" dirty="0" smtClean="0">
                <a:solidFill>
                  <a:srgbClr val="333333"/>
                </a:solidFill>
              </a:rPr>
              <a:t> in </a:t>
            </a:r>
            <a:r>
              <a:rPr lang="fr-FR" altLang="x-none" sz="1800" b="1" dirty="0" err="1" smtClean="0">
                <a:solidFill>
                  <a:srgbClr val="333333"/>
                </a:solidFill>
              </a:rPr>
              <a:t>February</a:t>
            </a:r>
            <a:r>
              <a:rPr lang="fr-FR" altLang="x-none" sz="1800" b="1" dirty="0" smtClean="0">
                <a:solidFill>
                  <a:srgbClr val="333333"/>
                </a:solidFill>
              </a:rPr>
              <a:t> 2018</a:t>
            </a:r>
          </a:p>
          <a:p>
            <a:pPr marL="0">
              <a:buNone/>
              <a:defRPr/>
            </a:pPr>
            <a:r>
              <a:rPr lang="fr-FR" altLang="x-none" sz="1800" dirty="0" smtClean="0">
                <a:solidFill>
                  <a:srgbClr val="333333"/>
                </a:solidFill>
              </a:rPr>
              <a:t>Team (08/18) : </a:t>
            </a:r>
            <a:r>
              <a:rPr lang="fr-FR" altLang="x-none" sz="1800" b="1" dirty="0">
                <a:solidFill>
                  <a:srgbClr val="333333"/>
                </a:solidFill>
              </a:rPr>
              <a:t>8</a:t>
            </a:r>
            <a:r>
              <a:rPr lang="fr-FR" altLang="x-none" sz="1800" b="1" dirty="0" smtClean="0">
                <a:solidFill>
                  <a:srgbClr val="333333"/>
                </a:solidFill>
              </a:rPr>
              <a:t> </a:t>
            </a:r>
            <a:r>
              <a:rPr lang="fr-FR" altLang="x-none" sz="1800" b="1" dirty="0" err="1" smtClean="0">
                <a:solidFill>
                  <a:srgbClr val="333333"/>
                </a:solidFill>
              </a:rPr>
              <a:t>employees</a:t>
            </a:r>
            <a:r>
              <a:rPr lang="fr-FR" altLang="x-none" sz="1800" b="1" dirty="0">
                <a:solidFill>
                  <a:srgbClr val="333333"/>
                </a:solidFill>
              </a:rPr>
              <a:t> </a:t>
            </a:r>
            <a:r>
              <a:rPr lang="fr-FR" altLang="x-none" sz="1800" dirty="0" smtClean="0">
                <a:solidFill>
                  <a:srgbClr val="333333"/>
                </a:solidFill>
              </a:rPr>
              <a:t>+ 2 consultants (France &amp; Luxemburg)</a:t>
            </a:r>
            <a:endParaRPr lang="fr-FR" altLang="x-none" sz="1600" dirty="0">
              <a:solidFill>
                <a:srgbClr val="333333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5088487"/>
            <a:ext cx="1584176" cy="4287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57" y="5877272"/>
            <a:ext cx="1606760" cy="4907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56" y="5753206"/>
            <a:ext cx="841896" cy="76973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608168" y="4427820"/>
            <a:ext cx="212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Institutional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9768408" y="4427820"/>
            <a:ext cx="142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R&amp;D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625" y="4739602"/>
            <a:ext cx="975892" cy="975892"/>
          </a:xfrm>
          <a:prstGeom prst="rect">
            <a:avLst/>
          </a:prstGeom>
        </p:spPr>
      </p:pic>
      <p:sp>
        <p:nvSpPr>
          <p:cNvPr id="29" name="Espace réservé du contenu 2"/>
          <p:cNvSpPr txBox="1">
            <a:spLocks/>
          </p:cNvSpPr>
          <p:nvPr/>
        </p:nvSpPr>
        <p:spPr>
          <a:xfrm>
            <a:off x="839525" y="4130741"/>
            <a:ext cx="6697960" cy="2411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/>
              <a:buNone/>
              <a:defRPr/>
            </a:pPr>
            <a:r>
              <a:rPr lang="fr-FR" altLang="x-none" b="1" dirty="0" smtClean="0">
                <a:solidFill>
                  <a:srgbClr val="333333"/>
                </a:solidFill>
              </a:rPr>
              <a:t>3 </a:t>
            </a:r>
            <a:r>
              <a:rPr lang="fr-FR" altLang="x-none" b="1" dirty="0" err="1" smtClean="0">
                <a:solidFill>
                  <a:srgbClr val="333333"/>
                </a:solidFill>
              </a:rPr>
              <a:t>Products</a:t>
            </a:r>
            <a:r>
              <a:rPr lang="fr-FR" altLang="x-none" b="1" dirty="0" smtClean="0">
                <a:solidFill>
                  <a:srgbClr val="333333"/>
                </a:solidFill>
              </a:rPr>
              <a:t> :</a:t>
            </a:r>
          </a:p>
          <a:p>
            <a:pPr marL="0">
              <a:buFont typeface="Arial"/>
              <a:buNone/>
              <a:defRPr/>
            </a:pPr>
            <a:r>
              <a:rPr lang="fr-FR" altLang="x-none" sz="1800" b="1" dirty="0" smtClean="0">
                <a:solidFill>
                  <a:srgbClr val="333333"/>
                </a:solidFill>
              </a:rPr>
              <a:t>B2C : </a:t>
            </a:r>
          </a:p>
          <a:p>
            <a:pPr marL="0">
              <a:buFont typeface="Arial"/>
              <a:buNone/>
              <a:defRPr/>
            </a:pPr>
            <a:r>
              <a:rPr lang="fr-FR" altLang="x-none" sz="1800" dirty="0" smtClean="0">
                <a:solidFill>
                  <a:srgbClr val="333333"/>
                </a:solidFill>
              </a:rPr>
              <a:t>PIMS : </a:t>
            </a:r>
            <a:r>
              <a:rPr lang="fr-FR" altLang="x-none" sz="1800" dirty="0" err="1" smtClean="0">
                <a:solidFill>
                  <a:srgbClr val="333333"/>
                </a:solidFill>
              </a:rPr>
              <a:t>Personal</a:t>
            </a:r>
            <a:r>
              <a:rPr lang="fr-FR" altLang="x-none" sz="1800" dirty="0" smtClean="0">
                <a:solidFill>
                  <a:srgbClr val="333333"/>
                </a:solidFill>
              </a:rPr>
              <a:t> Data Store </a:t>
            </a:r>
            <a:r>
              <a:rPr lang="mr-IN" altLang="x-none" sz="1800" dirty="0" smtClean="0">
                <a:solidFill>
                  <a:srgbClr val="333333"/>
                </a:solidFill>
              </a:rPr>
              <a:t>–</a:t>
            </a:r>
            <a:r>
              <a:rPr lang="fr-FR" altLang="x-none" sz="1800" dirty="0" smtClean="0">
                <a:solidFill>
                  <a:srgbClr val="333333"/>
                </a:solidFill>
              </a:rPr>
              <a:t> GDPR </a:t>
            </a:r>
            <a:r>
              <a:rPr lang="fr-FR" altLang="x-none" sz="1800" dirty="0" err="1" smtClean="0">
                <a:solidFill>
                  <a:srgbClr val="333333"/>
                </a:solidFill>
              </a:rPr>
              <a:t>Rights</a:t>
            </a:r>
            <a:r>
              <a:rPr lang="fr-FR" altLang="x-none" sz="1800" dirty="0" smtClean="0">
                <a:solidFill>
                  <a:srgbClr val="333333"/>
                </a:solidFill>
              </a:rPr>
              <a:t> </a:t>
            </a:r>
            <a:r>
              <a:rPr lang="fr-FR" altLang="x-none" sz="1800" dirty="0" err="1">
                <a:solidFill>
                  <a:srgbClr val="333333"/>
                </a:solidFill>
              </a:rPr>
              <a:t>E</a:t>
            </a:r>
            <a:r>
              <a:rPr lang="fr-FR" altLang="x-none" sz="1800" dirty="0" err="1" smtClean="0">
                <a:solidFill>
                  <a:srgbClr val="333333"/>
                </a:solidFill>
              </a:rPr>
              <a:t>nforcement</a:t>
            </a:r>
            <a:r>
              <a:rPr lang="fr-FR" altLang="x-none" sz="1800" dirty="0" smtClean="0">
                <a:solidFill>
                  <a:srgbClr val="333333"/>
                </a:solidFill>
              </a:rPr>
              <a:t> </a:t>
            </a:r>
            <a:r>
              <a:rPr lang="fr-FR" altLang="x-none" sz="1800" dirty="0" err="1">
                <a:solidFill>
                  <a:srgbClr val="333333"/>
                </a:solidFill>
              </a:rPr>
              <a:t>T</a:t>
            </a:r>
            <a:r>
              <a:rPr lang="fr-FR" altLang="x-none" sz="1800" dirty="0" err="1" smtClean="0">
                <a:solidFill>
                  <a:srgbClr val="333333"/>
                </a:solidFill>
              </a:rPr>
              <a:t>ool</a:t>
            </a:r>
            <a:endParaRPr lang="fr-FR" altLang="x-none" sz="1800" dirty="0" smtClean="0">
              <a:solidFill>
                <a:srgbClr val="333333"/>
              </a:solidFill>
            </a:endParaRPr>
          </a:p>
          <a:p>
            <a:pPr marL="0">
              <a:buFont typeface="Arial"/>
              <a:buNone/>
              <a:defRPr/>
            </a:pPr>
            <a:r>
              <a:rPr lang="fr-FR" altLang="x-none" sz="1800" b="1" dirty="0" smtClean="0">
                <a:solidFill>
                  <a:srgbClr val="333333"/>
                </a:solidFill>
              </a:rPr>
              <a:t>B2B :</a:t>
            </a:r>
          </a:p>
          <a:p>
            <a:pPr marL="0">
              <a:buNone/>
              <a:defRPr/>
            </a:pPr>
            <a:r>
              <a:rPr lang="fr-FR" altLang="x-none" sz="1800" dirty="0">
                <a:solidFill>
                  <a:srgbClr val="333333"/>
                </a:solidFill>
              </a:rPr>
              <a:t>GDPR </a:t>
            </a:r>
            <a:r>
              <a:rPr lang="fr-FR" altLang="x-none" sz="1800" dirty="0" err="1">
                <a:solidFill>
                  <a:srgbClr val="333333"/>
                </a:solidFill>
              </a:rPr>
              <a:t>Rights</a:t>
            </a:r>
            <a:r>
              <a:rPr lang="fr-FR" altLang="x-none" sz="1800" dirty="0">
                <a:solidFill>
                  <a:srgbClr val="333333"/>
                </a:solidFill>
              </a:rPr>
              <a:t> </a:t>
            </a:r>
            <a:r>
              <a:rPr lang="fr-FR" altLang="x-none" sz="1800" dirty="0" err="1">
                <a:solidFill>
                  <a:srgbClr val="333333"/>
                </a:solidFill>
              </a:rPr>
              <a:t>Requests</a:t>
            </a:r>
            <a:r>
              <a:rPr lang="fr-FR" altLang="x-none" sz="1800" dirty="0">
                <a:solidFill>
                  <a:srgbClr val="333333"/>
                </a:solidFill>
              </a:rPr>
              <a:t> Management </a:t>
            </a:r>
            <a:r>
              <a:rPr lang="fr-FR" altLang="x-none" sz="1800" dirty="0" err="1">
                <a:solidFill>
                  <a:srgbClr val="333333"/>
                </a:solidFill>
              </a:rPr>
              <a:t>Tool</a:t>
            </a:r>
            <a:endParaRPr lang="fr-FR" altLang="x-none" sz="1800" dirty="0">
              <a:solidFill>
                <a:srgbClr val="333333"/>
              </a:solidFill>
            </a:endParaRPr>
          </a:p>
          <a:p>
            <a:pPr marL="0">
              <a:buFont typeface="Arial"/>
              <a:buNone/>
              <a:defRPr/>
            </a:pPr>
            <a:r>
              <a:rPr lang="fr-FR" altLang="x-none" sz="1800" dirty="0" smtClean="0">
                <a:solidFill>
                  <a:srgbClr val="333333"/>
                </a:solidFill>
              </a:rPr>
              <a:t>Consent Management Suite</a:t>
            </a:r>
            <a:endParaRPr lang="fr-FR" altLang="x-none" sz="1800" dirty="0" smtClean="0">
              <a:solidFill>
                <a:srgbClr val="333333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6" y="1340768"/>
            <a:ext cx="3987684" cy="28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80" y="0"/>
            <a:ext cx="9219412" cy="1325563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333333"/>
                </a:solidFill>
              </a:rPr>
              <a:t>Right to Data </a:t>
            </a:r>
            <a:r>
              <a:rPr lang="fr-FR" sz="4000" dirty="0" err="1" smtClean="0">
                <a:solidFill>
                  <a:srgbClr val="333333"/>
                </a:solidFill>
              </a:rPr>
              <a:t>Portability</a:t>
            </a:r>
            <a:r>
              <a:rPr lang="fr-FR" sz="4000" dirty="0" smtClean="0">
                <a:solidFill>
                  <a:srgbClr val="333333"/>
                </a:solidFill>
              </a:rPr>
              <a:t> : back to GDPR Article 20</a:t>
            </a:r>
            <a:endParaRPr lang="fr-FR" sz="4000" dirty="0">
              <a:solidFill>
                <a:srgbClr val="33333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sp>
        <p:nvSpPr>
          <p:cNvPr id="23" name="Rectangle 2"/>
          <p:cNvSpPr>
            <a:spLocks noGrp="1" noChangeArrowheads="1"/>
          </p:cNvSpPr>
          <p:nvPr>
            <p:ph idx="1"/>
          </p:nvPr>
        </p:nvSpPr>
        <p:spPr>
          <a:xfrm>
            <a:off x="530087" y="1484784"/>
            <a:ext cx="10894505" cy="2808312"/>
          </a:xfrm>
        </p:spPr>
        <p:txBody>
          <a:bodyPr>
            <a:normAutofit/>
          </a:bodyPr>
          <a:lstStyle/>
          <a:p>
            <a:pPr lvl="1"/>
            <a:endParaRPr lang="fr-FR" altLang="x-none" sz="1400" u="sng" dirty="0">
              <a:solidFill>
                <a:srgbClr val="333333"/>
              </a:solidFill>
            </a:endParaRPr>
          </a:p>
          <a:p>
            <a:pPr lvl="1"/>
            <a:r>
              <a:rPr lang="fr-FR" altLang="x-none" sz="2800" dirty="0" smtClean="0">
                <a:solidFill>
                  <a:srgbClr val="333333"/>
                </a:solidFill>
              </a:rPr>
              <a:t>(</a:t>
            </a:r>
            <a:r>
              <a:rPr lang="mr-IN" altLang="x-none" sz="2800" dirty="0" smtClean="0">
                <a:solidFill>
                  <a:srgbClr val="333333"/>
                </a:solidFill>
              </a:rPr>
              <a:t>…</a:t>
            </a:r>
            <a:r>
              <a:rPr lang="fr-FR" altLang="x-none" sz="2800" dirty="0" smtClean="0">
                <a:solidFill>
                  <a:srgbClr val="333333"/>
                </a:solidFill>
              </a:rPr>
              <a:t>) the right to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receive</a:t>
            </a:r>
            <a:r>
              <a:rPr lang="fr-FR" altLang="x-none" sz="2800" dirty="0" smtClean="0">
                <a:solidFill>
                  <a:srgbClr val="333333"/>
                </a:solidFill>
              </a:rPr>
              <a:t> the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personal</a:t>
            </a:r>
            <a:r>
              <a:rPr lang="fr-FR" altLang="x-none" sz="2800" dirty="0" smtClean="0">
                <a:solidFill>
                  <a:srgbClr val="333333"/>
                </a:solidFill>
              </a:rPr>
              <a:t> data (</a:t>
            </a:r>
            <a:r>
              <a:rPr lang="mr-IN" altLang="x-none" sz="2800" dirty="0" smtClean="0">
                <a:solidFill>
                  <a:srgbClr val="333333"/>
                </a:solidFill>
              </a:rPr>
              <a:t>…</a:t>
            </a:r>
            <a:r>
              <a:rPr lang="fr-FR" altLang="x-none" sz="2800" dirty="0" smtClean="0">
                <a:solidFill>
                  <a:srgbClr val="333333"/>
                </a:solidFill>
              </a:rPr>
              <a:t>) in a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structured</a:t>
            </a:r>
            <a:r>
              <a:rPr lang="fr-FR" altLang="x-none" sz="2800" dirty="0" smtClean="0">
                <a:solidFill>
                  <a:srgbClr val="333333"/>
                </a:solidFill>
              </a:rPr>
              <a:t>,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commonly</a:t>
            </a:r>
            <a:r>
              <a:rPr lang="fr-FR" altLang="x-none" sz="2800" dirty="0" smtClean="0">
                <a:solidFill>
                  <a:srgbClr val="333333"/>
                </a:solidFill>
              </a:rPr>
              <a:t>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used</a:t>
            </a:r>
            <a:r>
              <a:rPr lang="fr-FR" altLang="x-none" sz="2800" dirty="0" smtClean="0">
                <a:solidFill>
                  <a:srgbClr val="333333"/>
                </a:solidFill>
              </a:rPr>
              <a:t> and machine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readable</a:t>
            </a:r>
            <a:r>
              <a:rPr lang="fr-FR" altLang="x-none" sz="2800" dirty="0" smtClean="0">
                <a:solidFill>
                  <a:srgbClr val="333333"/>
                </a:solidFill>
              </a:rPr>
              <a:t> format</a:t>
            </a:r>
            <a:endParaRPr lang="fr-FR" altLang="x-none" sz="2800" u="sng" dirty="0" smtClean="0">
              <a:solidFill>
                <a:srgbClr val="333333"/>
              </a:solidFill>
            </a:endParaRPr>
          </a:p>
          <a:p>
            <a:pPr lvl="1"/>
            <a:endParaRPr lang="fr-FR" altLang="x-none" sz="1400" u="sng" dirty="0">
              <a:solidFill>
                <a:srgbClr val="333333"/>
              </a:solidFill>
            </a:endParaRPr>
          </a:p>
          <a:p>
            <a:pPr lvl="1"/>
            <a:r>
              <a:rPr lang="fr-FR" altLang="x-none" sz="2800" dirty="0" smtClean="0">
                <a:solidFill>
                  <a:srgbClr val="333333"/>
                </a:solidFill>
              </a:rPr>
              <a:t>(</a:t>
            </a:r>
            <a:r>
              <a:rPr lang="mr-IN" altLang="x-none" sz="2800" dirty="0" smtClean="0">
                <a:solidFill>
                  <a:srgbClr val="333333"/>
                </a:solidFill>
              </a:rPr>
              <a:t>…</a:t>
            </a:r>
            <a:r>
              <a:rPr lang="fr-FR" altLang="x-none" sz="2800" dirty="0" smtClean="0">
                <a:solidFill>
                  <a:srgbClr val="333333"/>
                </a:solidFill>
              </a:rPr>
              <a:t>) the right to transmit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those</a:t>
            </a:r>
            <a:r>
              <a:rPr lang="fr-FR" altLang="x-none" sz="2800" dirty="0" smtClean="0">
                <a:solidFill>
                  <a:srgbClr val="333333"/>
                </a:solidFill>
              </a:rPr>
              <a:t> data to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another</a:t>
            </a:r>
            <a:r>
              <a:rPr lang="fr-FR" altLang="x-none" sz="2800" dirty="0" smtClean="0">
                <a:solidFill>
                  <a:srgbClr val="333333"/>
                </a:solidFill>
              </a:rPr>
              <a:t> data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controller</a:t>
            </a:r>
            <a:endParaRPr lang="fr-FR" altLang="x-none" sz="2800" dirty="0" smtClean="0">
              <a:solidFill>
                <a:srgbClr val="333333"/>
              </a:solidFill>
            </a:endParaRPr>
          </a:p>
          <a:p>
            <a:pPr lvl="1"/>
            <a:endParaRPr lang="fr-FR" altLang="x-none" sz="1400" dirty="0" smtClean="0">
              <a:solidFill>
                <a:srgbClr val="333333"/>
              </a:solidFill>
            </a:endParaRPr>
          </a:p>
          <a:p>
            <a:pPr lvl="2"/>
            <a:r>
              <a:rPr lang="fr-FR" altLang="x-none" sz="2400" dirty="0" smtClean="0">
                <a:solidFill>
                  <a:srgbClr val="333333"/>
                </a:solidFill>
              </a:rPr>
              <a:t>(</a:t>
            </a:r>
            <a:r>
              <a:rPr lang="mr-IN" altLang="x-none" sz="2400" dirty="0" smtClean="0">
                <a:solidFill>
                  <a:srgbClr val="333333"/>
                </a:solidFill>
              </a:rPr>
              <a:t>…</a:t>
            </a:r>
            <a:r>
              <a:rPr lang="fr-FR" altLang="x-none" sz="2400" dirty="0" smtClean="0">
                <a:solidFill>
                  <a:srgbClr val="333333"/>
                </a:solidFill>
              </a:rPr>
              <a:t>) </a:t>
            </a:r>
            <a:r>
              <a:rPr lang="fr-FR" altLang="x-none" sz="2400" dirty="0" err="1" smtClean="0">
                <a:solidFill>
                  <a:srgbClr val="333333"/>
                </a:solidFill>
              </a:rPr>
              <a:t>transmitted</a:t>
            </a:r>
            <a:r>
              <a:rPr lang="fr-FR" altLang="x-none" sz="2400" dirty="0" smtClean="0">
                <a:solidFill>
                  <a:srgbClr val="333333"/>
                </a:solidFill>
              </a:rPr>
              <a:t> </a:t>
            </a:r>
            <a:r>
              <a:rPr lang="fr-FR" altLang="x-none" sz="2400" dirty="0" err="1" smtClean="0">
                <a:solidFill>
                  <a:srgbClr val="333333"/>
                </a:solidFill>
              </a:rPr>
              <a:t>directly</a:t>
            </a:r>
            <a:r>
              <a:rPr lang="fr-FR" altLang="x-none" sz="2400" dirty="0" smtClean="0">
                <a:solidFill>
                  <a:srgbClr val="333333"/>
                </a:solidFill>
              </a:rPr>
              <a:t> </a:t>
            </a:r>
            <a:r>
              <a:rPr lang="fr-FR" altLang="x-none" sz="2400" dirty="0" err="1" smtClean="0">
                <a:solidFill>
                  <a:srgbClr val="333333"/>
                </a:solidFill>
              </a:rPr>
              <a:t>where</a:t>
            </a:r>
            <a:r>
              <a:rPr lang="fr-FR" altLang="x-none" sz="2400" dirty="0" smtClean="0">
                <a:solidFill>
                  <a:srgbClr val="333333"/>
                </a:solidFill>
              </a:rPr>
              <a:t> </a:t>
            </a:r>
            <a:r>
              <a:rPr lang="fr-FR" altLang="x-none" sz="2400" dirty="0" err="1" smtClean="0">
                <a:solidFill>
                  <a:srgbClr val="333333"/>
                </a:solidFill>
              </a:rPr>
              <a:t>technically</a:t>
            </a:r>
            <a:r>
              <a:rPr lang="fr-FR" altLang="x-none" sz="2400" dirty="0" smtClean="0">
                <a:solidFill>
                  <a:srgbClr val="333333"/>
                </a:solidFill>
              </a:rPr>
              <a:t> </a:t>
            </a:r>
            <a:r>
              <a:rPr lang="fr-FR" altLang="x-none" sz="2400" dirty="0" err="1" smtClean="0">
                <a:solidFill>
                  <a:srgbClr val="333333"/>
                </a:solidFill>
              </a:rPr>
              <a:t>feasable</a:t>
            </a:r>
            <a:endParaRPr lang="fr-FR" altLang="x-none" sz="2400" dirty="0" smtClean="0">
              <a:solidFill>
                <a:srgbClr val="333333"/>
              </a:solidFill>
            </a:endParaRPr>
          </a:p>
          <a:p>
            <a:pPr lvl="1"/>
            <a:endParaRPr lang="fr-FR" altLang="x-none" sz="2800" dirty="0" smtClean="0">
              <a:solidFill>
                <a:srgbClr val="333333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5560" y="4365104"/>
            <a:ext cx="8856984" cy="16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altLang="x-none" sz="2800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fr-FR" altLang="x-none" sz="2800" dirty="0" smtClean="0">
                <a:solidFill>
                  <a:srgbClr val="333333"/>
                </a:solidFill>
              </a:rPr>
              <a:t>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Portability</a:t>
            </a:r>
            <a:r>
              <a:rPr lang="fr-FR" altLang="x-none" sz="2800" dirty="0" smtClean="0">
                <a:solidFill>
                  <a:srgbClr val="333333"/>
                </a:solidFill>
              </a:rPr>
              <a:t>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is</a:t>
            </a:r>
            <a:r>
              <a:rPr lang="fr-FR" altLang="x-none" sz="2800" dirty="0" smtClean="0">
                <a:solidFill>
                  <a:srgbClr val="333333"/>
                </a:solidFill>
              </a:rPr>
              <a:t>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Human-centred</a:t>
            </a:r>
            <a:endParaRPr lang="fr-FR" altLang="x-none" sz="2800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Ø"/>
            </a:pPr>
            <a:endParaRPr lang="fr-FR" altLang="x-none" sz="1900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fr-FR" altLang="x-none" sz="2800" dirty="0" smtClean="0">
                <a:solidFill>
                  <a:srgbClr val="333333"/>
                </a:solidFill>
              </a:rPr>
              <a:t>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Portability</a:t>
            </a:r>
            <a:r>
              <a:rPr lang="fr-FR" altLang="x-none" sz="2800" dirty="0" smtClean="0">
                <a:solidFill>
                  <a:srgbClr val="333333"/>
                </a:solidFill>
              </a:rPr>
              <a:t>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is</a:t>
            </a:r>
            <a:r>
              <a:rPr lang="fr-FR" altLang="x-none" sz="2800" dirty="0" smtClean="0">
                <a:solidFill>
                  <a:srgbClr val="333333"/>
                </a:solidFill>
              </a:rPr>
              <a:t> not EDI or 3rd party data sharing </a:t>
            </a:r>
          </a:p>
        </p:txBody>
      </p:sp>
    </p:spTree>
    <p:extLst>
      <p:ext uri="{BB962C8B-B14F-4D97-AF65-F5344CB8AC3E}">
        <p14:creationId xmlns:p14="http://schemas.microsoft.com/office/powerpoint/2010/main" val="13299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80" y="0"/>
            <a:ext cx="9507444" cy="1325563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pure data </a:t>
            </a:r>
            <a:r>
              <a:rPr lang="fr-F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controller</a:t>
            </a: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data </a:t>
            </a:r>
            <a:r>
              <a:rPr lang="fr-F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controller</a:t>
            </a: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approach</a:t>
            </a: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may</a:t>
            </a: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lead to more </a:t>
            </a:r>
            <a:r>
              <a:rPr lang="fr-F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problems</a:t>
            </a: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688467"/>
            <a:ext cx="5613400" cy="45974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7525511" y="2322537"/>
            <a:ext cx="4475145" cy="3914775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Ø"/>
            </a:pP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Less</a:t>
            </a:r>
            <a:r>
              <a:rPr lang="fr-FR" altLang="x-none" dirty="0" smtClean="0">
                <a:solidFill>
                  <a:srgbClr val="333333"/>
                </a:solidFill>
              </a:rPr>
              <a:t> control</a:t>
            </a:r>
          </a:p>
          <a:p>
            <a:pPr lvl="1">
              <a:buFont typeface="Wingdings" charset="2"/>
              <a:buChar char="Ø"/>
            </a:pP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fr-FR" altLang="x-none" dirty="0">
                <a:solidFill>
                  <a:srgbClr val="333333"/>
                </a:solidFill>
              </a:rPr>
              <a:t> </a:t>
            </a:r>
            <a:r>
              <a:rPr lang="fr-FR" altLang="x-none" dirty="0" smtClean="0">
                <a:solidFill>
                  <a:srgbClr val="333333"/>
                </a:solidFill>
              </a:rPr>
              <a:t>More data </a:t>
            </a:r>
            <a:r>
              <a:rPr lang="fr-FR" altLang="x-none" dirty="0" err="1" smtClean="0">
                <a:solidFill>
                  <a:srgbClr val="333333"/>
                </a:solidFill>
              </a:rPr>
              <a:t>widespread</a:t>
            </a: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Ø"/>
            </a:pP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fr-FR" altLang="x-none" dirty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Expensive</a:t>
            </a: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Ø"/>
            </a:pP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fr-FR" altLang="x-none" dirty="0">
                <a:solidFill>
                  <a:srgbClr val="333333"/>
                </a:solidFill>
              </a:rPr>
              <a:t> </a:t>
            </a:r>
            <a:r>
              <a:rPr lang="fr-FR" altLang="x-none" dirty="0" err="1">
                <a:solidFill>
                  <a:srgbClr val="333333"/>
                </a:solidFill>
              </a:rPr>
              <a:t>Enhance</a:t>
            </a:r>
            <a:r>
              <a:rPr lang="fr-FR" altLang="x-none" dirty="0">
                <a:solidFill>
                  <a:srgbClr val="333333"/>
                </a:solidFill>
              </a:rPr>
              <a:t> data </a:t>
            </a:r>
            <a:r>
              <a:rPr lang="fr-FR" altLang="x-none" dirty="0" smtClean="0">
                <a:solidFill>
                  <a:srgbClr val="333333"/>
                </a:solidFill>
              </a:rPr>
              <a:t>concentration</a:t>
            </a:r>
          </a:p>
          <a:p>
            <a:pPr lvl="1">
              <a:buFont typeface="Wingdings" charset="2"/>
              <a:buChar char="Ø"/>
            </a:pPr>
            <a:endParaRPr lang="fr-FR" altLang="x-none" dirty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fr-FR" altLang="x-none" dirty="0" err="1" smtClean="0">
                <a:solidFill>
                  <a:srgbClr val="333333"/>
                </a:solidFill>
              </a:rPr>
              <a:t>Distort</a:t>
            </a: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competition</a:t>
            </a:r>
            <a:endParaRPr lang="fr-FR" altLang="x-non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80" y="0"/>
            <a:ext cx="9219412" cy="1325563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« hub and </a:t>
            </a:r>
            <a:r>
              <a:rPr lang="fr-F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spokes</a:t>
            </a: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» model : simple &amp; efficient</a:t>
            </a: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700808"/>
            <a:ext cx="4102100" cy="46101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7525511" y="2276872"/>
            <a:ext cx="4475145" cy="4320480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ü"/>
            </a:pPr>
            <a:r>
              <a:rPr lang="fr-FR" altLang="x-none" u="sng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Human-centric</a:t>
            </a: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ü"/>
            </a:pP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fr-FR" altLang="x-none" dirty="0">
                <a:solidFill>
                  <a:srgbClr val="333333"/>
                </a:solidFill>
              </a:rPr>
              <a:t> </a:t>
            </a:r>
            <a:r>
              <a:rPr lang="fr-FR" altLang="x-none" dirty="0" smtClean="0">
                <a:solidFill>
                  <a:srgbClr val="333333"/>
                </a:solidFill>
              </a:rPr>
              <a:t>Transparent</a:t>
            </a:r>
          </a:p>
          <a:p>
            <a:pPr lvl="1">
              <a:buFont typeface="Wingdings" charset="2"/>
              <a:buChar char="ü"/>
            </a:pP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fr-FR" altLang="x-none" dirty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Fair</a:t>
            </a:r>
            <a:r>
              <a:rPr lang="fr-FR" altLang="x-none" dirty="0" smtClean="0">
                <a:solidFill>
                  <a:srgbClr val="333333"/>
                </a:solidFill>
              </a:rPr>
              <a:t> for all</a:t>
            </a:r>
          </a:p>
          <a:p>
            <a:pPr lvl="1">
              <a:buFont typeface="Wingdings" charset="2"/>
              <a:buChar char="ü"/>
            </a:pP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fr-FR" altLang="x-none" dirty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Unleash</a:t>
            </a:r>
            <a:r>
              <a:rPr lang="fr-FR" altLang="x-none" dirty="0" smtClean="0">
                <a:solidFill>
                  <a:srgbClr val="333333"/>
                </a:solidFill>
              </a:rPr>
              <a:t> all the </a:t>
            </a:r>
            <a:r>
              <a:rPr lang="fr-FR" altLang="x-none" dirty="0" err="1" smtClean="0">
                <a:solidFill>
                  <a:srgbClr val="333333"/>
                </a:solidFill>
              </a:rPr>
              <a:t>potential</a:t>
            </a:r>
            <a:r>
              <a:rPr lang="fr-FR" altLang="x-none" dirty="0" smtClean="0">
                <a:solidFill>
                  <a:srgbClr val="333333"/>
                </a:solidFill>
              </a:rPr>
              <a:t> of value </a:t>
            </a:r>
            <a:r>
              <a:rPr lang="fr-FR" altLang="x-none" dirty="0" err="1" smtClean="0">
                <a:solidFill>
                  <a:srgbClr val="333333"/>
                </a:solidFill>
              </a:rPr>
              <a:t>creation</a:t>
            </a: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ü"/>
            </a:pP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fr-FR" altLang="x-none" dirty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From</a:t>
            </a:r>
            <a:r>
              <a:rPr lang="fr-FR" altLang="x-none" dirty="0" smtClean="0">
                <a:solidFill>
                  <a:srgbClr val="333333"/>
                </a:solidFill>
              </a:rPr>
              <a:t> « Data </a:t>
            </a:r>
            <a:r>
              <a:rPr lang="fr-FR" altLang="x-none" dirty="0" err="1" smtClean="0">
                <a:solidFill>
                  <a:srgbClr val="333333"/>
                </a:solidFill>
              </a:rPr>
              <a:t>subject</a:t>
            </a:r>
            <a:r>
              <a:rPr lang="fr-FR" altLang="x-none" dirty="0" smtClean="0">
                <a:solidFill>
                  <a:srgbClr val="333333"/>
                </a:solidFill>
              </a:rPr>
              <a:t> » to « Data </a:t>
            </a:r>
            <a:r>
              <a:rPr lang="fr-FR" altLang="x-none" dirty="0" err="1" smtClean="0">
                <a:solidFill>
                  <a:srgbClr val="333333"/>
                </a:solidFill>
              </a:rPr>
              <a:t>actor</a:t>
            </a:r>
            <a:r>
              <a:rPr lang="fr-FR" altLang="x-none" dirty="0" smtClean="0">
                <a:solidFill>
                  <a:srgbClr val="333333"/>
                </a:solidFill>
              </a:rPr>
              <a:t> »</a:t>
            </a:r>
            <a:endParaRPr lang="fr-FR" altLang="x-non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80" y="0"/>
            <a:ext cx="9219412" cy="1325563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Right to Data </a:t>
            </a:r>
            <a:r>
              <a:rPr lang="fr-F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Portability</a:t>
            </a: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fr-F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</a:t>
            </a: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</a:t>
            </a: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easy</a:t>
            </a:r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simple</a:t>
            </a:r>
            <a:r>
              <a:rPr lang="mr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72" y="1325563"/>
            <a:ext cx="2909477" cy="63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23" y="1325563"/>
            <a:ext cx="2909477" cy="63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2" y="1325563"/>
            <a:ext cx="2909477" cy="630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2" y="1325563"/>
            <a:ext cx="2909477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80" y="0"/>
            <a:ext cx="9435436" cy="1325563"/>
          </a:xfrm>
        </p:spPr>
        <p:txBody>
          <a:bodyPr>
            <a:normAutofit/>
          </a:bodyPr>
          <a:lstStyle/>
          <a:p>
            <a:r>
              <a:rPr lang="mr-IN" sz="4000" dirty="0" smtClean="0">
                <a:solidFill>
                  <a:srgbClr val="333333"/>
                </a:solidFill>
              </a:rPr>
              <a:t>…</a:t>
            </a:r>
            <a:r>
              <a:rPr lang="fr-FR" sz="4000" dirty="0" smtClean="0">
                <a:solidFill>
                  <a:srgbClr val="333333"/>
                </a:solidFill>
              </a:rPr>
              <a:t>Data </a:t>
            </a:r>
            <a:r>
              <a:rPr lang="fr-FR" sz="4000" dirty="0" err="1" smtClean="0">
                <a:solidFill>
                  <a:srgbClr val="333333"/>
                </a:solidFill>
              </a:rPr>
              <a:t>Portability</a:t>
            </a:r>
            <a:r>
              <a:rPr lang="fr-FR" sz="4000" dirty="0" smtClean="0">
                <a:solidFill>
                  <a:srgbClr val="333333"/>
                </a:solidFill>
              </a:rPr>
              <a:t> </a:t>
            </a:r>
            <a:r>
              <a:rPr lang="fr-FR" sz="4000" dirty="0" err="1" smtClean="0">
                <a:solidFill>
                  <a:srgbClr val="333333"/>
                </a:solidFill>
              </a:rPr>
              <a:t>requests</a:t>
            </a:r>
            <a:r>
              <a:rPr lang="fr-FR" sz="4000" dirty="0" smtClean="0">
                <a:solidFill>
                  <a:srgbClr val="333333"/>
                </a:solidFill>
              </a:rPr>
              <a:t> are </a:t>
            </a:r>
            <a:r>
              <a:rPr lang="fr-FR" sz="4000" dirty="0" err="1" smtClean="0">
                <a:solidFill>
                  <a:srgbClr val="333333"/>
                </a:solidFill>
              </a:rPr>
              <a:t>really</a:t>
            </a:r>
            <a:r>
              <a:rPr lang="fr-FR" sz="4000" dirty="0" smtClean="0">
                <a:solidFill>
                  <a:srgbClr val="333333"/>
                </a:solidFill>
              </a:rPr>
              <a:t> few : first </a:t>
            </a:r>
            <a:r>
              <a:rPr lang="fr-FR" sz="4000" dirty="0" err="1" smtClean="0">
                <a:solidFill>
                  <a:srgbClr val="333333"/>
                </a:solidFill>
              </a:rPr>
              <a:t>lessons</a:t>
            </a:r>
            <a:r>
              <a:rPr lang="fr-FR" sz="4000" dirty="0" smtClean="0">
                <a:solidFill>
                  <a:srgbClr val="333333"/>
                </a:solidFill>
              </a:rPr>
              <a:t> </a:t>
            </a:r>
            <a:r>
              <a:rPr lang="fr-FR" sz="4000" dirty="0" err="1" smtClean="0">
                <a:solidFill>
                  <a:srgbClr val="333333"/>
                </a:solidFill>
              </a:rPr>
              <a:t>learned</a:t>
            </a:r>
            <a:endParaRPr lang="fr-FR" sz="4000" dirty="0">
              <a:solidFill>
                <a:srgbClr val="33333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sp>
        <p:nvSpPr>
          <p:cNvPr id="23" name="Rectangle 2"/>
          <p:cNvSpPr>
            <a:spLocks noGrp="1" noChangeArrowheads="1"/>
          </p:cNvSpPr>
          <p:nvPr>
            <p:ph idx="1"/>
          </p:nvPr>
        </p:nvSpPr>
        <p:spPr>
          <a:xfrm>
            <a:off x="6672064" y="1821961"/>
            <a:ext cx="4536504" cy="39147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altLang="x-none" dirty="0" err="1" smtClean="0">
                <a:solidFill>
                  <a:srgbClr val="333333"/>
                </a:solidFill>
              </a:rPr>
              <a:t>Only</a:t>
            </a: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b="1" dirty="0" smtClean="0">
                <a:solidFill>
                  <a:srgbClr val="333333"/>
                </a:solidFill>
              </a:rPr>
              <a:t>3% </a:t>
            </a:r>
            <a:r>
              <a:rPr lang="fr-FR" altLang="x-none" dirty="0" smtClean="0">
                <a:solidFill>
                  <a:srgbClr val="333333"/>
                </a:solidFill>
              </a:rPr>
              <a:t>of the </a:t>
            </a:r>
            <a:r>
              <a:rPr lang="fr-FR" altLang="x-none" dirty="0" err="1" smtClean="0">
                <a:solidFill>
                  <a:srgbClr val="333333"/>
                </a:solidFill>
              </a:rPr>
              <a:t>requests</a:t>
            </a:r>
            <a:r>
              <a:rPr lang="fr-FR" altLang="x-none" dirty="0" smtClean="0">
                <a:solidFill>
                  <a:srgbClr val="333333"/>
                </a:solidFill>
              </a:rPr>
              <a:t> sent</a:t>
            </a:r>
          </a:p>
          <a:p>
            <a:pPr lvl="1"/>
            <a:endParaRPr lang="fr-FR" altLang="x-none" u="sng" dirty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Unknown</a:t>
            </a:r>
            <a:r>
              <a:rPr lang="fr-FR" altLang="x-none" dirty="0" smtClean="0">
                <a:solidFill>
                  <a:srgbClr val="333333"/>
                </a:solidFill>
              </a:rPr>
              <a:t> by the </a:t>
            </a:r>
            <a:r>
              <a:rPr lang="fr-FR" altLang="x-none" dirty="0" err="1" smtClean="0">
                <a:solidFill>
                  <a:srgbClr val="333333"/>
                </a:solidFill>
              </a:rPr>
              <a:t>individuals</a:t>
            </a: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</a:p>
          <a:p>
            <a:pPr marL="457200" lvl="1" indent="0">
              <a:buNone/>
            </a:pPr>
            <a:endParaRPr lang="fr-FR" altLang="x-none" dirty="0" smtClean="0">
              <a:solidFill>
                <a:srgbClr val="333333"/>
              </a:solidFill>
            </a:endParaRPr>
          </a:p>
          <a:p>
            <a:pPr marL="457200" lvl="1" indent="0">
              <a:buNone/>
            </a:pPr>
            <a:endParaRPr lang="fr-FR" altLang="x-none" dirty="0" smtClean="0">
              <a:solidFill>
                <a:srgbClr val="333333"/>
              </a:solidFill>
            </a:endParaRPr>
          </a:p>
          <a:p>
            <a:pPr marL="457200" lvl="1" indent="0">
              <a:buNone/>
            </a:pPr>
            <a:endParaRPr lang="fr-FR" altLang="x-none" dirty="0" smtClean="0">
              <a:solidFill>
                <a:srgbClr val="333333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fr-FR" altLang="x-none" dirty="0" smtClean="0">
                <a:solidFill>
                  <a:srgbClr val="333333"/>
                </a:solidFill>
              </a:rPr>
              <a:t> « </a:t>
            </a:r>
            <a:r>
              <a:rPr lang="fr-FR" altLang="x-none" dirty="0" err="1" smtClean="0">
                <a:solidFill>
                  <a:srgbClr val="333333"/>
                </a:solidFill>
              </a:rPr>
              <a:t>Pointless</a:t>
            </a:r>
            <a:r>
              <a:rPr lang="fr-FR" altLang="x-none" dirty="0" smtClean="0">
                <a:solidFill>
                  <a:srgbClr val="333333"/>
                </a:solidFill>
              </a:rPr>
              <a:t> 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04112" y="328498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altLang="x-none" dirty="0">
                <a:solidFill>
                  <a:srgbClr val="333333"/>
                </a:solidFill>
              </a:rPr>
              <a:t>56% of people in France </a:t>
            </a:r>
            <a:r>
              <a:rPr lang="fr-FR" altLang="x-none" dirty="0" err="1">
                <a:solidFill>
                  <a:srgbClr val="333333"/>
                </a:solidFill>
              </a:rPr>
              <a:t>say</a:t>
            </a:r>
            <a:r>
              <a:rPr lang="fr-FR" altLang="x-none" dirty="0">
                <a:solidFill>
                  <a:srgbClr val="333333"/>
                </a:solidFill>
              </a:rPr>
              <a:t> </a:t>
            </a:r>
            <a:r>
              <a:rPr lang="fr-FR" altLang="x-none" dirty="0" err="1">
                <a:solidFill>
                  <a:srgbClr val="333333"/>
                </a:solidFill>
              </a:rPr>
              <a:t>they</a:t>
            </a:r>
            <a:r>
              <a:rPr lang="fr-FR" altLang="x-none" dirty="0">
                <a:solidFill>
                  <a:srgbClr val="333333"/>
                </a:solidFill>
              </a:rPr>
              <a:t> are not </a:t>
            </a:r>
            <a:r>
              <a:rPr lang="fr-FR" altLang="x-none" dirty="0" err="1">
                <a:solidFill>
                  <a:srgbClr val="333333"/>
                </a:solidFill>
              </a:rPr>
              <a:t>aware</a:t>
            </a:r>
            <a:r>
              <a:rPr lang="fr-FR" altLang="x-none" dirty="0">
                <a:solidFill>
                  <a:srgbClr val="333333"/>
                </a:solidFill>
              </a:rPr>
              <a:t> of </a:t>
            </a:r>
            <a:r>
              <a:rPr lang="fr-FR" altLang="x-none" dirty="0" err="1">
                <a:solidFill>
                  <a:srgbClr val="333333"/>
                </a:solidFill>
              </a:rPr>
              <a:t>their</a:t>
            </a:r>
            <a:r>
              <a:rPr lang="fr-FR" altLang="x-none" dirty="0">
                <a:solidFill>
                  <a:srgbClr val="333333"/>
                </a:solidFill>
              </a:rPr>
              <a:t> </a:t>
            </a:r>
            <a:r>
              <a:rPr lang="fr-FR" altLang="x-none" dirty="0" err="1">
                <a:solidFill>
                  <a:srgbClr val="333333"/>
                </a:solidFill>
              </a:rPr>
              <a:t>rights</a:t>
            </a:r>
            <a:r>
              <a:rPr lang="fr-FR" altLang="x-none" dirty="0">
                <a:solidFill>
                  <a:srgbClr val="333333"/>
                </a:solidFill>
              </a:rPr>
              <a:t> on </a:t>
            </a:r>
            <a:r>
              <a:rPr lang="fr-FR" altLang="x-none" dirty="0" err="1">
                <a:solidFill>
                  <a:srgbClr val="333333"/>
                </a:solidFill>
              </a:rPr>
              <a:t>their</a:t>
            </a:r>
            <a:r>
              <a:rPr lang="fr-FR" altLang="x-none" dirty="0">
                <a:solidFill>
                  <a:srgbClr val="333333"/>
                </a:solidFill>
              </a:rPr>
              <a:t> data </a:t>
            </a:r>
            <a:r>
              <a:rPr lang="fr-FR" altLang="x-none" sz="1500" dirty="0">
                <a:solidFill>
                  <a:srgbClr val="333333"/>
                </a:solidFill>
              </a:rPr>
              <a:t>(Source : </a:t>
            </a:r>
            <a:r>
              <a:rPr lang="fr-FR" altLang="x-none" sz="1500" dirty="0" err="1">
                <a:solidFill>
                  <a:srgbClr val="333333"/>
                </a:solidFill>
              </a:rPr>
              <a:t>ifop</a:t>
            </a:r>
            <a:r>
              <a:rPr lang="fr-FR" altLang="x-none" sz="1500" dirty="0">
                <a:solidFill>
                  <a:srgbClr val="333333"/>
                </a:solidFill>
              </a:rPr>
              <a:t> 04/18</a:t>
            </a:r>
            <a:r>
              <a:rPr lang="fr-FR" altLang="x-none" sz="1500" dirty="0" smtClean="0">
                <a:solidFill>
                  <a:srgbClr val="333333"/>
                </a:solidFill>
              </a:rPr>
              <a:t>)</a:t>
            </a:r>
            <a:endParaRPr lang="fr-FR" altLang="x-none" sz="1500" dirty="0">
              <a:solidFill>
                <a:srgbClr val="33333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1115" y="602128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altLang="x-none" dirty="0">
                <a:solidFill>
                  <a:srgbClr val="333333"/>
                </a:solidFill>
              </a:rPr>
              <a:t>Notice : 0</a:t>
            </a:r>
            <a:r>
              <a:rPr lang="fr-FR" altLang="x-none" dirty="0" smtClean="0">
                <a:solidFill>
                  <a:srgbClr val="333333"/>
                </a:solidFill>
              </a:rPr>
              <a:t> </a:t>
            </a:r>
            <a:r>
              <a:rPr lang="fr-FR" altLang="x-none" dirty="0" err="1">
                <a:solidFill>
                  <a:srgbClr val="333333"/>
                </a:solidFill>
              </a:rPr>
              <a:t>erasure</a:t>
            </a:r>
            <a:r>
              <a:rPr lang="fr-FR" altLang="x-none" dirty="0">
                <a:solidFill>
                  <a:srgbClr val="333333"/>
                </a:solidFill>
              </a:rPr>
              <a:t> </a:t>
            </a:r>
            <a:r>
              <a:rPr lang="fr-FR" altLang="x-none" dirty="0" err="1" smtClean="0">
                <a:solidFill>
                  <a:srgbClr val="333333"/>
                </a:solidFill>
              </a:rPr>
              <a:t>request</a:t>
            </a:r>
            <a:endParaRPr lang="fr-FR" altLang="x-none" dirty="0">
              <a:solidFill>
                <a:srgbClr val="333333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76020" y="5517232"/>
            <a:ext cx="565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Ø"/>
            </a:pPr>
            <a:r>
              <a:rPr lang="fr-FR" altLang="x-none" sz="2800" smtClean="0">
                <a:solidFill>
                  <a:srgbClr val="333333"/>
                </a:solidFill>
              </a:rPr>
              <a:t>Attractive initial value </a:t>
            </a:r>
            <a:r>
              <a:rPr lang="fr-FR" altLang="x-none" sz="2800" dirty="0" err="1" smtClean="0">
                <a:solidFill>
                  <a:srgbClr val="333333"/>
                </a:solidFill>
              </a:rPr>
              <a:t>proposal</a:t>
            </a:r>
            <a:endParaRPr lang="fr-FR" altLang="x-none" sz="2800" dirty="0">
              <a:solidFill>
                <a:srgbClr val="333333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643972"/>
            <a:ext cx="5616624" cy="42783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75520" y="580526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 : fair&amp;smart </a:t>
            </a:r>
            <a:r>
              <a:rPr lang="mr-IN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July 2018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80" y="0"/>
            <a:ext cx="9219412" cy="1325563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333333"/>
                </a:solidFill>
              </a:rPr>
              <a:t>Right to Data </a:t>
            </a:r>
            <a:r>
              <a:rPr lang="fr-FR" sz="4000" dirty="0" err="1" smtClean="0">
                <a:solidFill>
                  <a:srgbClr val="333333"/>
                </a:solidFill>
              </a:rPr>
              <a:t>Portability</a:t>
            </a:r>
            <a:r>
              <a:rPr lang="fr-FR" sz="4000" dirty="0" smtClean="0">
                <a:solidFill>
                  <a:srgbClr val="333333"/>
                </a:solidFill>
              </a:rPr>
              <a:t> in practice: the initial value </a:t>
            </a:r>
            <a:r>
              <a:rPr lang="fr-FR" sz="4000" dirty="0" err="1" smtClean="0">
                <a:solidFill>
                  <a:srgbClr val="333333"/>
                </a:solidFill>
              </a:rPr>
              <a:t>proposal</a:t>
            </a:r>
            <a:r>
              <a:rPr lang="fr-FR" sz="4000" dirty="0" smtClean="0">
                <a:solidFill>
                  <a:srgbClr val="333333"/>
                </a:solidFill>
              </a:rPr>
              <a:t> </a:t>
            </a:r>
            <a:r>
              <a:rPr lang="fr-FR" sz="4000" dirty="0" err="1" smtClean="0">
                <a:solidFill>
                  <a:srgbClr val="333333"/>
                </a:solidFill>
              </a:rPr>
              <a:t>is</a:t>
            </a:r>
            <a:r>
              <a:rPr lang="fr-FR" sz="4000" dirty="0" smtClean="0">
                <a:solidFill>
                  <a:srgbClr val="333333"/>
                </a:solidFill>
              </a:rPr>
              <a:t> key</a:t>
            </a:r>
            <a:endParaRPr lang="fr-FR" sz="4000" dirty="0">
              <a:solidFill>
                <a:srgbClr val="33333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18" y="1338842"/>
            <a:ext cx="7882078" cy="54025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120336" y="2564904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333333"/>
                </a:solidFill>
              </a:rPr>
              <a:t>No API</a:t>
            </a:r>
          </a:p>
          <a:p>
            <a:endParaRPr lang="fr-FR" sz="2400" dirty="0" smtClean="0">
              <a:solidFill>
                <a:srgbClr val="333333"/>
              </a:solidFill>
            </a:endParaRPr>
          </a:p>
          <a:p>
            <a:r>
              <a:rPr lang="fr-FR" sz="2400" dirty="0" err="1" smtClean="0">
                <a:solidFill>
                  <a:srgbClr val="333333"/>
                </a:solidFill>
              </a:rPr>
              <a:t>Selective</a:t>
            </a:r>
            <a:r>
              <a:rPr lang="fr-FR" sz="2400" dirty="0" smtClean="0">
                <a:solidFill>
                  <a:srgbClr val="333333"/>
                </a:solidFill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</a:rPr>
              <a:t>portability</a:t>
            </a:r>
            <a:r>
              <a:rPr lang="fr-FR" sz="2400" dirty="0" smtClean="0">
                <a:solidFill>
                  <a:srgbClr val="333333"/>
                </a:solidFill>
              </a:rPr>
              <a:t> ?</a:t>
            </a:r>
          </a:p>
          <a:p>
            <a:endParaRPr lang="fr-FR" sz="2400" dirty="0">
              <a:solidFill>
                <a:srgbClr val="333333"/>
              </a:solidFill>
            </a:endParaRPr>
          </a:p>
          <a:p>
            <a:r>
              <a:rPr lang="fr-FR" sz="2400" dirty="0" err="1">
                <a:solidFill>
                  <a:srgbClr val="333333"/>
                </a:solidFill>
              </a:rPr>
              <a:t>Huge</a:t>
            </a:r>
            <a:r>
              <a:rPr lang="fr-FR" sz="2400" dirty="0">
                <a:solidFill>
                  <a:srgbClr val="333333"/>
                </a:solidFill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</a:rPr>
              <a:t>heterogeneity</a:t>
            </a:r>
            <a:r>
              <a:rPr lang="fr-FR" sz="2400" dirty="0" smtClean="0">
                <a:solidFill>
                  <a:srgbClr val="333333"/>
                </a:solidFill>
              </a:rPr>
              <a:t> (</a:t>
            </a:r>
            <a:r>
              <a:rPr lang="fr-FR" sz="2400" dirty="0" err="1" smtClean="0">
                <a:solidFill>
                  <a:srgbClr val="333333"/>
                </a:solidFill>
              </a:rPr>
              <a:t>when</a:t>
            </a:r>
            <a:r>
              <a:rPr lang="fr-FR" sz="2400" dirty="0" smtClean="0">
                <a:solidFill>
                  <a:srgbClr val="333333"/>
                </a:solidFill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</a:rPr>
              <a:t>replied</a:t>
            </a:r>
            <a:r>
              <a:rPr lang="fr-FR" sz="2400" dirty="0" smtClean="0">
                <a:solidFill>
                  <a:srgbClr val="333333"/>
                </a:solidFill>
              </a:rPr>
              <a:t>)</a:t>
            </a:r>
            <a:endParaRPr lang="fr-FR" sz="2400" dirty="0">
              <a:solidFill>
                <a:srgbClr val="333333"/>
              </a:solidFill>
            </a:endParaRPr>
          </a:p>
          <a:p>
            <a:endParaRPr lang="fr-FR" sz="2400" dirty="0" smtClean="0">
              <a:solidFill>
                <a:srgbClr val="333333"/>
              </a:solidFill>
            </a:endParaRPr>
          </a:p>
          <a:p>
            <a:r>
              <a:rPr lang="fr-FR" sz="2400" dirty="0" err="1" smtClean="0">
                <a:solidFill>
                  <a:srgbClr val="333333"/>
                </a:solidFill>
              </a:rPr>
              <a:t>Fee</a:t>
            </a:r>
            <a:r>
              <a:rPr lang="fr-FR" sz="2400" dirty="0" smtClean="0">
                <a:solidFill>
                  <a:srgbClr val="333333"/>
                </a:solidFill>
              </a:rPr>
              <a:t> for </a:t>
            </a:r>
            <a:r>
              <a:rPr lang="fr-FR" sz="2400" dirty="0" err="1" smtClean="0">
                <a:solidFill>
                  <a:srgbClr val="333333"/>
                </a:solidFill>
              </a:rPr>
              <a:t>repetitive</a:t>
            </a:r>
            <a:r>
              <a:rPr lang="fr-FR" sz="2400" dirty="0" smtClean="0">
                <a:solidFill>
                  <a:srgbClr val="333333"/>
                </a:solidFill>
              </a:rPr>
              <a:t> </a:t>
            </a:r>
            <a:r>
              <a:rPr lang="fr-FR" sz="2400" dirty="0" err="1" smtClean="0">
                <a:solidFill>
                  <a:srgbClr val="333333"/>
                </a:solidFill>
              </a:rPr>
              <a:t>requests</a:t>
            </a:r>
            <a:r>
              <a:rPr lang="fr-FR" sz="2400" dirty="0" smtClean="0">
                <a:solidFill>
                  <a:srgbClr val="333333"/>
                </a:solidFill>
              </a:rPr>
              <a:t> ? (Art.12)</a:t>
            </a:r>
            <a:endParaRPr lang="fr-FR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80" y="0"/>
            <a:ext cx="9219412" cy="1325563"/>
          </a:xfrm>
        </p:spPr>
        <p:txBody>
          <a:bodyPr>
            <a:normAutofit/>
          </a:bodyPr>
          <a:lstStyle/>
          <a:p>
            <a:r>
              <a:rPr lang="fr-FR" sz="4000" dirty="0" err="1" smtClean="0">
                <a:solidFill>
                  <a:srgbClr val="333333"/>
                </a:solidFill>
              </a:rPr>
              <a:t>Human-centric</a:t>
            </a:r>
            <a:r>
              <a:rPr lang="fr-FR" sz="4000" dirty="0" smtClean="0">
                <a:solidFill>
                  <a:srgbClr val="333333"/>
                </a:solidFill>
              </a:rPr>
              <a:t> </a:t>
            </a:r>
            <a:r>
              <a:rPr lang="fr-FR" sz="4000" dirty="0" err="1" smtClean="0">
                <a:solidFill>
                  <a:srgbClr val="333333"/>
                </a:solidFill>
              </a:rPr>
              <a:t>approach</a:t>
            </a:r>
            <a:r>
              <a:rPr lang="fr-FR" sz="4000" dirty="0" smtClean="0">
                <a:solidFill>
                  <a:srgbClr val="333333"/>
                </a:solidFill>
              </a:rPr>
              <a:t> </a:t>
            </a:r>
            <a:r>
              <a:rPr lang="fr-FR" sz="4000" dirty="0" err="1" smtClean="0">
                <a:solidFill>
                  <a:srgbClr val="333333"/>
                </a:solidFill>
              </a:rPr>
              <a:t>allows</a:t>
            </a:r>
            <a:r>
              <a:rPr lang="fr-FR" sz="4000" dirty="0" smtClean="0">
                <a:solidFill>
                  <a:srgbClr val="333333"/>
                </a:solidFill>
              </a:rPr>
              <a:t> </a:t>
            </a:r>
            <a:r>
              <a:rPr lang="fr-FR" sz="4000" dirty="0" err="1" smtClean="0">
                <a:solidFill>
                  <a:srgbClr val="333333"/>
                </a:solidFill>
              </a:rPr>
              <a:t>compliant</a:t>
            </a:r>
            <a:r>
              <a:rPr lang="fr-FR" sz="4000" dirty="0" smtClean="0">
                <a:solidFill>
                  <a:srgbClr val="333333"/>
                </a:solidFill>
              </a:rPr>
              <a:t> data </a:t>
            </a:r>
            <a:r>
              <a:rPr lang="fr-FR" sz="4000" dirty="0" err="1" smtClean="0">
                <a:solidFill>
                  <a:srgbClr val="333333"/>
                </a:solidFill>
              </a:rPr>
              <a:t>portability</a:t>
            </a:r>
            <a:r>
              <a:rPr lang="fr-FR" sz="4000" dirty="0" smtClean="0">
                <a:solidFill>
                  <a:srgbClr val="333333"/>
                </a:solidFill>
              </a:rPr>
              <a:t> and </a:t>
            </a:r>
            <a:r>
              <a:rPr lang="fr-FR" sz="4000" dirty="0" err="1" smtClean="0">
                <a:solidFill>
                  <a:srgbClr val="333333"/>
                </a:solidFill>
              </a:rPr>
              <a:t>fosters</a:t>
            </a:r>
            <a:r>
              <a:rPr lang="fr-FR" sz="4000" dirty="0" smtClean="0">
                <a:solidFill>
                  <a:srgbClr val="333333"/>
                </a:solidFill>
              </a:rPr>
              <a:t> innovation</a:t>
            </a:r>
            <a:endParaRPr lang="fr-FR" sz="4000" dirty="0">
              <a:solidFill>
                <a:srgbClr val="33333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5" y="0"/>
            <a:ext cx="173865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84" y="1325563"/>
            <a:ext cx="6533044" cy="52972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392144" y="3717032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>
                <a:solidFill>
                  <a:srgbClr val="333333"/>
                </a:solidFill>
              </a:rPr>
              <a:t>Compliant</a:t>
            </a:r>
            <a:r>
              <a:rPr lang="fr-FR" sz="2200" dirty="0" smtClean="0">
                <a:solidFill>
                  <a:srgbClr val="333333"/>
                </a:solidFill>
              </a:rPr>
              <a:t> </a:t>
            </a:r>
            <a:r>
              <a:rPr lang="fr-FR" sz="2200" dirty="0" err="1" smtClean="0">
                <a:solidFill>
                  <a:srgbClr val="333333"/>
                </a:solidFill>
              </a:rPr>
              <a:t>pre-processing</a:t>
            </a:r>
            <a:r>
              <a:rPr lang="fr-FR" sz="2200" dirty="0" smtClean="0">
                <a:solidFill>
                  <a:srgbClr val="333333"/>
                </a:solidFill>
              </a:rPr>
              <a:t> </a:t>
            </a:r>
            <a:r>
              <a:rPr lang="fr-FR" sz="2200" dirty="0" err="1" smtClean="0">
                <a:solidFill>
                  <a:srgbClr val="333333"/>
                </a:solidFill>
              </a:rPr>
              <a:t>under</a:t>
            </a:r>
            <a:r>
              <a:rPr lang="fr-FR" sz="2200" dirty="0" smtClean="0">
                <a:solidFill>
                  <a:srgbClr val="333333"/>
                </a:solidFill>
              </a:rPr>
              <a:t> the control of the </a:t>
            </a:r>
            <a:r>
              <a:rPr lang="fr-FR" sz="2200" dirty="0" err="1" smtClean="0">
                <a:solidFill>
                  <a:srgbClr val="333333"/>
                </a:solidFill>
              </a:rPr>
              <a:t>individual</a:t>
            </a:r>
            <a:endParaRPr lang="fr-FR" sz="2200" dirty="0" smtClean="0">
              <a:solidFill>
                <a:srgbClr val="333333"/>
              </a:solidFill>
            </a:endParaRPr>
          </a:p>
          <a:p>
            <a:r>
              <a:rPr lang="fr-FR" sz="2200" dirty="0" smtClean="0">
                <a:solidFill>
                  <a:srgbClr val="333333"/>
                </a:solidFill>
              </a:rPr>
              <a:t>(</a:t>
            </a:r>
            <a:r>
              <a:rPr lang="fr-FR" sz="2200" dirty="0" err="1" smtClean="0">
                <a:solidFill>
                  <a:srgbClr val="333333"/>
                </a:solidFill>
              </a:rPr>
              <a:t>convert</a:t>
            </a:r>
            <a:r>
              <a:rPr lang="fr-FR" sz="2200" dirty="0" smtClean="0">
                <a:solidFill>
                  <a:srgbClr val="333333"/>
                </a:solidFill>
              </a:rPr>
              <a:t> </a:t>
            </a:r>
            <a:r>
              <a:rPr lang="mr-IN" sz="2200" dirty="0" smtClean="0">
                <a:solidFill>
                  <a:srgbClr val="333333"/>
                </a:solidFill>
              </a:rPr>
              <a:t>–</a:t>
            </a:r>
            <a:r>
              <a:rPr lang="fr-FR" sz="2200" dirty="0" smtClean="0">
                <a:solidFill>
                  <a:srgbClr val="333333"/>
                </a:solidFill>
              </a:rPr>
              <a:t> select </a:t>
            </a:r>
            <a:r>
              <a:rPr lang="mr-IN" sz="2200" dirty="0" smtClean="0">
                <a:solidFill>
                  <a:srgbClr val="333333"/>
                </a:solidFill>
              </a:rPr>
              <a:t>–</a:t>
            </a:r>
            <a:r>
              <a:rPr lang="fr-FR" sz="2200" dirty="0" smtClean="0">
                <a:solidFill>
                  <a:srgbClr val="333333"/>
                </a:solidFill>
              </a:rPr>
              <a:t> </a:t>
            </a:r>
            <a:r>
              <a:rPr lang="fr-FR" sz="2200" dirty="0" err="1" smtClean="0">
                <a:solidFill>
                  <a:srgbClr val="333333"/>
                </a:solidFill>
              </a:rPr>
              <a:t>transfer</a:t>
            </a:r>
            <a:r>
              <a:rPr lang="fr-FR" sz="2200" dirty="0" smtClean="0">
                <a:solidFill>
                  <a:srgbClr val="333333"/>
                </a:solidFill>
              </a:rPr>
              <a:t>)</a:t>
            </a:r>
            <a:endParaRPr lang="fr-FR" sz="2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&amp;Smart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35140</TotalTime>
  <Words>611</Words>
  <Application>Microsoft Macintosh PowerPoint</Application>
  <PresentationFormat>Grand écran</PresentationFormat>
  <Paragraphs>105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Mangal</vt:lpstr>
      <vt:lpstr>Wingdings</vt:lpstr>
      <vt:lpstr>Arial</vt:lpstr>
      <vt:lpstr>Fair&amp;Smart</vt:lpstr>
      <vt:lpstr>Data portability in practice </vt:lpstr>
      <vt:lpstr>Who are we? </vt:lpstr>
      <vt:lpstr>Right to Data Portability : back to GDPR Article 20</vt:lpstr>
      <vt:lpstr>A pure data controller to data controller approach may lead to more problems</vt:lpstr>
      <vt:lpstr>The « hub and spokes » model : simple &amp; efficient</vt:lpstr>
      <vt:lpstr>Right to Data Portability : even when easy and simple…</vt:lpstr>
      <vt:lpstr>…Data Portability requests are really few : first lessons learned</vt:lpstr>
      <vt:lpstr>Right to Data Portability in practice: the initial value proposal is key</vt:lpstr>
      <vt:lpstr>Human-centric approach allows compliant data portability and fosters innovation</vt:lpstr>
      <vt:lpstr>Waiting for interoperability and standards : a pragmatic approach</vt:lpstr>
      <vt:lpstr>Data minimization compliance requires selective data requests </vt:lpstr>
      <vt:lpstr>Auditability &amp; full transparency for the individual</vt:lpstr>
      <vt:lpstr>How to make it a good and compliant experience ?</vt:lpstr>
      <vt:lpstr>Présentation PowerPoint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LEFEVRE</dc:creator>
  <cp:lastModifiedBy>xavier LEFEVRE</cp:lastModifiedBy>
  <cp:revision>297</cp:revision>
  <dcterms:created xsi:type="dcterms:W3CDTF">2017-08-24T09:15:58Z</dcterms:created>
  <dcterms:modified xsi:type="dcterms:W3CDTF">2018-08-26T19:27:31Z</dcterms:modified>
</cp:coreProperties>
</file>