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7"/>
  </p:notesMasterIdLst>
  <p:handoutMasterIdLst>
    <p:handoutMasterId r:id="rId28"/>
  </p:handoutMasterIdLst>
  <p:sldIdLst>
    <p:sldId id="257" r:id="rId3"/>
    <p:sldId id="294" r:id="rId4"/>
    <p:sldId id="312" r:id="rId5"/>
    <p:sldId id="300" r:id="rId6"/>
    <p:sldId id="295" r:id="rId7"/>
    <p:sldId id="319" r:id="rId8"/>
    <p:sldId id="296" r:id="rId9"/>
    <p:sldId id="317" r:id="rId10"/>
    <p:sldId id="318" r:id="rId11"/>
    <p:sldId id="302" r:id="rId12"/>
    <p:sldId id="308" r:id="rId13"/>
    <p:sldId id="304" r:id="rId14"/>
    <p:sldId id="298" r:id="rId15"/>
    <p:sldId id="299" r:id="rId16"/>
    <p:sldId id="309" r:id="rId17"/>
    <p:sldId id="310" r:id="rId18"/>
    <p:sldId id="311" r:id="rId19"/>
    <p:sldId id="314" r:id="rId20"/>
    <p:sldId id="320" r:id="rId21"/>
    <p:sldId id="315" r:id="rId22"/>
    <p:sldId id="281" r:id="rId23"/>
    <p:sldId id="283" r:id="rId24"/>
    <p:sldId id="316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99" autoAdjust="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222C9-6681-41F4-8F26-7482BBA1FEA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0BC811-325A-41DA-B1A2-C5BE37C9B07A}">
      <dgm:prSet phldrT="[Text]"/>
      <dgm:spPr/>
      <dgm:t>
        <a:bodyPr/>
        <a:lstStyle/>
        <a:p>
          <a:r>
            <a:rPr lang="en-US" dirty="0"/>
            <a:t>Effects considered</a:t>
          </a:r>
        </a:p>
      </dgm:t>
    </dgm:pt>
    <dgm:pt modelId="{E8041D36-526A-4F86-B605-2C94DA331308}" type="parTrans" cxnId="{04AE6B1A-9C98-450E-B362-30E681C22324}">
      <dgm:prSet/>
      <dgm:spPr/>
      <dgm:t>
        <a:bodyPr/>
        <a:lstStyle/>
        <a:p>
          <a:endParaRPr lang="en-US"/>
        </a:p>
      </dgm:t>
    </dgm:pt>
    <dgm:pt modelId="{9647E0F3-BFE1-4437-8CB9-6EE777C32E99}" type="sibTrans" cxnId="{04AE6B1A-9C98-450E-B362-30E681C22324}">
      <dgm:prSet/>
      <dgm:spPr/>
      <dgm:t>
        <a:bodyPr/>
        <a:lstStyle/>
        <a:p>
          <a:endParaRPr lang="en-US"/>
        </a:p>
      </dgm:t>
    </dgm:pt>
    <dgm:pt modelId="{92DF7A53-99F8-4DBD-B8B9-9ACD7345FB6A}">
      <dgm:prSet phldrT="[Text]"/>
      <dgm:spPr/>
      <dgm:t>
        <a:bodyPr/>
        <a:lstStyle/>
        <a:p>
          <a:r>
            <a:rPr lang="en-US" dirty="0"/>
            <a:t>No deception</a:t>
          </a:r>
        </a:p>
      </dgm:t>
    </dgm:pt>
    <dgm:pt modelId="{89D8814D-34F5-4A13-8074-82ABE3CCB72E}" type="parTrans" cxnId="{D3771AC5-479F-46F1-A3A0-2E3B77F79BC2}">
      <dgm:prSet/>
      <dgm:spPr/>
      <dgm:t>
        <a:bodyPr/>
        <a:lstStyle/>
        <a:p>
          <a:endParaRPr lang="en-US"/>
        </a:p>
      </dgm:t>
    </dgm:pt>
    <dgm:pt modelId="{7FCAE838-7C34-4ED9-B358-748D684264BB}" type="sibTrans" cxnId="{D3771AC5-479F-46F1-A3A0-2E3B77F79BC2}">
      <dgm:prSet/>
      <dgm:spPr/>
      <dgm:t>
        <a:bodyPr/>
        <a:lstStyle/>
        <a:p>
          <a:endParaRPr lang="en-US"/>
        </a:p>
      </dgm:t>
    </dgm:pt>
    <dgm:pt modelId="{4FB67AB8-91EA-4EE4-9C45-C62383C22A86}">
      <dgm:prSet phldrT="[Text]"/>
      <dgm:spPr/>
      <dgm:t>
        <a:bodyPr/>
        <a:lstStyle/>
        <a:p>
          <a:r>
            <a:rPr lang="en-US" dirty="0"/>
            <a:t>Expected, explained</a:t>
          </a:r>
        </a:p>
      </dgm:t>
    </dgm:pt>
    <dgm:pt modelId="{BD8C3549-EBAB-4F50-9236-1C06FC4CF24F}" type="parTrans" cxnId="{5251E410-BFD5-4829-98B4-38DCB3FF59C9}">
      <dgm:prSet/>
      <dgm:spPr/>
      <dgm:t>
        <a:bodyPr/>
        <a:lstStyle/>
        <a:p>
          <a:endParaRPr lang="en-US"/>
        </a:p>
      </dgm:t>
    </dgm:pt>
    <dgm:pt modelId="{7AD6F397-6FB4-4AA9-AA09-459D18593288}" type="sibTrans" cxnId="{5251E410-BFD5-4829-98B4-38DCB3FF59C9}">
      <dgm:prSet/>
      <dgm:spPr/>
      <dgm:t>
        <a:bodyPr/>
        <a:lstStyle/>
        <a:p>
          <a:endParaRPr lang="en-US"/>
        </a:p>
      </dgm:t>
    </dgm:pt>
    <dgm:pt modelId="{342667CD-E799-4433-8DCA-7D29095247AA}" type="pres">
      <dgm:prSet presAssocID="{F44222C9-6681-41F4-8F26-7482BBA1FEAB}" presName="Name0" presStyleCnt="0">
        <dgm:presLayoutVars>
          <dgm:dir/>
          <dgm:resizeHandles val="exact"/>
        </dgm:presLayoutVars>
      </dgm:prSet>
      <dgm:spPr/>
    </dgm:pt>
    <dgm:pt modelId="{54639AE5-13A2-4E03-93CD-16BB464D7DE9}" type="pres">
      <dgm:prSet presAssocID="{C00BC811-325A-41DA-B1A2-C5BE37C9B07A}" presName="node" presStyleLbl="node1" presStyleIdx="0" presStyleCnt="3" custAng="0" custRadScaleRad="99534" custRadScaleInc="-1370">
        <dgm:presLayoutVars>
          <dgm:bulletEnabled val="1"/>
        </dgm:presLayoutVars>
      </dgm:prSet>
      <dgm:spPr/>
    </dgm:pt>
    <dgm:pt modelId="{7BB58266-5D0E-4B30-BD4A-479EE1CBCBB9}" type="pres">
      <dgm:prSet presAssocID="{9647E0F3-BFE1-4437-8CB9-6EE777C32E99}" presName="sibTrans" presStyleLbl="sibTrans2D1" presStyleIdx="0" presStyleCnt="3"/>
      <dgm:spPr/>
    </dgm:pt>
    <dgm:pt modelId="{ACF93E3F-D25B-4BA6-96F3-4BAFF9007F47}" type="pres">
      <dgm:prSet presAssocID="{9647E0F3-BFE1-4437-8CB9-6EE777C32E99}" presName="connectorText" presStyleLbl="sibTrans2D1" presStyleIdx="0" presStyleCnt="3"/>
      <dgm:spPr/>
    </dgm:pt>
    <dgm:pt modelId="{ADD09510-B162-41B9-9CB0-FD58988878C0}" type="pres">
      <dgm:prSet presAssocID="{92DF7A53-99F8-4DBD-B8B9-9ACD7345FB6A}" presName="node" presStyleLbl="node1" presStyleIdx="1" presStyleCnt="3">
        <dgm:presLayoutVars>
          <dgm:bulletEnabled val="1"/>
        </dgm:presLayoutVars>
      </dgm:prSet>
      <dgm:spPr/>
    </dgm:pt>
    <dgm:pt modelId="{C1892480-AF4F-411C-A0A5-83B0BA69379B}" type="pres">
      <dgm:prSet presAssocID="{7FCAE838-7C34-4ED9-B358-748D684264BB}" presName="sibTrans" presStyleLbl="sibTrans2D1" presStyleIdx="1" presStyleCnt="3"/>
      <dgm:spPr/>
    </dgm:pt>
    <dgm:pt modelId="{BFA34A56-F16C-4B0C-8C2D-532B07FEE12A}" type="pres">
      <dgm:prSet presAssocID="{7FCAE838-7C34-4ED9-B358-748D684264BB}" presName="connectorText" presStyleLbl="sibTrans2D1" presStyleIdx="1" presStyleCnt="3"/>
      <dgm:spPr/>
    </dgm:pt>
    <dgm:pt modelId="{8941A268-A9AD-4CEF-AE38-4312817483C9}" type="pres">
      <dgm:prSet presAssocID="{4FB67AB8-91EA-4EE4-9C45-C62383C22A86}" presName="node" presStyleLbl="node1" presStyleIdx="2" presStyleCnt="3" custRadScaleRad="101366" custRadScaleInc="-894">
        <dgm:presLayoutVars>
          <dgm:bulletEnabled val="1"/>
        </dgm:presLayoutVars>
      </dgm:prSet>
      <dgm:spPr/>
    </dgm:pt>
    <dgm:pt modelId="{2F8CDA01-0CAF-4638-8CB9-8A201B81EE76}" type="pres">
      <dgm:prSet presAssocID="{7AD6F397-6FB4-4AA9-AA09-459D18593288}" presName="sibTrans" presStyleLbl="sibTrans2D1" presStyleIdx="2" presStyleCnt="3"/>
      <dgm:spPr/>
    </dgm:pt>
    <dgm:pt modelId="{EBF4D7F5-B7DF-461C-B262-26867C02AC6F}" type="pres">
      <dgm:prSet presAssocID="{7AD6F397-6FB4-4AA9-AA09-459D18593288}" presName="connectorText" presStyleLbl="sibTrans2D1" presStyleIdx="2" presStyleCnt="3"/>
      <dgm:spPr/>
    </dgm:pt>
  </dgm:ptLst>
  <dgm:cxnLst>
    <dgm:cxn modelId="{E5509F0C-8965-47B9-BD11-4F1D0186C0FE}" type="presOf" srcId="{7AD6F397-6FB4-4AA9-AA09-459D18593288}" destId="{2F8CDA01-0CAF-4638-8CB9-8A201B81EE76}" srcOrd="0" destOrd="0" presId="urn:microsoft.com/office/officeart/2005/8/layout/cycle7"/>
    <dgm:cxn modelId="{5251E410-BFD5-4829-98B4-38DCB3FF59C9}" srcId="{F44222C9-6681-41F4-8F26-7482BBA1FEAB}" destId="{4FB67AB8-91EA-4EE4-9C45-C62383C22A86}" srcOrd="2" destOrd="0" parTransId="{BD8C3549-EBAB-4F50-9236-1C06FC4CF24F}" sibTransId="{7AD6F397-6FB4-4AA9-AA09-459D18593288}"/>
    <dgm:cxn modelId="{868C9B14-4CF1-440C-A95C-05783DC8AF33}" type="presOf" srcId="{7FCAE838-7C34-4ED9-B358-748D684264BB}" destId="{C1892480-AF4F-411C-A0A5-83B0BA69379B}" srcOrd="0" destOrd="0" presId="urn:microsoft.com/office/officeart/2005/8/layout/cycle7"/>
    <dgm:cxn modelId="{9120CE14-1764-40BE-9E05-406EC07AA034}" type="presOf" srcId="{9647E0F3-BFE1-4437-8CB9-6EE777C32E99}" destId="{ACF93E3F-D25B-4BA6-96F3-4BAFF9007F47}" srcOrd="1" destOrd="0" presId="urn:microsoft.com/office/officeart/2005/8/layout/cycle7"/>
    <dgm:cxn modelId="{04AE6B1A-9C98-450E-B362-30E681C22324}" srcId="{F44222C9-6681-41F4-8F26-7482BBA1FEAB}" destId="{C00BC811-325A-41DA-B1A2-C5BE37C9B07A}" srcOrd="0" destOrd="0" parTransId="{E8041D36-526A-4F86-B605-2C94DA331308}" sibTransId="{9647E0F3-BFE1-4437-8CB9-6EE777C32E99}"/>
    <dgm:cxn modelId="{96D2E034-E7D3-472A-82CE-71764BFC9728}" type="presOf" srcId="{F44222C9-6681-41F4-8F26-7482BBA1FEAB}" destId="{342667CD-E799-4433-8DCA-7D29095247AA}" srcOrd="0" destOrd="0" presId="urn:microsoft.com/office/officeart/2005/8/layout/cycle7"/>
    <dgm:cxn modelId="{9EAEEC4A-BE66-45C8-8F22-0E66886495E2}" type="presOf" srcId="{4FB67AB8-91EA-4EE4-9C45-C62383C22A86}" destId="{8941A268-A9AD-4CEF-AE38-4312817483C9}" srcOrd="0" destOrd="0" presId="urn:microsoft.com/office/officeart/2005/8/layout/cycle7"/>
    <dgm:cxn modelId="{0D284076-C374-4B66-928B-81AED75886AD}" type="presOf" srcId="{92DF7A53-99F8-4DBD-B8B9-9ACD7345FB6A}" destId="{ADD09510-B162-41B9-9CB0-FD58988878C0}" srcOrd="0" destOrd="0" presId="urn:microsoft.com/office/officeart/2005/8/layout/cycle7"/>
    <dgm:cxn modelId="{3D39C95A-E3C4-475B-8A5F-B83CD6D49492}" type="presOf" srcId="{7AD6F397-6FB4-4AA9-AA09-459D18593288}" destId="{EBF4D7F5-B7DF-461C-B262-26867C02AC6F}" srcOrd="1" destOrd="0" presId="urn:microsoft.com/office/officeart/2005/8/layout/cycle7"/>
    <dgm:cxn modelId="{7DCC2483-BFE4-40B2-94D7-DD75A2450764}" type="presOf" srcId="{C00BC811-325A-41DA-B1A2-C5BE37C9B07A}" destId="{54639AE5-13A2-4E03-93CD-16BB464D7DE9}" srcOrd="0" destOrd="0" presId="urn:microsoft.com/office/officeart/2005/8/layout/cycle7"/>
    <dgm:cxn modelId="{2C4C6CA5-02C6-4E25-9F94-1C1FA9CEAC83}" type="presOf" srcId="{7FCAE838-7C34-4ED9-B358-748D684264BB}" destId="{BFA34A56-F16C-4B0C-8C2D-532B07FEE12A}" srcOrd="1" destOrd="0" presId="urn:microsoft.com/office/officeart/2005/8/layout/cycle7"/>
    <dgm:cxn modelId="{D3771AC5-479F-46F1-A3A0-2E3B77F79BC2}" srcId="{F44222C9-6681-41F4-8F26-7482BBA1FEAB}" destId="{92DF7A53-99F8-4DBD-B8B9-9ACD7345FB6A}" srcOrd="1" destOrd="0" parTransId="{89D8814D-34F5-4A13-8074-82ABE3CCB72E}" sibTransId="{7FCAE838-7C34-4ED9-B358-748D684264BB}"/>
    <dgm:cxn modelId="{F51D20F2-50A8-4693-87D8-F3C9D249630E}" type="presOf" srcId="{9647E0F3-BFE1-4437-8CB9-6EE777C32E99}" destId="{7BB58266-5D0E-4B30-BD4A-479EE1CBCBB9}" srcOrd="0" destOrd="0" presId="urn:microsoft.com/office/officeart/2005/8/layout/cycle7"/>
    <dgm:cxn modelId="{7F694E30-88F0-4092-BE69-8CC88453AFBF}" type="presParOf" srcId="{342667CD-E799-4433-8DCA-7D29095247AA}" destId="{54639AE5-13A2-4E03-93CD-16BB464D7DE9}" srcOrd="0" destOrd="0" presId="urn:microsoft.com/office/officeart/2005/8/layout/cycle7"/>
    <dgm:cxn modelId="{CD89AABE-604F-45BE-9C3F-B63639DE9624}" type="presParOf" srcId="{342667CD-E799-4433-8DCA-7D29095247AA}" destId="{7BB58266-5D0E-4B30-BD4A-479EE1CBCBB9}" srcOrd="1" destOrd="0" presId="urn:microsoft.com/office/officeart/2005/8/layout/cycle7"/>
    <dgm:cxn modelId="{02A1A0C8-950E-486D-8589-77F1C7963929}" type="presParOf" srcId="{7BB58266-5D0E-4B30-BD4A-479EE1CBCBB9}" destId="{ACF93E3F-D25B-4BA6-96F3-4BAFF9007F47}" srcOrd="0" destOrd="0" presId="urn:microsoft.com/office/officeart/2005/8/layout/cycle7"/>
    <dgm:cxn modelId="{1943C2D1-FD2A-4E2E-9EDE-71FBF0AFEA3E}" type="presParOf" srcId="{342667CD-E799-4433-8DCA-7D29095247AA}" destId="{ADD09510-B162-41B9-9CB0-FD58988878C0}" srcOrd="2" destOrd="0" presId="urn:microsoft.com/office/officeart/2005/8/layout/cycle7"/>
    <dgm:cxn modelId="{6B45CFCB-10CB-4642-8D46-F33841ADC1E5}" type="presParOf" srcId="{342667CD-E799-4433-8DCA-7D29095247AA}" destId="{C1892480-AF4F-411C-A0A5-83B0BA69379B}" srcOrd="3" destOrd="0" presId="urn:microsoft.com/office/officeart/2005/8/layout/cycle7"/>
    <dgm:cxn modelId="{A9A861A0-9999-429F-BB5A-76A56D9B0CBB}" type="presParOf" srcId="{C1892480-AF4F-411C-A0A5-83B0BA69379B}" destId="{BFA34A56-F16C-4B0C-8C2D-532B07FEE12A}" srcOrd="0" destOrd="0" presId="urn:microsoft.com/office/officeart/2005/8/layout/cycle7"/>
    <dgm:cxn modelId="{58710F2C-5369-4880-AB06-2480A5C04A84}" type="presParOf" srcId="{342667CD-E799-4433-8DCA-7D29095247AA}" destId="{8941A268-A9AD-4CEF-AE38-4312817483C9}" srcOrd="4" destOrd="0" presId="urn:microsoft.com/office/officeart/2005/8/layout/cycle7"/>
    <dgm:cxn modelId="{8D136B4E-2B6C-4CEA-ABF5-17E729A7FB6E}" type="presParOf" srcId="{342667CD-E799-4433-8DCA-7D29095247AA}" destId="{2F8CDA01-0CAF-4638-8CB9-8A201B81EE76}" srcOrd="5" destOrd="0" presId="urn:microsoft.com/office/officeart/2005/8/layout/cycle7"/>
    <dgm:cxn modelId="{5BD6D798-B3B9-4E2A-9864-D337378C7DA8}" type="presParOf" srcId="{2F8CDA01-0CAF-4638-8CB9-8A201B81EE76}" destId="{EBF4D7F5-B7DF-461C-B262-26867C02AC6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4EE58-5094-41BD-BF5F-2DCC89910B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C3BE65-8E26-4DE4-9CA6-4D46876F12E1}">
      <dgm:prSet phldrT="[Text]" custT="1"/>
      <dgm:spPr/>
      <dgm:t>
        <a:bodyPr/>
        <a:lstStyle/>
        <a:p>
          <a:r>
            <a:rPr lang="en-US" sz="3600" dirty="0"/>
            <a:t>The GDPR Article 22 </a:t>
          </a:r>
        </a:p>
      </dgm:t>
    </dgm:pt>
    <dgm:pt modelId="{5974AEEE-FDAE-4BC3-A445-E173F966BB7A}" type="parTrans" cxnId="{C70864A4-5D59-490E-9B7D-ED939BBB820B}">
      <dgm:prSet/>
      <dgm:spPr/>
      <dgm:t>
        <a:bodyPr/>
        <a:lstStyle/>
        <a:p>
          <a:endParaRPr lang="en-US"/>
        </a:p>
      </dgm:t>
    </dgm:pt>
    <dgm:pt modelId="{23A03495-D0DA-4BC7-BFF7-0ACBEE21D023}" type="sibTrans" cxnId="{C70864A4-5D59-490E-9B7D-ED939BBB820B}">
      <dgm:prSet/>
      <dgm:spPr/>
      <dgm:t>
        <a:bodyPr/>
        <a:lstStyle/>
        <a:p>
          <a:endParaRPr lang="en-US"/>
        </a:p>
      </dgm:t>
    </dgm:pt>
    <dgm:pt modelId="{43D525D4-3F5F-4D17-B4AF-BBF8A7EC3503}">
      <dgm:prSet phldrT="[Text]"/>
      <dgm:spPr/>
      <dgm:t>
        <a:bodyPr/>
        <a:lstStyle/>
        <a:p>
          <a:r>
            <a:rPr lang="en-US" i="1" dirty="0"/>
            <a:t>“…the right </a:t>
          </a:r>
          <a:r>
            <a:rPr lang="en-US" b="1" i="1" u="sng" dirty="0"/>
            <a:t>not to be subject </a:t>
          </a:r>
          <a:r>
            <a:rPr lang="en-US" i="1" dirty="0"/>
            <a:t>to a decision based solely on automated processing, including profiling, which produces legal effects concerning him or her or similarly significantly affects him or her”</a:t>
          </a:r>
        </a:p>
      </dgm:t>
    </dgm:pt>
    <dgm:pt modelId="{FAEBD3DC-D788-4C98-8C1A-8C93AB57C750}" type="parTrans" cxnId="{9F811F9F-7D34-44C9-BF9B-EA209D554AB0}">
      <dgm:prSet/>
      <dgm:spPr/>
      <dgm:t>
        <a:bodyPr/>
        <a:lstStyle/>
        <a:p>
          <a:endParaRPr lang="en-US"/>
        </a:p>
      </dgm:t>
    </dgm:pt>
    <dgm:pt modelId="{2DE06339-FC53-46E0-8E8C-B21FCE3FBF63}" type="sibTrans" cxnId="{9F811F9F-7D34-44C9-BF9B-EA209D554AB0}">
      <dgm:prSet/>
      <dgm:spPr/>
      <dgm:t>
        <a:bodyPr/>
        <a:lstStyle/>
        <a:p>
          <a:endParaRPr lang="en-US"/>
        </a:p>
      </dgm:t>
    </dgm:pt>
    <dgm:pt modelId="{53993FDD-BDA6-42CF-BCE5-3041294E5B4A}">
      <dgm:prSet phldrT="[Text]" custT="1"/>
      <dgm:spPr/>
      <dgm:t>
        <a:bodyPr/>
        <a:lstStyle/>
        <a:p>
          <a:r>
            <a:rPr lang="en-US" sz="3600" dirty="0"/>
            <a:t>Exceptions</a:t>
          </a:r>
        </a:p>
      </dgm:t>
    </dgm:pt>
    <dgm:pt modelId="{CC1A9481-E2C8-450B-B81A-41ACF1F8DA30}" type="parTrans" cxnId="{0D79148A-D8DC-4FEE-979B-02EFAFE3770D}">
      <dgm:prSet/>
      <dgm:spPr/>
      <dgm:t>
        <a:bodyPr/>
        <a:lstStyle/>
        <a:p>
          <a:endParaRPr lang="en-US"/>
        </a:p>
      </dgm:t>
    </dgm:pt>
    <dgm:pt modelId="{94EA3FA7-7938-4CD2-AA04-F03AD6CD2619}" type="sibTrans" cxnId="{0D79148A-D8DC-4FEE-979B-02EFAFE3770D}">
      <dgm:prSet/>
      <dgm:spPr/>
      <dgm:t>
        <a:bodyPr/>
        <a:lstStyle/>
        <a:p>
          <a:endParaRPr lang="en-US"/>
        </a:p>
      </dgm:t>
    </dgm:pt>
    <dgm:pt modelId="{87D81277-5058-401D-B993-DA5616236A38}">
      <dgm:prSet phldrT="[Text]"/>
      <dgm:spPr/>
      <dgm:t>
        <a:bodyPr/>
        <a:lstStyle/>
        <a:p>
          <a:r>
            <a:rPr lang="en-US" i="1" dirty="0"/>
            <a:t>“Necessary for a contract</a:t>
          </a:r>
        </a:p>
      </dgm:t>
    </dgm:pt>
    <dgm:pt modelId="{FBE258F2-BB22-48A1-8696-2F872DF6A511}" type="parTrans" cxnId="{478CCA3F-917B-4417-9002-CD8A32EFF9B4}">
      <dgm:prSet/>
      <dgm:spPr/>
      <dgm:t>
        <a:bodyPr/>
        <a:lstStyle/>
        <a:p>
          <a:endParaRPr lang="en-US"/>
        </a:p>
      </dgm:t>
    </dgm:pt>
    <dgm:pt modelId="{1FD2ED9F-772D-4B18-9AE4-876D0A28FA3E}" type="sibTrans" cxnId="{478CCA3F-917B-4417-9002-CD8A32EFF9B4}">
      <dgm:prSet/>
      <dgm:spPr/>
      <dgm:t>
        <a:bodyPr/>
        <a:lstStyle/>
        <a:p>
          <a:endParaRPr lang="en-US"/>
        </a:p>
      </dgm:t>
    </dgm:pt>
    <dgm:pt modelId="{6DD3F74E-2E00-44F8-B1FD-AD3F117446AB}">
      <dgm:prSet phldrT="[Text]" custT="1"/>
      <dgm:spPr/>
      <dgm:t>
        <a:bodyPr/>
        <a:lstStyle/>
        <a:p>
          <a:r>
            <a:rPr lang="en-US" sz="4000" dirty="0"/>
            <a:t>Safeguards</a:t>
          </a:r>
        </a:p>
      </dgm:t>
    </dgm:pt>
    <dgm:pt modelId="{9C693CC2-5919-4C65-9660-08261B039BAF}" type="parTrans" cxnId="{0A340836-3C0F-4740-847A-069434FC5FDB}">
      <dgm:prSet/>
      <dgm:spPr/>
      <dgm:t>
        <a:bodyPr/>
        <a:lstStyle/>
        <a:p>
          <a:endParaRPr lang="en-US"/>
        </a:p>
      </dgm:t>
    </dgm:pt>
    <dgm:pt modelId="{F6E917E5-B5D8-4214-AF1C-7D1E8D053534}" type="sibTrans" cxnId="{0A340836-3C0F-4740-847A-069434FC5FDB}">
      <dgm:prSet/>
      <dgm:spPr/>
      <dgm:t>
        <a:bodyPr/>
        <a:lstStyle/>
        <a:p>
          <a:endParaRPr lang="en-US"/>
        </a:p>
      </dgm:t>
    </dgm:pt>
    <dgm:pt modelId="{BA5B04E8-305E-49D9-BD6C-68F795B19CD6}">
      <dgm:prSet phldrT="[Text]"/>
      <dgm:spPr/>
      <dgm:t>
        <a:bodyPr/>
        <a:lstStyle/>
        <a:p>
          <a:r>
            <a:rPr lang="en-US" i="1" dirty="0"/>
            <a:t>“…the right to obtain human intervention on the part of the controller, to express his or her point of view and to contest the decision.”</a:t>
          </a:r>
        </a:p>
      </dgm:t>
    </dgm:pt>
    <dgm:pt modelId="{7D65B311-EFE9-480F-A9A6-952450345642}" type="parTrans" cxnId="{7CDBE1C4-7D81-438C-A135-C333CDC93FEA}">
      <dgm:prSet/>
      <dgm:spPr/>
      <dgm:t>
        <a:bodyPr/>
        <a:lstStyle/>
        <a:p>
          <a:endParaRPr lang="en-US"/>
        </a:p>
      </dgm:t>
    </dgm:pt>
    <dgm:pt modelId="{1BBCBD94-62A3-4B4C-85DB-09DC3933C863}" type="sibTrans" cxnId="{7CDBE1C4-7D81-438C-A135-C333CDC93FEA}">
      <dgm:prSet/>
      <dgm:spPr/>
      <dgm:t>
        <a:bodyPr/>
        <a:lstStyle/>
        <a:p>
          <a:endParaRPr lang="en-US"/>
        </a:p>
      </dgm:t>
    </dgm:pt>
    <dgm:pt modelId="{A40FB487-8FC7-4A0B-B239-6CB13906361E}">
      <dgm:prSet/>
      <dgm:spPr/>
      <dgm:t>
        <a:bodyPr/>
        <a:lstStyle/>
        <a:p>
          <a:r>
            <a:rPr lang="en-US" i="1" dirty="0"/>
            <a:t>Is authorized by Union or Member State law</a:t>
          </a:r>
        </a:p>
      </dgm:t>
    </dgm:pt>
    <dgm:pt modelId="{66888A41-2258-47FF-8E4C-44E1E0326B2D}" type="parTrans" cxnId="{8D71DAF7-C10D-498E-B529-934675092A6D}">
      <dgm:prSet/>
      <dgm:spPr/>
      <dgm:t>
        <a:bodyPr/>
        <a:lstStyle/>
        <a:p>
          <a:endParaRPr lang="en-US"/>
        </a:p>
      </dgm:t>
    </dgm:pt>
    <dgm:pt modelId="{CAEE96D8-B742-4744-8F3E-32782A48F573}" type="sibTrans" cxnId="{8D71DAF7-C10D-498E-B529-934675092A6D}">
      <dgm:prSet/>
      <dgm:spPr/>
      <dgm:t>
        <a:bodyPr/>
        <a:lstStyle/>
        <a:p>
          <a:endParaRPr lang="en-US"/>
        </a:p>
      </dgm:t>
    </dgm:pt>
    <dgm:pt modelId="{7E653151-9994-4019-9B5C-A54994FC9A52}">
      <dgm:prSet/>
      <dgm:spPr/>
      <dgm:t>
        <a:bodyPr/>
        <a:lstStyle/>
        <a:p>
          <a:r>
            <a:rPr lang="en-US" i="1" dirty="0"/>
            <a:t>Is based on explicit consent”</a:t>
          </a:r>
        </a:p>
      </dgm:t>
    </dgm:pt>
    <dgm:pt modelId="{4DB79232-23B5-437D-8F42-54FCDECE9B3D}" type="parTrans" cxnId="{757D8B3C-0B0A-4610-A8EE-C8946669E5CF}">
      <dgm:prSet/>
      <dgm:spPr/>
      <dgm:t>
        <a:bodyPr/>
        <a:lstStyle/>
        <a:p>
          <a:endParaRPr lang="en-US"/>
        </a:p>
      </dgm:t>
    </dgm:pt>
    <dgm:pt modelId="{9FDCDBA5-20C4-4910-8092-4012256A1CF7}" type="sibTrans" cxnId="{757D8B3C-0B0A-4610-A8EE-C8946669E5CF}">
      <dgm:prSet/>
      <dgm:spPr/>
      <dgm:t>
        <a:bodyPr/>
        <a:lstStyle/>
        <a:p>
          <a:endParaRPr lang="en-US"/>
        </a:p>
      </dgm:t>
    </dgm:pt>
    <dgm:pt modelId="{FA312511-F9D0-4F0E-9E1A-46D56D6880FA}" type="pres">
      <dgm:prSet presAssocID="{2624EE58-5094-41BD-BF5F-2DCC89910B0E}" presName="Name0" presStyleCnt="0">
        <dgm:presLayoutVars>
          <dgm:dir/>
          <dgm:animLvl val="lvl"/>
          <dgm:resizeHandles val="exact"/>
        </dgm:presLayoutVars>
      </dgm:prSet>
      <dgm:spPr/>
    </dgm:pt>
    <dgm:pt modelId="{6310A4F1-908F-4A31-9859-99EB1A8893D0}" type="pres">
      <dgm:prSet presAssocID="{72C3BE65-8E26-4DE4-9CA6-4D46876F12E1}" presName="linNode" presStyleCnt="0"/>
      <dgm:spPr/>
    </dgm:pt>
    <dgm:pt modelId="{E3BFBE7C-4D03-4271-A173-69DAAB3543D9}" type="pres">
      <dgm:prSet presAssocID="{72C3BE65-8E26-4DE4-9CA6-4D46876F12E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B30A0CE-4E1E-498D-BBF0-CE8F4D31C0F7}" type="pres">
      <dgm:prSet presAssocID="{72C3BE65-8E26-4DE4-9CA6-4D46876F12E1}" presName="descendantText" presStyleLbl="alignAccFollowNode1" presStyleIdx="0" presStyleCnt="3">
        <dgm:presLayoutVars>
          <dgm:bulletEnabled val="1"/>
        </dgm:presLayoutVars>
      </dgm:prSet>
      <dgm:spPr/>
    </dgm:pt>
    <dgm:pt modelId="{2E3750B7-4BB3-4B60-A9C4-507F6E57F81F}" type="pres">
      <dgm:prSet presAssocID="{23A03495-D0DA-4BC7-BFF7-0ACBEE21D023}" presName="sp" presStyleCnt="0"/>
      <dgm:spPr/>
    </dgm:pt>
    <dgm:pt modelId="{DAB041EE-F070-43E8-B52A-2770390309C6}" type="pres">
      <dgm:prSet presAssocID="{53993FDD-BDA6-42CF-BCE5-3041294E5B4A}" presName="linNode" presStyleCnt="0"/>
      <dgm:spPr/>
    </dgm:pt>
    <dgm:pt modelId="{775B4287-C7A7-4BCF-A4BC-A45B2FCF6132}" type="pres">
      <dgm:prSet presAssocID="{53993FDD-BDA6-42CF-BCE5-3041294E5B4A}" presName="parentText" presStyleLbl="node1" presStyleIdx="1" presStyleCnt="3" custLinFactNeighborX="362" custLinFactNeighborY="1585">
        <dgm:presLayoutVars>
          <dgm:chMax val="1"/>
          <dgm:bulletEnabled val="1"/>
        </dgm:presLayoutVars>
      </dgm:prSet>
      <dgm:spPr/>
    </dgm:pt>
    <dgm:pt modelId="{127D158D-7FD8-4D44-B1C2-DF73D466A313}" type="pres">
      <dgm:prSet presAssocID="{53993FDD-BDA6-42CF-BCE5-3041294E5B4A}" presName="descendantText" presStyleLbl="alignAccFollowNode1" presStyleIdx="1" presStyleCnt="3">
        <dgm:presLayoutVars>
          <dgm:bulletEnabled val="1"/>
        </dgm:presLayoutVars>
      </dgm:prSet>
      <dgm:spPr/>
    </dgm:pt>
    <dgm:pt modelId="{E0FD26EE-32BC-4D3C-8911-A490557C65EB}" type="pres">
      <dgm:prSet presAssocID="{94EA3FA7-7938-4CD2-AA04-F03AD6CD2619}" presName="sp" presStyleCnt="0"/>
      <dgm:spPr/>
    </dgm:pt>
    <dgm:pt modelId="{27947652-96A4-429A-BB06-1A78BE92270D}" type="pres">
      <dgm:prSet presAssocID="{6DD3F74E-2E00-44F8-B1FD-AD3F117446AB}" presName="linNode" presStyleCnt="0"/>
      <dgm:spPr/>
    </dgm:pt>
    <dgm:pt modelId="{DFCB21A5-E0A6-4067-B944-952BDC713EBD}" type="pres">
      <dgm:prSet presAssocID="{6DD3F74E-2E00-44F8-B1FD-AD3F117446A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598728F-6468-4BD6-A7FA-E7AAEE414DAC}" type="pres">
      <dgm:prSet presAssocID="{6DD3F74E-2E00-44F8-B1FD-AD3F117446A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552A20E-AC8E-4411-968B-BE891A039BBD}" type="presOf" srcId="{A40FB487-8FC7-4A0B-B239-6CB13906361E}" destId="{127D158D-7FD8-4D44-B1C2-DF73D466A313}" srcOrd="0" destOrd="1" presId="urn:microsoft.com/office/officeart/2005/8/layout/vList5"/>
    <dgm:cxn modelId="{923BEB27-2386-408E-AC2D-39B4458DE2C6}" type="presOf" srcId="{7E653151-9994-4019-9B5C-A54994FC9A52}" destId="{127D158D-7FD8-4D44-B1C2-DF73D466A313}" srcOrd="0" destOrd="2" presId="urn:microsoft.com/office/officeart/2005/8/layout/vList5"/>
    <dgm:cxn modelId="{0A340836-3C0F-4740-847A-069434FC5FDB}" srcId="{2624EE58-5094-41BD-BF5F-2DCC89910B0E}" destId="{6DD3F74E-2E00-44F8-B1FD-AD3F117446AB}" srcOrd="2" destOrd="0" parTransId="{9C693CC2-5919-4C65-9660-08261B039BAF}" sibTransId="{F6E917E5-B5D8-4214-AF1C-7D1E8D053534}"/>
    <dgm:cxn modelId="{757D8B3C-0B0A-4610-A8EE-C8946669E5CF}" srcId="{53993FDD-BDA6-42CF-BCE5-3041294E5B4A}" destId="{7E653151-9994-4019-9B5C-A54994FC9A52}" srcOrd="2" destOrd="0" parTransId="{4DB79232-23B5-437D-8F42-54FCDECE9B3D}" sibTransId="{9FDCDBA5-20C4-4910-8092-4012256A1CF7}"/>
    <dgm:cxn modelId="{478CCA3F-917B-4417-9002-CD8A32EFF9B4}" srcId="{53993FDD-BDA6-42CF-BCE5-3041294E5B4A}" destId="{87D81277-5058-401D-B993-DA5616236A38}" srcOrd="0" destOrd="0" parTransId="{FBE258F2-BB22-48A1-8696-2F872DF6A511}" sibTransId="{1FD2ED9F-772D-4B18-9AE4-876D0A28FA3E}"/>
    <dgm:cxn modelId="{ADF3DC78-CCC5-4F5A-A366-2669E87FA950}" type="presOf" srcId="{53993FDD-BDA6-42CF-BCE5-3041294E5B4A}" destId="{775B4287-C7A7-4BCF-A4BC-A45B2FCF6132}" srcOrd="0" destOrd="0" presId="urn:microsoft.com/office/officeart/2005/8/layout/vList5"/>
    <dgm:cxn modelId="{F5B35F87-A348-45D2-94FB-23B07A133FC8}" type="presOf" srcId="{BA5B04E8-305E-49D9-BD6C-68F795B19CD6}" destId="{6598728F-6468-4BD6-A7FA-E7AAEE414DAC}" srcOrd="0" destOrd="0" presId="urn:microsoft.com/office/officeart/2005/8/layout/vList5"/>
    <dgm:cxn modelId="{0D79148A-D8DC-4FEE-979B-02EFAFE3770D}" srcId="{2624EE58-5094-41BD-BF5F-2DCC89910B0E}" destId="{53993FDD-BDA6-42CF-BCE5-3041294E5B4A}" srcOrd="1" destOrd="0" parTransId="{CC1A9481-E2C8-450B-B81A-41ACF1F8DA30}" sibTransId="{94EA3FA7-7938-4CD2-AA04-F03AD6CD2619}"/>
    <dgm:cxn modelId="{908A319D-BC8C-48C4-873E-09F45F13C859}" type="presOf" srcId="{6DD3F74E-2E00-44F8-B1FD-AD3F117446AB}" destId="{DFCB21A5-E0A6-4067-B944-952BDC713EBD}" srcOrd="0" destOrd="0" presId="urn:microsoft.com/office/officeart/2005/8/layout/vList5"/>
    <dgm:cxn modelId="{9F811F9F-7D34-44C9-BF9B-EA209D554AB0}" srcId="{72C3BE65-8E26-4DE4-9CA6-4D46876F12E1}" destId="{43D525D4-3F5F-4D17-B4AF-BBF8A7EC3503}" srcOrd="0" destOrd="0" parTransId="{FAEBD3DC-D788-4C98-8C1A-8C93AB57C750}" sibTransId="{2DE06339-FC53-46E0-8E8C-B21FCE3FBF63}"/>
    <dgm:cxn modelId="{C70864A4-5D59-490E-9B7D-ED939BBB820B}" srcId="{2624EE58-5094-41BD-BF5F-2DCC89910B0E}" destId="{72C3BE65-8E26-4DE4-9CA6-4D46876F12E1}" srcOrd="0" destOrd="0" parTransId="{5974AEEE-FDAE-4BC3-A445-E173F966BB7A}" sibTransId="{23A03495-D0DA-4BC7-BFF7-0ACBEE21D023}"/>
    <dgm:cxn modelId="{F6C5CAB3-42B8-4A25-AF1B-7BB8CD4AA10A}" type="presOf" srcId="{87D81277-5058-401D-B993-DA5616236A38}" destId="{127D158D-7FD8-4D44-B1C2-DF73D466A313}" srcOrd="0" destOrd="0" presId="urn:microsoft.com/office/officeart/2005/8/layout/vList5"/>
    <dgm:cxn modelId="{66BA33C1-46C7-4F67-BC95-0E4A00B0F328}" type="presOf" srcId="{43D525D4-3F5F-4D17-B4AF-BBF8A7EC3503}" destId="{8B30A0CE-4E1E-498D-BBF0-CE8F4D31C0F7}" srcOrd="0" destOrd="0" presId="urn:microsoft.com/office/officeart/2005/8/layout/vList5"/>
    <dgm:cxn modelId="{7CDBE1C4-7D81-438C-A135-C333CDC93FEA}" srcId="{6DD3F74E-2E00-44F8-B1FD-AD3F117446AB}" destId="{BA5B04E8-305E-49D9-BD6C-68F795B19CD6}" srcOrd="0" destOrd="0" parTransId="{7D65B311-EFE9-480F-A9A6-952450345642}" sibTransId="{1BBCBD94-62A3-4B4C-85DB-09DC3933C863}"/>
    <dgm:cxn modelId="{83C5D4CE-CD4C-4130-B09B-2612C318851E}" type="presOf" srcId="{2624EE58-5094-41BD-BF5F-2DCC89910B0E}" destId="{FA312511-F9D0-4F0E-9E1A-46D56D6880FA}" srcOrd="0" destOrd="0" presId="urn:microsoft.com/office/officeart/2005/8/layout/vList5"/>
    <dgm:cxn modelId="{C0C3A9D9-DFFF-45C2-89C1-A3097A62D70C}" type="presOf" srcId="{72C3BE65-8E26-4DE4-9CA6-4D46876F12E1}" destId="{E3BFBE7C-4D03-4271-A173-69DAAB3543D9}" srcOrd="0" destOrd="0" presId="urn:microsoft.com/office/officeart/2005/8/layout/vList5"/>
    <dgm:cxn modelId="{8D71DAF7-C10D-498E-B529-934675092A6D}" srcId="{53993FDD-BDA6-42CF-BCE5-3041294E5B4A}" destId="{A40FB487-8FC7-4A0B-B239-6CB13906361E}" srcOrd="1" destOrd="0" parTransId="{66888A41-2258-47FF-8E4C-44E1E0326B2D}" sibTransId="{CAEE96D8-B742-4744-8F3E-32782A48F573}"/>
    <dgm:cxn modelId="{51970C06-4DE7-4372-B6CD-94888A91E79B}" type="presParOf" srcId="{FA312511-F9D0-4F0E-9E1A-46D56D6880FA}" destId="{6310A4F1-908F-4A31-9859-99EB1A8893D0}" srcOrd="0" destOrd="0" presId="urn:microsoft.com/office/officeart/2005/8/layout/vList5"/>
    <dgm:cxn modelId="{5C1C5EAC-2C33-4D29-9005-DFCCD9C1D6B7}" type="presParOf" srcId="{6310A4F1-908F-4A31-9859-99EB1A8893D0}" destId="{E3BFBE7C-4D03-4271-A173-69DAAB3543D9}" srcOrd="0" destOrd="0" presId="urn:microsoft.com/office/officeart/2005/8/layout/vList5"/>
    <dgm:cxn modelId="{678D6BC9-723E-4A3A-BFB5-875EB075CBDD}" type="presParOf" srcId="{6310A4F1-908F-4A31-9859-99EB1A8893D0}" destId="{8B30A0CE-4E1E-498D-BBF0-CE8F4D31C0F7}" srcOrd="1" destOrd="0" presId="urn:microsoft.com/office/officeart/2005/8/layout/vList5"/>
    <dgm:cxn modelId="{2800D149-BF00-4896-AC2D-F0E638E9399C}" type="presParOf" srcId="{FA312511-F9D0-4F0E-9E1A-46D56D6880FA}" destId="{2E3750B7-4BB3-4B60-A9C4-507F6E57F81F}" srcOrd="1" destOrd="0" presId="urn:microsoft.com/office/officeart/2005/8/layout/vList5"/>
    <dgm:cxn modelId="{F691B2EE-0865-44B8-BFDD-AD89AB8B4F94}" type="presParOf" srcId="{FA312511-F9D0-4F0E-9E1A-46D56D6880FA}" destId="{DAB041EE-F070-43E8-B52A-2770390309C6}" srcOrd="2" destOrd="0" presId="urn:microsoft.com/office/officeart/2005/8/layout/vList5"/>
    <dgm:cxn modelId="{1787B860-E126-4EF0-B1DE-375B89D0CD87}" type="presParOf" srcId="{DAB041EE-F070-43E8-B52A-2770390309C6}" destId="{775B4287-C7A7-4BCF-A4BC-A45B2FCF6132}" srcOrd="0" destOrd="0" presId="urn:microsoft.com/office/officeart/2005/8/layout/vList5"/>
    <dgm:cxn modelId="{031CC17C-BD35-4DDC-A474-65895AD5C39F}" type="presParOf" srcId="{DAB041EE-F070-43E8-B52A-2770390309C6}" destId="{127D158D-7FD8-4D44-B1C2-DF73D466A313}" srcOrd="1" destOrd="0" presId="urn:microsoft.com/office/officeart/2005/8/layout/vList5"/>
    <dgm:cxn modelId="{C78C58D9-62DD-4006-83B4-D3CFDAC5A7A5}" type="presParOf" srcId="{FA312511-F9D0-4F0E-9E1A-46D56D6880FA}" destId="{E0FD26EE-32BC-4D3C-8911-A490557C65EB}" srcOrd="3" destOrd="0" presId="urn:microsoft.com/office/officeart/2005/8/layout/vList5"/>
    <dgm:cxn modelId="{76716CF9-93C7-40A1-A459-73F20C19645B}" type="presParOf" srcId="{FA312511-F9D0-4F0E-9E1A-46D56D6880FA}" destId="{27947652-96A4-429A-BB06-1A78BE92270D}" srcOrd="4" destOrd="0" presId="urn:microsoft.com/office/officeart/2005/8/layout/vList5"/>
    <dgm:cxn modelId="{85662BBD-FBED-4A9A-AA00-8F82A2300C2D}" type="presParOf" srcId="{27947652-96A4-429A-BB06-1A78BE92270D}" destId="{DFCB21A5-E0A6-4067-B944-952BDC713EBD}" srcOrd="0" destOrd="0" presId="urn:microsoft.com/office/officeart/2005/8/layout/vList5"/>
    <dgm:cxn modelId="{C1D2B7FA-17B4-463D-A6B0-9517AB804EAC}" type="presParOf" srcId="{27947652-96A4-429A-BB06-1A78BE92270D}" destId="{6598728F-6468-4BD6-A7FA-E7AAEE414D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448CC5-E09E-4A90-8AD4-BD93B75546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100A22-E93D-4FBC-89A3-DB87E667C6B6}">
      <dgm:prSet phldrT="[Text]" custT="1"/>
      <dgm:spPr/>
      <dgm:t>
        <a:bodyPr/>
        <a:lstStyle/>
        <a:p>
          <a:r>
            <a:rPr lang="en-US" sz="3600" dirty="0"/>
            <a:t>All processing</a:t>
          </a:r>
        </a:p>
      </dgm:t>
    </dgm:pt>
    <dgm:pt modelId="{73BB1C59-056D-4B8B-80D7-F54DDA42059E}" type="parTrans" cxnId="{793343B8-A9FB-4F37-BD61-C79C1E02BEBB}">
      <dgm:prSet/>
      <dgm:spPr/>
      <dgm:t>
        <a:bodyPr/>
        <a:lstStyle/>
        <a:p>
          <a:endParaRPr lang="en-US"/>
        </a:p>
      </dgm:t>
    </dgm:pt>
    <dgm:pt modelId="{96D5C14B-282C-43D5-A733-3014D0180315}" type="sibTrans" cxnId="{793343B8-A9FB-4F37-BD61-C79C1E02BEBB}">
      <dgm:prSet/>
      <dgm:spPr/>
      <dgm:t>
        <a:bodyPr/>
        <a:lstStyle/>
        <a:p>
          <a:endParaRPr lang="en-US"/>
        </a:p>
      </dgm:t>
    </dgm:pt>
    <dgm:pt modelId="{FCC5AF72-E112-4923-BD5D-1E10343DD00E}">
      <dgm:prSet phldrT="[Text]" custT="1"/>
      <dgm:spPr/>
      <dgm:t>
        <a:bodyPr/>
        <a:lstStyle/>
        <a:p>
          <a:r>
            <a:rPr lang="en-US" sz="1600" dirty="0"/>
            <a:t>Strong informing: purposes of processing etc.</a:t>
          </a:r>
        </a:p>
      </dgm:t>
    </dgm:pt>
    <dgm:pt modelId="{57A173B5-4C89-4424-8EAA-C66770EA81AC}" type="parTrans" cxnId="{6B4870EA-C036-4025-A398-E83C6BF611B5}">
      <dgm:prSet/>
      <dgm:spPr/>
      <dgm:t>
        <a:bodyPr/>
        <a:lstStyle/>
        <a:p>
          <a:endParaRPr lang="en-US"/>
        </a:p>
      </dgm:t>
    </dgm:pt>
    <dgm:pt modelId="{C38C062C-E91C-4F9E-8583-3AD19EC75087}" type="sibTrans" cxnId="{6B4870EA-C036-4025-A398-E83C6BF611B5}">
      <dgm:prSet/>
      <dgm:spPr/>
      <dgm:t>
        <a:bodyPr/>
        <a:lstStyle/>
        <a:p>
          <a:endParaRPr lang="en-US"/>
        </a:p>
      </dgm:t>
    </dgm:pt>
    <dgm:pt modelId="{E0F81B1A-BB6B-4140-AE0B-A612F35D2B20}">
      <dgm:prSet phldrT="[Text]" custT="1"/>
      <dgm:spPr/>
      <dgm:t>
        <a:bodyPr/>
        <a:lstStyle/>
        <a:p>
          <a:r>
            <a:rPr lang="en-US" sz="3600" dirty="0"/>
            <a:t>Article 22 processing</a:t>
          </a:r>
        </a:p>
      </dgm:t>
    </dgm:pt>
    <dgm:pt modelId="{71AD488A-8783-4FE6-A2E8-388A995716E7}" type="parTrans" cxnId="{1202C875-D30F-42D7-9B1C-B01B020B0CC2}">
      <dgm:prSet/>
      <dgm:spPr/>
      <dgm:t>
        <a:bodyPr/>
        <a:lstStyle/>
        <a:p>
          <a:endParaRPr lang="en-US"/>
        </a:p>
      </dgm:t>
    </dgm:pt>
    <dgm:pt modelId="{9CDFC426-4234-4D78-9CF4-8C99D2979FD7}" type="sibTrans" cxnId="{1202C875-D30F-42D7-9B1C-B01B020B0CC2}">
      <dgm:prSet/>
      <dgm:spPr/>
      <dgm:t>
        <a:bodyPr/>
        <a:lstStyle/>
        <a:p>
          <a:endParaRPr lang="en-US"/>
        </a:p>
      </dgm:t>
    </dgm:pt>
    <dgm:pt modelId="{C78118FA-6795-4586-ABE8-9693C6505DFB}">
      <dgm:prSet phldrT="[Text]" custT="1"/>
      <dgm:spPr/>
      <dgm:t>
        <a:bodyPr/>
        <a:lstStyle/>
        <a:p>
          <a:r>
            <a:rPr lang="en-US" sz="1600" i="1" dirty="0"/>
            <a:t>…meaningful information about the logic involved, as well as the significance and the envisaged consequences of such processing for the data subject</a:t>
          </a:r>
        </a:p>
      </dgm:t>
    </dgm:pt>
    <dgm:pt modelId="{DB97AA2B-EBD1-4C83-91FF-D953CADEBFFD}" type="parTrans" cxnId="{DDEF404E-7298-469D-A2E8-D3A295B2BFB7}">
      <dgm:prSet/>
      <dgm:spPr/>
      <dgm:t>
        <a:bodyPr/>
        <a:lstStyle/>
        <a:p>
          <a:endParaRPr lang="en-US"/>
        </a:p>
      </dgm:t>
    </dgm:pt>
    <dgm:pt modelId="{70D81E31-6241-4940-BD20-20AEAAC2D058}" type="sibTrans" cxnId="{DDEF404E-7298-469D-A2E8-D3A295B2BFB7}">
      <dgm:prSet/>
      <dgm:spPr/>
      <dgm:t>
        <a:bodyPr/>
        <a:lstStyle/>
        <a:p>
          <a:endParaRPr lang="en-US"/>
        </a:p>
      </dgm:t>
    </dgm:pt>
    <dgm:pt modelId="{644F03E8-2497-4431-92C4-BFA93E13929B}">
      <dgm:prSet phldrT="[Text]" custT="1"/>
      <dgm:spPr/>
      <dgm:t>
        <a:bodyPr/>
        <a:lstStyle/>
        <a:p>
          <a:r>
            <a:rPr lang="en-US" sz="4000" dirty="0"/>
            <a:t>Questions</a:t>
          </a:r>
        </a:p>
      </dgm:t>
    </dgm:pt>
    <dgm:pt modelId="{19971CEA-A103-4CBE-B29C-34419D1CD814}" type="parTrans" cxnId="{0D0DE979-CEC8-4ABD-A6B1-E74050BBDC77}">
      <dgm:prSet/>
      <dgm:spPr/>
      <dgm:t>
        <a:bodyPr/>
        <a:lstStyle/>
        <a:p>
          <a:endParaRPr lang="en-US"/>
        </a:p>
      </dgm:t>
    </dgm:pt>
    <dgm:pt modelId="{2414055C-C289-4006-8A64-6BA7FD9E432E}" type="sibTrans" cxnId="{0D0DE979-CEC8-4ABD-A6B1-E74050BBDC77}">
      <dgm:prSet/>
      <dgm:spPr/>
      <dgm:t>
        <a:bodyPr/>
        <a:lstStyle/>
        <a:p>
          <a:endParaRPr lang="en-US"/>
        </a:p>
      </dgm:t>
    </dgm:pt>
    <dgm:pt modelId="{0CCD89D7-3956-4C48-B572-03D4D4304E61}">
      <dgm:prSet phldrT="[Text]" custT="1"/>
      <dgm:spPr/>
      <dgm:t>
        <a:bodyPr/>
        <a:lstStyle/>
        <a:p>
          <a:r>
            <a:rPr lang="en-US" sz="1600" dirty="0"/>
            <a:t>“right to explanation” vs. “meaningful information”[6], system functionality vs. individual decision.</a:t>
          </a:r>
        </a:p>
      </dgm:t>
    </dgm:pt>
    <dgm:pt modelId="{A6A7959B-D3DF-4C57-B841-9A95E4393179}" type="parTrans" cxnId="{8129F46F-FBDC-48CA-A2C3-FB38FE7992DA}">
      <dgm:prSet/>
      <dgm:spPr/>
      <dgm:t>
        <a:bodyPr/>
        <a:lstStyle/>
        <a:p>
          <a:endParaRPr lang="en-US"/>
        </a:p>
      </dgm:t>
    </dgm:pt>
    <dgm:pt modelId="{7CE78835-2354-4304-B704-FC7245066E67}" type="sibTrans" cxnId="{8129F46F-FBDC-48CA-A2C3-FB38FE7992DA}">
      <dgm:prSet/>
      <dgm:spPr/>
      <dgm:t>
        <a:bodyPr/>
        <a:lstStyle/>
        <a:p>
          <a:endParaRPr lang="en-US"/>
        </a:p>
      </dgm:t>
    </dgm:pt>
    <dgm:pt modelId="{944DBADF-3D49-40D2-B1E3-240205BC2B1F}">
      <dgm:prSet custT="1"/>
      <dgm:spPr/>
      <dgm:t>
        <a:bodyPr/>
        <a:lstStyle/>
        <a:p>
          <a:r>
            <a:rPr lang="en-US" sz="1600" dirty="0"/>
            <a:t>Trade secrets and fraud detection </a:t>
          </a:r>
        </a:p>
      </dgm:t>
    </dgm:pt>
    <dgm:pt modelId="{484E1DA8-104C-4FFB-AE31-5491E0B902B2}" type="parTrans" cxnId="{CAAA0510-1B2E-40ED-A19E-14E75C39C121}">
      <dgm:prSet/>
      <dgm:spPr/>
      <dgm:t>
        <a:bodyPr/>
        <a:lstStyle/>
        <a:p>
          <a:endParaRPr lang="en-US"/>
        </a:p>
      </dgm:t>
    </dgm:pt>
    <dgm:pt modelId="{92014E77-3BD7-40F7-8633-2C2BD7C377D0}" type="sibTrans" cxnId="{CAAA0510-1B2E-40ED-A19E-14E75C39C121}">
      <dgm:prSet/>
      <dgm:spPr/>
      <dgm:t>
        <a:bodyPr/>
        <a:lstStyle/>
        <a:p>
          <a:endParaRPr lang="en-US"/>
        </a:p>
      </dgm:t>
    </dgm:pt>
    <dgm:pt modelId="{2D7EDAFA-B4CE-4815-82D2-C5B2D84B27C7}">
      <dgm:prSet custT="1"/>
      <dgm:spPr/>
      <dgm:t>
        <a:bodyPr/>
        <a:lstStyle/>
        <a:p>
          <a:r>
            <a:rPr lang="en-US" sz="1600" dirty="0"/>
            <a:t>explainable in human terms (deep learning)?</a:t>
          </a:r>
        </a:p>
      </dgm:t>
    </dgm:pt>
    <dgm:pt modelId="{FBF2C83E-893F-4742-8D69-95AF31DEC7D0}" type="parTrans" cxnId="{2F049B7A-81C6-4E48-8FBD-9E05F0EE8AB9}">
      <dgm:prSet/>
      <dgm:spPr/>
      <dgm:t>
        <a:bodyPr/>
        <a:lstStyle/>
        <a:p>
          <a:endParaRPr lang="en-US"/>
        </a:p>
      </dgm:t>
    </dgm:pt>
    <dgm:pt modelId="{E0234054-B329-4FF9-9323-71F733AD22EB}" type="sibTrans" cxnId="{2F049B7A-81C6-4E48-8FBD-9E05F0EE8AB9}">
      <dgm:prSet/>
      <dgm:spPr/>
      <dgm:t>
        <a:bodyPr/>
        <a:lstStyle/>
        <a:p>
          <a:endParaRPr lang="en-US"/>
        </a:p>
      </dgm:t>
    </dgm:pt>
    <dgm:pt modelId="{CAB1B32E-F455-4C19-BA1A-E3D7724108E6}" type="pres">
      <dgm:prSet presAssocID="{1D448CC5-E09E-4A90-8AD4-BD93B75546DA}" presName="Name0" presStyleCnt="0">
        <dgm:presLayoutVars>
          <dgm:dir/>
          <dgm:animLvl val="lvl"/>
          <dgm:resizeHandles val="exact"/>
        </dgm:presLayoutVars>
      </dgm:prSet>
      <dgm:spPr/>
    </dgm:pt>
    <dgm:pt modelId="{A35CA7B6-3918-4F6A-A9EC-5E3D322D8B7F}" type="pres">
      <dgm:prSet presAssocID="{B9100A22-E93D-4FBC-89A3-DB87E667C6B6}" presName="linNode" presStyleCnt="0"/>
      <dgm:spPr/>
    </dgm:pt>
    <dgm:pt modelId="{984470FC-8D71-4F39-A393-B468EC4D1C73}" type="pres">
      <dgm:prSet presAssocID="{B9100A22-E93D-4FBC-89A3-DB87E667C6B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C865908-F3FE-4B47-A83C-4530CAF7D832}" type="pres">
      <dgm:prSet presAssocID="{B9100A22-E93D-4FBC-89A3-DB87E667C6B6}" presName="descendantText" presStyleLbl="alignAccFollowNode1" presStyleIdx="0" presStyleCnt="3">
        <dgm:presLayoutVars>
          <dgm:bulletEnabled val="1"/>
        </dgm:presLayoutVars>
      </dgm:prSet>
      <dgm:spPr/>
    </dgm:pt>
    <dgm:pt modelId="{3D2FD2B1-992B-473D-93B6-B1C825352BEF}" type="pres">
      <dgm:prSet presAssocID="{96D5C14B-282C-43D5-A733-3014D0180315}" presName="sp" presStyleCnt="0"/>
      <dgm:spPr/>
    </dgm:pt>
    <dgm:pt modelId="{D563677E-7CD7-48DE-8480-AAB19B2BB31C}" type="pres">
      <dgm:prSet presAssocID="{E0F81B1A-BB6B-4140-AE0B-A612F35D2B20}" presName="linNode" presStyleCnt="0"/>
      <dgm:spPr/>
    </dgm:pt>
    <dgm:pt modelId="{7D3D7CD4-34D6-488E-B8E1-CF48273B5A2A}" type="pres">
      <dgm:prSet presAssocID="{E0F81B1A-BB6B-4140-AE0B-A612F35D2B2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742B677-2169-4DF6-857D-50A59843D09F}" type="pres">
      <dgm:prSet presAssocID="{E0F81B1A-BB6B-4140-AE0B-A612F35D2B20}" presName="descendantText" presStyleLbl="alignAccFollowNode1" presStyleIdx="1" presStyleCnt="3">
        <dgm:presLayoutVars>
          <dgm:bulletEnabled val="1"/>
        </dgm:presLayoutVars>
      </dgm:prSet>
      <dgm:spPr/>
    </dgm:pt>
    <dgm:pt modelId="{C7D7CB77-E001-4DFC-B76B-A1C83143AA2E}" type="pres">
      <dgm:prSet presAssocID="{9CDFC426-4234-4D78-9CF4-8C99D2979FD7}" presName="sp" presStyleCnt="0"/>
      <dgm:spPr/>
    </dgm:pt>
    <dgm:pt modelId="{FF20DF5A-0C69-410D-BAA9-3A2B755F619B}" type="pres">
      <dgm:prSet presAssocID="{644F03E8-2497-4431-92C4-BFA93E13929B}" presName="linNode" presStyleCnt="0"/>
      <dgm:spPr/>
    </dgm:pt>
    <dgm:pt modelId="{206FE35C-646C-4BFA-9693-A13F088E1DA1}" type="pres">
      <dgm:prSet presAssocID="{644F03E8-2497-4431-92C4-BFA93E13929B}" presName="parentText" presStyleLbl="node1" presStyleIdx="2" presStyleCnt="3" custLinFactNeighborY="-1345">
        <dgm:presLayoutVars>
          <dgm:chMax val="1"/>
          <dgm:bulletEnabled val="1"/>
        </dgm:presLayoutVars>
      </dgm:prSet>
      <dgm:spPr/>
    </dgm:pt>
    <dgm:pt modelId="{35D8EB6A-2EA6-4ACE-A991-17E0909A1273}" type="pres">
      <dgm:prSet presAssocID="{644F03E8-2497-4431-92C4-BFA93E13929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B22C204-CEF5-47BC-8E3C-DCDF7F3597AC}" type="presOf" srcId="{1D448CC5-E09E-4A90-8AD4-BD93B75546DA}" destId="{CAB1B32E-F455-4C19-BA1A-E3D7724108E6}" srcOrd="0" destOrd="0" presId="urn:microsoft.com/office/officeart/2005/8/layout/vList5"/>
    <dgm:cxn modelId="{CAAA0510-1B2E-40ED-A19E-14E75C39C121}" srcId="{644F03E8-2497-4431-92C4-BFA93E13929B}" destId="{944DBADF-3D49-40D2-B1E3-240205BC2B1F}" srcOrd="1" destOrd="0" parTransId="{484E1DA8-104C-4FFB-AE31-5491E0B902B2}" sibTransId="{92014E77-3BD7-40F7-8633-2C2BD7C377D0}"/>
    <dgm:cxn modelId="{DDEF404E-7298-469D-A2E8-D3A295B2BFB7}" srcId="{E0F81B1A-BB6B-4140-AE0B-A612F35D2B20}" destId="{C78118FA-6795-4586-ABE8-9693C6505DFB}" srcOrd="0" destOrd="0" parTransId="{DB97AA2B-EBD1-4C83-91FF-D953CADEBFFD}" sibTransId="{70D81E31-6241-4940-BD20-20AEAAC2D058}"/>
    <dgm:cxn modelId="{8129F46F-FBDC-48CA-A2C3-FB38FE7992DA}" srcId="{644F03E8-2497-4431-92C4-BFA93E13929B}" destId="{0CCD89D7-3956-4C48-B572-03D4D4304E61}" srcOrd="0" destOrd="0" parTransId="{A6A7959B-D3DF-4C57-B841-9A95E4393179}" sibTransId="{7CE78835-2354-4304-B704-FC7245066E67}"/>
    <dgm:cxn modelId="{56087F72-C9DD-4160-8ADC-854980FD386C}" type="presOf" srcId="{944DBADF-3D49-40D2-B1E3-240205BC2B1F}" destId="{35D8EB6A-2EA6-4ACE-A991-17E0909A1273}" srcOrd="0" destOrd="1" presId="urn:microsoft.com/office/officeart/2005/8/layout/vList5"/>
    <dgm:cxn modelId="{1202C875-D30F-42D7-9B1C-B01B020B0CC2}" srcId="{1D448CC5-E09E-4A90-8AD4-BD93B75546DA}" destId="{E0F81B1A-BB6B-4140-AE0B-A612F35D2B20}" srcOrd="1" destOrd="0" parTransId="{71AD488A-8783-4FE6-A2E8-388A995716E7}" sibTransId="{9CDFC426-4234-4D78-9CF4-8C99D2979FD7}"/>
    <dgm:cxn modelId="{0D0DE979-CEC8-4ABD-A6B1-E74050BBDC77}" srcId="{1D448CC5-E09E-4A90-8AD4-BD93B75546DA}" destId="{644F03E8-2497-4431-92C4-BFA93E13929B}" srcOrd="2" destOrd="0" parTransId="{19971CEA-A103-4CBE-B29C-34419D1CD814}" sibTransId="{2414055C-C289-4006-8A64-6BA7FD9E432E}"/>
    <dgm:cxn modelId="{2F049B7A-81C6-4E48-8FBD-9E05F0EE8AB9}" srcId="{644F03E8-2497-4431-92C4-BFA93E13929B}" destId="{2D7EDAFA-B4CE-4815-82D2-C5B2D84B27C7}" srcOrd="2" destOrd="0" parTransId="{FBF2C83E-893F-4742-8D69-95AF31DEC7D0}" sibTransId="{E0234054-B329-4FF9-9323-71F733AD22EB}"/>
    <dgm:cxn modelId="{E67C44A7-A5DC-46BC-955A-FC50BF69427C}" type="presOf" srcId="{C78118FA-6795-4586-ABE8-9693C6505DFB}" destId="{F742B677-2169-4DF6-857D-50A59843D09F}" srcOrd="0" destOrd="0" presId="urn:microsoft.com/office/officeart/2005/8/layout/vList5"/>
    <dgm:cxn modelId="{A891CFB4-B860-4F4A-9EAE-7115C47E02E3}" type="presOf" srcId="{0CCD89D7-3956-4C48-B572-03D4D4304E61}" destId="{35D8EB6A-2EA6-4ACE-A991-17E0909A1273}" srcOrd="0" destOrd="0" presId="urn:microsoft.com/office/officeart/2005/8/layout/vList5"/>
    <dgm:cxn modelId="{793343B8-A9FB-4F37-BD61-C79C1E02BEBB}" srcId="{1D448CC5-E09E-4A90-8AD4-BD93B75546DA}" destId="{B9100A22-E93D-4FBC-89A3-DB87E667C6B6}" srcOrd="0" destOrd="0" parTransId="{73BB1C59-056D-4B8B-80D7-F54DDA42059E}" sibTransId="{96D5C14B-282C-43D5-A733-3014D0180315}"/>
    <dgm:cxn modelId="{327977E6-E7C2-4423-856C-1D00C98614E4}" type="presOf" srcId="{B9100A22-E93D-4FBC-89A3-DB87E667C6B6}" destId="{984470FC-8D71-4F39-A393-B468EC4D1C73}" srcOrd="0" destOrd="0" presId="urn:microsoft.com/office/officeart/2005/8/layout/vList5"/>
    <dgm:cxn modelId="{6B4870EA-C036-4025-A398-E83C6BF611B5}" srcId="{B9100A22-E93D-4FBC-89A3-DB87E667C6B6}" destId="{FCC5AF72-E112-4923-BD5D-1E10343DD00E}" srcOrd="0" destOrd="0" parTransId="{57A173B5-4C89-4424-8EAA-C66770EA81AC}" sibTransId="{C38C062C-E91C-4F9E-8583-3AD19EC75087}"/>
    <dgm:cxn modelId="{E85706F3-7CE5-40BF-A7AC-6831D4977A6D}" type="presOf" srcId="{2D7EDAFA-B4CE-4815-82D2-C5B2D84B27C7}" destId="{35D8EB6A-2EA6-4ACE-A991-17E0909A1273}" srcOrd="0" destOrd="2" presId="urn:microsoft.com/office/officeart/2005/8/layout/vList5"/>
    <dgm:cxn modelId="{1E1293F5-A66F-4856-88CF-E64722261E62}" type="presOf" srcId="{E0F81B1A-BB6B-4140-AE0B-A612F35D2B20}" destId="{7D3D7CD4-34D6-488E-B8E1-CF48273B5A2A}" srcOrd="0" destOrd="0" presId="urn:microsoft.com/office/officeart/2005/8/layout/vList5"/>
    <dgm:cxn modelId="{7309E8F8-19BD-4BA7-BEB7-78EFED0473B1}" type="presOf" srcId="{FCC5AF72-E112-4923-BD5D-1E10343DD00E}" destId="{CC865908-F3FE-4B47-A83C-4530CAF7D832}" srcOrd="0" destOrd="0" presId="urn:microsoft.com/office/officeart/2005/8/layout/vList5"/>
    <dgm:cxn modelId="{380CA4FA-633C-4015-83C0-6D8B144D1514}" type="presOf" srcId="{644F03E8-2497-4431-92C4-BFA93E13929B}" destId="{206FE35C-646C-4BFA-9693-A13F088E1DA1}" srcOrd="0" destOrd="0" presId="urn:microsoft.com/office/officeart/2005/8/layout/vList5"/>
    <dgm:cxn modelId="{644BBF26-AA8A-431E-9902-E6E92C25362D}" type="presParOf" srcId="{CAB1B32E-F455-4C19-BA1A-E3D7724108E6}" destId="{A35CA7B6-3918-4F6A-A9EC-5E3D322D8B7F}" srcOrd="0" destOrd="0" presId="urn:microsoft.com/office/officeart/2005/8/layout/vList5"/>
    <dgm:cxn modelId="{8E9D0EC9-76D4-4D25-AFE5-363993033CDC}" type="presParOf" srcId="{A35CA7B6-3918-4F6A-A9EC-5E3D322D8B7F}" destId="{984470FC-8D71-4F39-A393-B468EC4D1C73}" srcOrd="0" destOrd="0" presId="urn:microsoft.com/office/officeart/2005/8/layout/vList5"/>
    <dgm:cxn modelId="{AD18C4E9-82E2-4D08-BC56-81896C68C311}" type="presParOf" srcId="{A35CA7B6-3918-4F6A-A9EC-5E3D322D8B7F}" destId="{CC865908-F3FE-4B47-A83C-4530CAF7D832}" srcOrd="1" destOrd="0" presId="urn:microsoft.com/office/officeart/2005/8/layout/vList5"/>
    <dgm:cxn modelId="{04C861FF-A4D9-406A-9AF4-ADB295E17F2A}" type="presParOf" srcId="{CAB1B32E-F455-4C19-BA1A-E3D7724108E6}" destId="{3D2FD2B1-992B-473D-93B6-B1C825352BEF}" srcOrd="1" destOrd="0" presId="urn:microsoft.com/office/officeart/2005/8/layout/vList5"/>
    <dgm:cxn modelId="{A1BC6D8C-0E36-4135-AF0A-B14960CF62CC}" type="presParOf" srcId="{CAB1B32E-F455-4C19-BA1A-E3D7724108E6}" destId="{D563677E-7CD7-48DE-8480-AAB19B2BB31C}" srcOrd="2" destOrd="0" presId="urn:microsoft.com/office/officeart/2005/8/layout/vList5"/>
    <dgm:cxn modelId="{80BC39DE-DC8A-4880-8DA2-B7C5310A9587}" type="presParOf" srcId="{D563677E-7CD7-48DE-8480-AAB19B2BB31C}" destId="{7D3D7CD4-34D6-488E-B8E1-CF48273B5A2A}" srcOrd="0" destOrd="0" presId="urn:microsoft.com/office/officeart/2005/8/layout/vList5"/>
    <dgm:cxn modelId="{9C77F07F-3D7F-4736-B6CE-9F2323CDD758}" type="presParOf" srcId="{D563677E-7CD7-48DE-8480-AAB19B2BB31C}" destId="{F742B677-2169-4DF6-857D-50A59843D09F}" srcOrd="1" destOrd="0" presId="urn:microsoft.com/office/officeart/2005/8/layout/vList5"/>
    <dgm:cxn modelId="{47CD064F-B21C-4740-A216-6694019A8121}" type="presParOf" srcId="{CAB1B32E-F455-4C19-BA1A-E3D7724108E6}" destId="{C7D7CB77-E001-4DFC-B76B-A1C83143AA2E}" srcOrd="3" destOrd="0" presId="urn:microsoft.com/office/officeart/2005/8/layout/vList5"/>
    <dgm:cxn modelId="{4E55BF9B-6338-46B7-BD5A-79332BCD440E}" type="presParOf" srcId="{CAB1B32E-F455-4C19-BA1A-E3D7724108E6}" destId="{FF20DF5A-0C69-410D-BAA9-3A2B755F619B}" srcOrd="4" destOrd="0" presId="urn:microsoft.com/office/officeart/2005/8/layout/vList5"/>
    <dgm:cxn modelId="{5284200C-317F-4DE9-9E3D-06ADB5F1867B}" type="presParOf" srcId="{FF20DF5A-0C69-410D-BAA9-3A2B755F619B}" destId="{206FE35C-646C-4BFA-9693-A13F088E1DA1}" srcOrd="0" destOrd="0" presId="urn:microsoft.com/office/officeart/2005/8/layout/vList5"/>
    <dgm:cxn modelId="{2D6397D7-C360-4C05-ADA0-0BE64B7EC0D5}" type="presParOf" srcId="{FF20DF5A-0C69-410D-BAA9-3A2B755F619B}" destId="{35D8EB6A-2EA6-4ACE-A991-17E0909A12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9A7DF4-AB8C-4F9B-B4AC-00AF6EF1C6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69B829-4936-4EE9-8BCE-E2367CACD343}">
      <dgm:prSet phldrT="[Text]"/>
      <dgm:spPr/>
      <dgm:t>
        <a:bodyPr/>
        <a:lstStyle/>
        <a:p>
          <a:r>
            <a:rPr lang="en-US" dirty="0"/>
            <a:t>Law Enforcement Directive</a:t>
          </a:r>
        </a:p>
      </dgm:t>
    </dgm:pt>
    <dgm:pt modelId="{59164982-5372-4B1E-8E7F-4942B26C458C}" type="parTrans" cxnId="{9B614423-EB7D-4B0B-BE41-4FE2E7C15273}">
      <dgm:prSet/>
      <dgm:spPr/>
      <dgm:t>
        <a:bodyPr/>
        <a:lstStyle/>
        <a:p>
          <a:endParaRPr lang="en-US"/>
        </a:p>
      </dgm:t>
    </dgm:pt>
    <dgm:pt modelId="{BE79C23E-4D8E-4597-8BE5-55E92B148988}" type="sibTrans" cxnId="{9B614423-EB7D-4B0B-BE41-4FE2E7C15273}">
      <dgm:prSet/>
      <dgm:spPr/>
      <dgm:t>
        <a:bodyPr/>
        <a:lstStyle/>
        <a:p>
          <a:endParaRPr lang="en-US"/>
        </a:p>
      </dgm:t>
    </dgm:pt>
    <dgm:pt modelId="{E4A92767-333A-43A8-8CF9-949CF6E6AF89}">
      <dgm:prSet phldrT="[Text]"/>
      <dgm:spPr/>
      <dgm:t>
        <a:bodyPr/>
        <a:lstStyle/>
        <a:p>
          <a:r>
            <a:rPr lang="en-US" dirty="0"/>
            <a:t>Directive (EU) 2016/680</a:t>
          </a:r>
        </a:p>
      </dgm:t>
    </dgm:pt>
    <dgm:pt modelId="{74A92D08-20DA-439E-9A94-69CF7F54BA82}" type="parTrans" cxnId="{A6B6F43D-7D85-4BBE-B0AD-6687401EF283}">
      <dgm:prSet/>
      <dgm:spPr/>
      <dgm:t>
        <a:bodyPr/>
        <a:lstStyle/>
        <a:p>
          <a:endParaRPr lang="en-US"/>
        </a:p>
      </dgm:t>
    </dgm:pt>
    <dgm:pt modelId="{94392AC0-A145-43A5-9CC2-7B6AFBD52F2D}" type="sibTrans" cxnId="{A6B6F43D-7D85-4BBE-B0AD-6687401EF283}">
      <dgm:prSet/>
      <dgm:spPr/>
      <dgm:t>
        <a:bodyPr/>
        <a:lstStyle/>
        <a:p>
          <a:endParaRPr lang="en-US"/>
        </a:p>
      </dgm:t>
    </dgm:pt>
    <dgm:pt modelId="{961E3405-1A6D-49AC-812A-E3908F6FECAF}">
      <dgm:prSet phldrT="[Text]"/>
      <dgm:spPr/>
      <dgm:t>
        <a:bodyPr/>
        <a:lstStyle/>
        <a:p>
          <a:r>
            <a:rPr lang="en-US" dirty="0"/>
            <a:t>Explicit ban on discrimination</a:t>
          </a:r>
        </a:p>
      </dgm:t>
    </dgm:pt>
    <dgm:pt modelId="{66FCD137-BC3C-4E56-945B-AF8AA988109D}" type="parTrans" cxnId="{4182B339-DD41-4516-968B-30EC55F55C5C}">
      <dgm:prSet/>
      <dgm:spPr/>
      <dgm:t>
        <a:bodyPr/>
        <a:lstStyle/>
        <a:p>
          <a:endParaRPr lang="en-US"/>
        </a:p>
      </dgm:t>
    </dgm:pt>
    <dgm:pt modelId="{20CA355C-DDA1-4D41-B854-08C10B5B7186}" type="sibTrans" cxnId="{4182B339-DD41-4516-968B-30EC55F55C5C}">
      <dgm:prSet/>
      <dgm:spPr/>
      <dgm:t>
        <a:bodyPr/>
        <a:lstStyle/>
        <a:p>
          <a:endParaRPr lang="en-US"/>
        </a:p>
      </dgm:t>
    </dgm:pt>
    <dgm:pt modelId="{16AE2E37-F9F8-4C76-80AB-B16832FBBD1A}">
      <dgm:prSet phldrT="[Text]"/>
      <dgm:spPr/>
      <dgm:t>
        <a:bodyPr/>
        <a:lstStyle/>
        <a:p>
          <a:r>
            <a:rPr lang="en-US" dirty="0"/>
            <a:t>The GDPR</a:t>
          </a:r>
        </a:p>
      </dgm:t>
    </dgm:pt>
    <dgm:pt modelId="{910859FB-1CB9-42C2-B0F4-4694B3E98112}" type="parTrans" cxnId="{7F7C12B5-C99A-4F4F-9F1B-B9A184097FDE}">
      <dgm:prSet/>
      <dgm:spPr/>
      <dgm:t>
        <a:bodyPr/>
        <a:lstStyle/>
        <a:p>
          <a:endParaRPr lang="en-US"/>
        </a:p>
      </dgm:t>
    </dgm:pt>
    <dgm:pt modelId="{AE0307D4-F058-4FA8-B2A3-D9008E38D8C9}" type="sibTrans" cxnId="{7F7C12B5-C99A-4F4F-9F1B-B9A184097FDE}">
      <dgm:prSet/>
      <dgm:spPr/>
      <dgm:t>
        <a:bodyPr/>
        <a:lstStyle/>
        <a:p>
          <a:endParaRPr lang="en-US"/>
        </a:p>
      </dgm:t>
    </dgm:pt>
    <dgm:pt modelId="{6C415467-A2E9-46D3-8E89-E4446AAB3CE1}">
      <dgm:prSet phldrT="[Text]"/>
      <dgm:spPr/>
      <dgm:t>
        <a:bodyPr/>
        <a:lstStyle/>
        <a:p>
          <a:r>
            <a:rPr lang="en-US" dirty="0"/>
            <a:t>Regulation (EU) 2016/679</a:t>
          </a:r>
        </a:p>
      </dgm:t>
    </dgm:pt>
    <dgm:pt modelId="{B03C0BCA-2AA7-4CDC-B1C4-A667F4C70E20}" type="parTrans" cxnId="{985CE465-7718-413A-9C68-EF360A515352}">
      <dgm:prSet/>
      <dgm:spPr/>
      <dgm:t>
        <a:bodyPr/>
        <a:lstStyle/>
        <a:p>
          <a:endParaRPr lang="en-US"/>
        </a:p>
      </dgm:t>
    </dgm:pt>
    <dgm:pt modelId="{0C14FB8B-6DFD-49D0-A263-9BB3EFD8071A}" type="sibTrans" cxnId="{985CE465-7718-413A-9C68-EF360A515352}">
      <dgm:prSet/>
      <dgm:spPr/>
      <dgm:t>
        <a:bodyPr/>
        <a:lstStyle/>
        <a:p>
          <a:endParaRPr lang="en-US"/>
        </a:p>
      </dgm:t>
    </dgm:pt>
    <dgm:pt modelId="{05508637-ECCC-48DF-9EA4-8E2E8542894C}">
      <dgm:prSet phldrT="[Text]"/>
      <dgm:spPr/>
      <dgm:t>
        <a:bodyPr/>
        <a:lstStyle/>
        <a:p>
          <a:r>
            <a:rPr lang="en-US" dirty="0"/>
            <a:t>Only allows processing of the personal data relating to criminal convictions “</a:t>
          </a:r>
          <a:r>
            <a:rPr lang="en-US" i="1" dirty="0"/>
            <a:t>under the control of official authority or when the processing is </a:t>
          </a:r>
          <a:r>
            <a:rPr lang="en-US" i="1" dirty="0" err="1"/>
            <a:t>authorised</a:t>
          </a:r>
          <a:r>
            <a:rPr lang="en-US" i="1" dirty="0"/>
            <a:t> by Union or Member State law</a:t>
          </a:r>
          <a:r>
            <a:rPr lang="en-US" dirty="0"/>
            <a:t>”.</a:t>
          </a:r>
        </a:p>
      </dgm:t>
    </dgm:pt>
    <dgm:pt modelId="{CBBF8D0F-6D93-48CC-8695-9CEBA21E5ED3}" type="parTrans" cxnId="{1E48E296-DC8C-4248-8EE6-B95F2A3F17B6}">
      <dgm:prSet/>
      <dgm:spPr/>
      <dgm:t>
        <a:bodyPr/>
        <a:lstStyle/>
        <a:p>
          <a:endParaRPr lang="en-US"/>
        </a:p>
      </dgm:t>
    </dgm:pt>
    <dgm:pt modelId="{32EE398C-92C5-4B6F-886E-BF84EE3B2F40}" type="sibTrans" cxnId="{1E48E296-DC8C-4248-8EE6-B95F2A3F17B6}">
      <dgm:prSet/>
      <dgm:spPr/>
      <dgm:t>
        <a:bodyPr/>
        <a:lstStyle/>
        <a:p>
          <a:endParaRPr lang="en-US"/>
        </a:p>
      </dgm:t>
    </dgm:pt>
    <dgm:pt modelId="{4854FB93-C6DD-4E5F-A518-F6A8D8C6937F}">
      <dgm:prSet phldrT="[Text]"/>
      <dgm:spPr/>
      <dgm:t>
        <a:bodyPr/>
        <a:lstStyle/>
        <a:p>
          <a:r>
            <a:rPr lang="en-US" dirty="0"/>
            <a:t>Does not include “meaningful information of the logic involved”</a:t>
          </a:r>
        </a:p>
      </dgm:t>
    </dgm:pt>
    <dgm:pt modelId="{D4D194A9-EC3F-46EB-9DE5-1A201E8F56DD}" type="parTrans" cxnId="{D43C8581-D864-4C3B-9B93-E2A520E91579}">
      <dgm:prSet/>
      <dgm:spPr/>
      <dgm:t>
        <a:bodyPr/>
        <a:lstStyle/>
        <a:p>
          <a:endParaRPr lang="en-US"/>
        </a:p>
      </dgm:t>
    </dgm:pt>
    <dgm:pt modelId="{0FD23874-147E-40AA-9384-AA4638A0D5CB}" type="sibTrans" cxnId="{D43C8581-D864-4C3B-9B93-E2A520E91579}">
      <dgm:prSet/>
      <dgm:spPr/>
      <dgm:t>
        <a:bodyPr/>
        <a:lstStyle/>
        <a:p>
          <a:endParaRPr lang="en-US"/>
        </a:p>
      </dgm:t>
    </dgm:pt>
    <dgm:pt modelId="{E6BD0817-0E8A-43E6-B5D4-0D2A24FC0695}" type="pres">
      <dgm:prSet presAssocID="{2E9A7DF4-AB8C-4F9B-B4AC-00AF6EF1C66F}" presName="Name0" presStyleCnt="0">
        <dgm:presLayoutVars>
          <dgm:dir/>
          <dgm:animLvl val="lvl"/>
          <dgm:resizeHandles val="exact"/>
        </dgm:presLayoutVars>
      </dgm:prSet>
      <dgm:spPr/>
    </dgm:pt>
    <dgm:pt modelId="{7AEAE8F2-652A-4CDD-A071-89B12E452310}" type="pres">
      <dgm:prSet presAssocID="{2E69B829-4936-4EE9-8BCE-E2367CACD343}" presName="composite" presStyleCnt="0"/>
      <dgm:spPr/>
    </dgm:pt>
    <dgm:pt modelId="{3076B5A2-A420-42F0-B3F1-2A848219840E}" type="pres">
      <dgm:prSet presAssocID="{2E69B829-4936-4EE9-8BCE-E2367CACD34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311318E-891F-4551-9A29-884A839062C0}" type="pres">
      <dgm:prSet presAssocID="{2E69B829-4936-4EE9-8BCE-E2367CACD343}" presName="desTx" presStyleLbl="alignAccFollowNode1" presStyleIdx="0" presStyleCnt="2">
        <dgm:presLayoutVars>
          <dgm:bulletEnabled val="1"/>
        </dgm:presLayoutVars>
      </dgm:prSet>
      <dgm:spPr/>
    </dgm:pt>
    <dgm:pt modelId="{F4ECAE98-4EEE-48BF-B18B-B7CF97A95570}" type="pres">
      <dgm:prSet presAssocID="{BE79C23E-4D8E-4597-8BE5-55E92B148988}" presName="space" presStyleCnt="0"/>
      <dgm:spPr/>
    </dgm:pt>
    <dgm:pt modelId="{75E21008-73AF-4878-8CA7-660895BC06A8}" type="pres">
      <dgm:prSet presAssocID="{16AE2E37-F9F8-4C76-80AB-B16832FBBD1A}" presName="composite" presStyleCnt="0"/>
      <dgm:spPr/>
    </dgm:pt>
    <dgm:pt modelId="{C212F794-9C48-4E88-B532-99D78C26F998}" type="pres">
      <dgm:prSet presAssocID="{16AE2E37-F9F8-4C76-80AB-B16832FBBD1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11C621E-2904-4C71-B2DA-1806C3145D90}" type="pres">
      <dgm:prSet presAssocID="{16AE2E37-F9F8-4C76-80AB-B16832FBBD1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C3BF90D-F6E5-4991-95DF-01FBAB54B9B2}" type="presOf" srcId="{E4A92767-333A-43A8-8CF9-949CF6E6AF89}" destId="{A311318E-891F-4551-9A29-884A839062C0}" srcOrd="0" destOrd="0" presId="urn:microsoft.com/office/officeart/2005/8/layout/hList1"/>
    <dgm:cxn modelId="{9B614423-EB7D-4B0B-BE41-4FE2E7C15273}" srcId="{2E9A7DF4-AB8C-4F9B-B4AC-00AF6EF1C66F}" destId="{2E69B829-4936-4EE9-8BCE-E2367CACD343}" srcOrd="0" destOrd="0" parTransId="{59164982-5372-4B1E-8E7F-4942B26C458C}" sibTransId="{BE79C23E-4D8E-4597-8BE5-55E92B148988}"/>
    <dgm:cxn modelId="{B6FCA825-25A4-48F6-9314-3347331B5783}" type="presOf" srcId="{2E69B829-4936-4EE9-8BCE-E2367CACD343}" destId="{3076B5A2-A420-42F0-B3F1-2A848219840E}" srcOrd="0" destOrd="0" presId="urn:microsoft.com/office/officeart/2005/8/layout/hList1"/>
    <dgm:cxn modelId="{C1D43630-CE86-4CBB-BA96-C8523E50F88C}" type="presOf" srcId="{961E3405-1A6D-49AC-812A-E3908F6FECAF}" destId="{A311318E-891F-4551-9A29-884A839062C0}" srcOrd="0" destOrd="1" presId="urn:microsoft.com/office/officeart/2005/8/layout/hList1"/>
    <dgm:cxn modelId="{4182B339-DD41-4516-968B-30EC55F55C5C}" srcId="{2E69B829-4936-4EE9-8BCE-E2367CACD343}" destId="{961E3405-1A6D-49AC-812A-E3908F6FECAF}" srcOrd="1" destOrd="0" parTransId="{66FCD137-BC3C-4E56-945B-AF8AA988109D}" sibTransId="{20CA355C-DDA1-4D41-B854-08C10B5B7186}"/>
    <dgm:cxn modelId="{A6B6F43D-7D85-4BBE-B0AD-6687401EF283}" srcId="{2E69B829-4936-4EE9-8BCE-E2367CACD343}" destId="{E4A92767-333A-43A8-8CF9-949CF6E6AF89}" srcOrd="0" destOrd="0" parTransId="{74A92D08-20DA-439E-9A94-69CF7F54BA82}" sibTransId="{94392AC0-A145-43A5-9CC2-7B6AFBD52F2D}"/>
    <dgm:cxn modelId="{1D28E35D-063A-42E0-97DB-586920E82F1F}" type="presOf" srcId="{16AE2E37-F9F8-4C76-80AB-B16832FBBD1A}" destId="{C212F794-9C48-4E88-B532-99D78C26F998}" srcOrd="0" destOrd="0" presId="urn:microsoft.com/office/officeart/2005/8/layout/hList1"/>
    <dgm:cxn modelId="{9F7C5A64-1B69-421D-91F4-30A87EC0CF59}" type="presOf" srcId="{6C415467-A2E9-46D3-8E89-E4446AAB3CE1}" destId="{711C621E-2904-4C71-B2DA-1806C3145D90}" srcOrd="0" destOrd="0" presId="urn:microsoft.com/office/officeart/2005/8/layout/hList1"/>
    <dgm:cxn modelId="{985CE465-7718-413A-9C68-EF360A515352}" srcId="{16AE2E37-F9F8-4C76-80AB-B16832FBBD1A}" destId="{6C415467-A2E9-46D3-8E89-E4446AAB3CE1}" srcOrd="0" destOrd="0" parTransId="{B03C0BCA-2AA7-4CDC-B1C4-A667F4C70E20}" sibTransId="{0C14FB8B-6DFD-49D0-A263-9BB3EFD8071A}"/>
    <dgm:cxn modelId="{D43C8581-D864-4C3B-9B93-E2A520E91579}" srcId="{2E69B829-4936-4EE9-8BCE-E2367CACD343}" destId="{4854FB93-C6DD-4E5F-A518-F6A8D8C6937F}" srcOrd="2" destOrd="0" parTransId="{D4D194A9-EC3F-46EB-9DE5-1A201E8F56DD}" sibTransId="{0FD23874-147E-40AA-9384-AA4638A0D5CB}"/>
    <dgm:cxn modelId="{3584338A-C58B-4E96-B84B-436E432407C4}" type="presOf" srcId="{4854FB93-C6DD-4E5F-A518-F6A8D8C6937F}" destId="{A311318E-891F-4551-9A29-884A839062C0}" srcOrd="0" destOrd="2" presId="urn:microsoft.com/office/officeart/2005/8/layout/hList1"/>
    <dgm:cxn modelId="{0C0DF48B-0121-4204-A631-1BBBA175E72B}" type="presOf" srcId="{05508637-ECCC-48DF-9EA4-8E2E8542894C}" destId="{711C621E-2904-4C71-B2DA-1806C3145D90}" srcOrd="0" destOrd="1" presId="urn:microsoft.com/office/officeart/2005/8/layout/hList1"/>
    <dgm:cxn modelId="{1E48E296-DC8C-4248-8EE6-B95F2A3F17B6}" srcId="{16AE2E37-F9F8-4C76-80AB-B16832FBBD1A}" destId="{05508637-ECCC-48DF-9EA4-8E2E8542894C}" srcOrd="1" destOrd="0" parTransId="{CBBF8D0F-6D93-48CC-8695-9CEBA21E5ED3}" sibTransId="{32EE398C-92C5-4B6F-886E-BF84EE3B2F40}"/>
    <dgm:cxn modelId="{7F7C12B5-C99A-4F4F-9F1B-B9A184097FDE}" srcId="{2E9A7DF4-AB8C-4F9B-B4AC-00AF6EF1C66F}" destId="{16AE2E37-F9F8-4C76-80AB-B16832FBBD1A}" srcOrd="1" destOrd="0" parTransId="{910859FB-1CB9-42C2-B0F4-4694B3E98112}" sibTransId="{AE0307D4-F058-4FA8-B2A3-D9008E38D8C9}"/>
    <dgm:cxn modelId="{328214D9-E61E-476D-8003-5B4659554DDD}" type="presOf" srcId="{2E9A7DF4-AB8C-4F9B-B4AC-00AF6EF1C66F}" destId="{E6BD0817-0E8A-43E6-B5D4-0D2A24FC0695}" srcOrd="0" destOrd="0" presId="urn:microsoft.com/office/officeart/2005/8/layout/hList1"/>
    <dgm:cxn modelId="{04B96779-D44D-4366-A907-A5B9080932E8}" type="presParOf" srcId="{E6BD0817-0E8A-43E6-B5D4-0D2A24FC0695}" destId="{7AEAE8F2-652A-4CDD-A071-89B12E452310}" srcOrd="0" destOrd="0" presId="urn:microsoft.com/office/officeart/2005/8/layout/hList1"/>
    <dgm:cxn modelId="{94B2EB47-B6CD-4E7A-992E-E1DF948AF4DA}" type="presParOf" srcId="{7AEAE8F2-652A-4CDD-A071-89B12E452310}" destId="{3076B5A2-A420-42F0-B3F1-2A848219840E}" srcOrd="0" destOrd="0" presId="urn:microsoft.com/office/officeart/2005/8/layout/hList1"/>
    <dgm:cxn modelId="{99251F43-C649-4E03-91CD-3ECAFE15FC96}" type="presParOf" srcId="{7AEAE8F2-652A-4CDD-A071-89B12E452310}" destId="{A311318E-891F-4551-9A29-884A839062C0}" srcOrd="1" destOrd="0" presId="urn:microsoft.com/office/officeart/2005/8/layout/hList1"/>
    <dgm:cxn modelId="{5BBA5443-A7D8-464B-9A38-92FC8C626DE0}" type="presParOf" srcId="{E6BD0817-0E8A-43E6-B5D4-0D2A24FC0695}" destId="{F4ECAE98-4EEE-48BF-B18B-B7CF97A95570}" srcOrd="1" destOrd="0" presId="urn:microsoft.com/office/officeart/2005/8/layout/hList1"/>
    <dgm:cxn modelId="{F6BE9AFF-DCDD-49CF-B334-52B62A4FBD09}" type="presParOf" srcId="{E6BD0817-0E8A-43E6-B5D4-0D2A24FC0695}" destId="{75E21008-73AF-4878-8CA7-660895BC06A8}" srcOrd="2" destOrd="0" presId="urn:microsoft.com/office/officeart/2005/8/layout/hList1"/>
    <dgm:cxn modelId="{BB4279CF-5100-4E0E-8861-2B274460D19E}" type="presParOf" srcId="{75E21008-73AF-4878-8CA7-660895BC06A8}" destId="{C212F794-9C48-4E88-B532-99D78C26F998}" srcOrd="0" destOrd="0" presId="urn:microsoft.com/office/officeart/2005/8/layout/hList1"/>
    <dgm:cxn modelId="{4390512B-AEA8-4CEC-8EF0-31A2648864D7}" type="presParOf" srcId="{75E21008-73AF-4878-8CA7-660895BC06A8}" destId="{711C621E-2904-4C71-B2DA-1806C3145D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39AE5-13A2-4E03-93CD-16BB464D7DE9}">
      <dsp:nvSpPr>
        <dsp:cNvPr id="0" name=""/>
        <dsp:cNvSpPr/>
      </dsp:nvSpPr>
      <dsp:spPr>
        <a:xfrm>
          <a:off x="1587595" y="299420"/>
          <a:ext cx="1953220" cy="976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Effects considered</a:t>
          </a:r>
        </a:p>
      </dsp:txBody>
      <dsp:txXfrm>
        <a:off x="1616199" y="328024"/>
        <a:ext cx="1896012" cy="919402"/>
      </dsp:txXfrm>
    </dsp:sp>
    <dsp:sp modelId="{7BB58266-5D0E-4B30-BD4A-479EE1CBCBB9}">
      <dsp:nvSpPr>
        <dsp:cNvPr id="0" name=""/>
        <dsp:cNvSpPr/>
      </dsp:nvSpPr>
      <dsp:spPr>
        <a:xfrm rot="3570781">
          <a:off x="2874386" y="2009197"/>
          <a:ext cx="1019134" cy="3418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976930" y="2077560"/>
        <a:ext cx="814046" cy="205087"/>
      </dsp:txXfrm>
    </dsp:sp>
    <dsp:sp modelId="{ADD09510-B162-41B9-9CB0-FD58988878C0}">
      <dsp:nvSpPr>
        <dsp:cNvPr id="0" name=""/>
        <dsp:cNvSpPr/>
      </dsp:nvSpPr>
      <dsp:spPr>
        <a:xfrm>
          <a:off x="3227090" y="3084176"/>
          <a:ext cx="1953220" cy="976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 deception</a:t>
          </a:r>
        </a:p>
      </dsp:txBody>
      <dsp:txXfrm>
        <a:off x="3255694" y="3112780"/>
        <a:ext cx="1896012" cy="919402"/>
      </dsp:txXfrm>
    </dsp:sp>
    <dsp:sp modelId="{C1892480-AF4F-411C-A0A5-83B0BA69379B}">
      <dsp:nvSpPr>
        <dsp:cNvPr id="0" name=""/>
        <dsp:cNvSpPr/>
      </dsp:nvSpPr>
      <dsp:spPr>
        <a:xfrm rot="10770189">
          <a:off x="2080588" y="3415567"/>
          <a:ext cx="1019134" cy="3418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183132" y="3483930"/>
        <a:ext cx="814046" cy="205087"/>
      </dsp:txXfrm>
    </dsp:sp>
    <dsp:sp modelId="{8941A268-A9AD-4CEF-AE38-4312817483C9}">
      <dsp:nvSpPr>
        <dsp:cNvPr id="0" name=""/>
        <dsp:cNvSpPr/>
      </dsp:nvSpPr>
      <dsp:spPr>
        <a:xfrm>
          <a:off x="0" y="3112161"/>
          <a:ext cx="1953220" cy="976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Expected, explained</a:t>
          </a:r>
        </a:p>
      </dsp:txBody>
      <dsp:txXfrm>
        <a:off x="28604" y="3140765"/>
        <a:ext cx="1896012" cy="919402"/>
      </dsp:txXfrm>
    </dsp:sp>
    <dsp:sp modelId="{2F8CDA01-0CAF-4638-8CB9-8A201B81EE76}">
      <dsp:nvSpPr>
        <dsp:cNvPr id="0" name=""/>
        <dsp:cNvSpPr/>
      </dsp:nvSpPr>
      <dsp:spPr>
        <a:xfrm rot="17966502">
          <a:off x="1260840" y="2023189"/>
          <a:ext cx="1019134" cy="3418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363384" y="2091552"/>
        <a:ext cx="814046" cy="205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0A0CE-4E1E-498D-BBF0-CE8F4D31C0F7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“…the right </a:t>
          </a:r>
          <a:r>
            <a:rPr lang="en-US" sz="1600" b="1" i="1" u="sng" kern="1200" dirty="0"/>
            <a:t>not to be subject </a:t>
          </a:r>
          <a:r>
            <a:rPr lang="en-US" sz="1600" i="1" kern="1200" dirty="0"/>
            <a:t>to a decision based solely on automated processing, including profiling, which produces legal effects concerning him or her or similarly significantly affects him or her”</a:t>
          </a:r>
        </a:p>
      </dsp:txBody>
      <dsp:txXfrm rot="-5400000">
        <a:off x="3785616" y="197117"/>
        <a:ext cx="6675221" cy="1012303"/>
      </dsp:txXfrm>
    </dsp:sp>
    <dsp:sp modelId="{E3BFBE7C-4D03-4271-A173-69DAAB3543D9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GDPR Article 22 </a:t>
          </a:r>
        </a:p>
      </dsp:txBody>
      <dsp:txXfrm>
        <a:off x="68454" y="70578"/>
        <a:ext cx="3648708" cy="1265378"/>
      </dsp:txXfrm>
    </dsp:sp>
    <dsp:sp modelId="{127D158D-7FD8-4D44-B1C2-DF73D466A313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“Necessary for a contract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Is authorized by Union or Member State law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Is based on explicit consent”</a:t>
          </a:r>
        </a:p>
      </dsp:txBody>
      <dsp:txXfrm rot="-5400000">
        <a:off x="3785616" y="1669517"/>
        <a:ext cx="6675221" cy="1012303"/>
      </dsp:txXfrm>
    </dsp:sp>
    <dsp:sp modelId="{775B4287-C7A7-4BCF-A4BC-A45B2FCF6132}">
      <dsp:nvSpPr>
        <dsp:cNvPr id="0" name=""/>
        <dsp:cNvSpPr/>
      </dsp:nvSpPr>
      <dsp:spPr>
        <a:xfrm>
          <a:off x="24362" y="1496751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Exceptions</a:t>
          </a:r>
        </a:p>
      </dsp:txBody>
      <dsp:txXfrm>
        <a:off x="92816" y="1565205"/>
        <a:ext cx="3648708" cy="1265378"/>
      </dsp:txXfrm>
    </dsp:sp>
    <dsp:sp modelId="{6598728F-6468-4BD6-A7FA-E7AAEE414DAC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“…the right to obtain human intervention on the part of the controller, to express his or her point of view and to contest the decision.”</a:t>
          </a:r>
        </a:p>
      </dsp:txBody>
      <dsp:txXfrm rot="-5400000">
        <a:off x="3785616" y="3141918"/>
        <a:ext cx="6675221" cy="1012303"/>
      </dsp:txXfrm>
    </dsp:sp>
    <dsp:sp modelId="{DFCB21A5-E0A6-4067-B944-952BDC713EBD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Safeguards</a:t>
          </a:r>
        </a:p>
      </dsp:txBody>
      <dsp:txXfrm>
        <a:off x="68454" y="3015380"/>
        <a:ext cx="3648708" cy="126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65908-F3FE-4B47-A83C-4530CAF7D832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Strong informing: purposes of processing etc.</a:t>
          </a:r>
        </a:p>
      </dsp:txBody>
      <dsp:txXfrm rot="-5400000">
        <a:off x="3785616" y="197117"/>
        <a:ext cx="6675221" cy="1012303"/>
      </dsp:txXfrm>
    </dsp:sp>
    <dsp:sp modelId="{984470FC-8D71-4F39-A393-B468EC4D1C73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All processing</a:t>
          </a:r>
        </a:p>
      </dsp:txBody>
      <dsp:txXfrm>
        <a:off x="68454" y="70578"/>
        <a:ext cx="3648708" cy="1265378"/>
      </dsp:txXfrm>
    </dsp:sp>
    <dsp:sp modelId="{F742B677-2169-4DF6-857D-50A59843D09F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…meaningful information about the logic involved, as well as the significance and the envisaged consequences of such processing for the data subject</a:t>
          </a:r>
        </a:p>
      </dsp:txBody>
      <dsp:txXfrm rot="-5400000">
        <a:off x="3785616" y="1669517"/>
        <a:ext cx="6675221" cy="1012303"/>
      </dsp:txXfrm>
    </dsp:sp>
    <dsp:sp modelId="{7D3D7CD4-34D6-488E-B8E1-CF48273B5A2A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Article 22 processing</a:t>
          </a:r>
        </a:p>
      </dsp:txBody>
      <dsp:txXfrm>
        <a:off x="68454" y="1542979"/>
        <a:ext cx="3648708" cy="1265378"/>
      </dsp:txXfrm>
    </dsp:sp>
    <dsp:sp modelId="{35D8EB6A-2EA6-4ACE-A991-17E0909A1273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“right to explanation” vs. “meaningful information”[6], system functionality vs. individual decision.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Trade secrets and fraud detection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explainable in human terms (deep learning)?</a:t>
          </a:r>
        </a:p>
      </dsp:txBody>
      <dsp:txXfrm rot="-5400000">
        <a:off x="3785616" y="3141918"/>
        <a:ext cx="6675221" cy="1012303"/>
      </dsp:txXfrm>
    </dsp:sp>
    <dsp:sp modelId="{206FE35C-646C-4BFA-9693-A13F088E1DA1}">
      <dsp:nvSpPr>
        <dsp:cNvPr id="0" name=""/>
        <dsp:cNvSpPr/>
      </dsp:nvSpPr>
      <dsp:spPr>
        <a:xfrm>
          <a:off x="0" y="2928065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Questions</a:t>
          </a:r>
        </a:p>
      </dsp:txBody>
      <dsp:txXfrm>
        <a:off x="68454" y="2996519"/>
        <a:ext cx="3648708" cy="1265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6B5A2-A420-42F0-B3F1-2A848219840E}">
      <dsp:nvSpPr>
        <dsp:cNvPr id="0" name=""/>
        <dsp:cNvSpPr/>
      </dsp:nvSpPr>
      <dsp:spPr>
        <a:xfrm>
          <a:off x="51" y="22840"/>
          <a:ext cx="4913783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Law Enforcement Directive</a:t>
          </a:r>
        </a:p>
      </dsp:txBody>
      <dsp:txXfrm>
        <a:off x="51" y="22840"/>
        <a:ext cx="4913783" cy="720000"/>
      </dsp:txXfrm>
    </dsp:sp>
    <dsp:sp modelId="{A311318E-891F-4551-9A29-884A839062C0}">
      <dsp:nvSpPr>
        <dsp:cNvPr id="0" name=""/>
        <dsp:cNvSpPr/>
      </dsp:nvSpPr>
      <dsp:spPr>
        <a:xfrm>
          <a:off x="51" y="742840"/>
          <a:ext cx="4913783" cy="35856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Directive (EU) 2016/680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Explicit ban on discrimination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Does not include “meaningful information of the logic involved”</a:t>
          </a:r>
        </a:p>
      </dsp:txBody>
      <dsp:txXfrm>
        <a:off x="51" y="742840"/>
        <a:ext cx="4913783" cy="3585656"/>
      </dsp:txXfrm>
    </dsp:sp>
    <dsp:sp modelId="{C212F794-9C48-4E88-B532-99D78C26F998}">
      <dsp:nvSpPr>
        <dsp:cNvPr id="0" name=""/>
        <dsp:cNvSpPr/>
      </dsp:nvSpPr>
      <dsp:spPr>
        <a:xfrm>
          <a:off x="5601764" y="22840"/>
          <a:ext cx="4913783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GDPR</a:t>
          </a:r>
        </a:p>
      </dsp:txBody>
      <dsp:txXfrm>
        <a:off x="5601764" y="22840"/>
        <a:ext cx="4913783" cy="720000"/>
      </dsp:txXfrm>
    </dsp:sp>
    <dsp:sp modelId="{711C621E-2904-4C71-B2DA-1806C3145D90}">
      <dsp:nvSpPr>
        <dsp:cNvPr id="0" name=""/>
        <dsp:cNvSpPr/>
      </dsp:nvSpPr>
      <dsp:spPr>
        <a:xfrm>
          <a:off x="5601764" y="742840"/>
          <a:ext cx="4913783" cy="35856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Regulation (EU) 2016/679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Only allows processing of the personal data relating to criminal convictions “</a:t>
          </a:r>
          <a:r>
            <a:rPr lang="en-US" sz="2500" i="1" kern="1200" dirty="0"/>
            <a:t>under the control of official authority or when the processing is </a:t>
          </a:r>
          <a:r>
            <a:rPr lang="en-US" sz="2500" i="1" kern="1200" dirty="0" err="1"/>
            <a:t>authorised</a:t>
          </a:r>
          <a:r>
            <a:rPr lang="en-US" sz="2500" i="1" kern="1200" dirty="0"/>
            <a:t> by Union or Member State law</a:t>
          </a:r>
          <a:r>
            <a:rPr lang="en-US" sz="2500" kern="1200" dirty="0"/>
            <a:t>”.</a:t>
          </a:r>
        </a:p>
      </dsp:txBody>
      <dsp:txXfrm>
        <a:off x="5601764" y="742840"/>
        <a:ext cx="4913783" cy="3585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E98489CC-4A3F-4A9C-A981-15A11EC5439D}" type="datetime1">
              <a:rPr lang="en-US" smtClean="0"/>
              <a:t>8/26/2018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Jussi Leppälä, August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_confidentiality"/>
          <p:cNvSpPr/>
          <p:nvPr userDrawn="1"/>
        </p:nvSpPr>
        <p:spPr>
          <a:xfrm>
            <a:off x="6588224" y="169200"/>
            <a:ext cx="2160000" cy="36512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tint val="90000"/>
                      </a:schemeClr>
                    </a:gs>
                    <a:gs pos="48000">
                      <a:schemeClr val="accent3">
                        <a:tint val="54000"/>
                        <a:satMod val="140000"/>
                      </a:schemeClr>
                    </a:gs>
                    <a:gs pos="100000">
                      <a:schemeClr val="accent3">
                        <a:tint val="24000"/>
                        <a:satMod val="260000"/>
                      </a:schemeClr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3"/>
                </a:solidFill>
                <a:prstDash val="solid"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E6674AC-C058-48BB-A544-A8EF42863848}" type="datetime1">
              <a:rPr lang="en-US" smtClean="0"/>
              <a:t>8/26/2018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/>
              <a:t>Jussi Leppälä, August 2018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3C8773C-93B1-4E01-A997-B331F90DBC97}" type="datetime1">
              <a:rPr lang="en-US" smtClean="0"/>
              <a:t>8/26/2018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/>
              <a:t>Jussi Leppälä, August 2018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DD73BF40-E8ED-4504-B18A-481E3509CF87}" type="datetime1">
              <a:rPr lang="en-US" smtClean="0"/>
              <a:t>8/26/2018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Jussi Leppälä, August 2018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FC37E98-901E-49BB-A75A-B37533125516}" type="datetime1">
              <a:rPr lang="en-US" smtClean="0"/>
              <a:t>8/26/2018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Jussi Leppälä, August 2018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FFFCB6-1489-4E12-A898-A13BE2E812C8}" type="datetime1">
              <a:rPr lang="en-US" smtClean="0"/>
              <a:t>8/26/2018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Jussi Leppälä, August 2018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871F79D6-321F-4B70-B12D-54A43CBF1D76}" type="datetime1">
              <a:rPr lang="en-US" smtClean="0"/>
              <a:t>8/26/2018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/>
              <a:t>Jussi Leppälä, August 2018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886737E-512E-410A-B1F2-01F93676D2BA}" type="datetime1">
              <a:rPr lang="en-US" smtClean="0"/>
              <a:t>8/26/2018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/>
              <a:t>Jussi Leppälä, August 2018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31B425-269C-476C-A1C4-A85DD5B51F54}" type="datetime1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/>
              <a:t>Jussi Leppälä, August 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D3952F3C-C7EB-48C8-B160-9768C0388F3B}" type="datetime1">
              <a:rPr lang="en-US" smtClean="0"/>
              <a:t>8/26/2018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/>
              <a:t>Jussi Leppälä, August 2018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D2023FAB-91E3-4C43-9511-5D4D46B31E97}" type="datetime1">
              <a:rPr lang="en-US" smtClean="0"/>
              <a:t>8/26/2018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/>
              <a:t>Jussi Leppälä, August 2018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DFE9F36C-E787-46BA-8491-DFDF6FBC1FFA}" type="datetime1">
              <a:rPr lang="en-US" smtClean="0"/>
              <a:t>8/26/2018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Jussi Leppälä, August 2018</a:t>
            </a:r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_confidentiality"/>
          <p:cNvSpPr/>
          <p:nvPr userDrawn="1"/>
        </p:nvSpPr>
        <p:spPr>
          <a:xfrm>
            <a:off x="6588224" y="169200"/>
            <a:ext cx="2160000" cy="36512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tint val="90000"/>
                      </a:schemeClr>
                    </a:gs>
                    <a:gs pos="48000">
                      <a:schemeClr val="accent3">
                        <a:tint val="54000"/>
                        <a:satMod val="140000"/>
                      </a:schemeClr>
                    </a:gs>
                    <a:gs pos="100000">
                      <a:schemeClr val="accent3">
                        <a:tint val="24000"/>
                        <a:satMod val="260000"/>
                      </a:schemeClr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3"/>
                </a:solidFill>
                <a:prstDash val="solid"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co.org.uk/for-organisations/guide-to-the-general-data-protection-regulation-gdpr/principles/lawfulness-fairness-and-transparency/" TargetMode="External"/><Relationship Id="rId2" Type="http://schemas.openxmlformats.org/officeDocument/2006/relationships/hyperlink" Target="https://eur-lex.europa.eu/LexUriServ/LexUriServ.do?uri=CELEX:32000L0043:en: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perity.org/p/88216728/meaningful-information-and-the-right-to-explanation" TargetMode="External"/><Relationship Id="rId5" Type="http://schemas.openxmlformats.org/officeDocument/2006/relationships/hyperlink" Target="http://ec.europa.eu/newsroom/article29/item-detail.cfm?item_id=612053" TargetMode="External"/><Relationship Id="rId4" Type="http://schemas.openxmlformats.org/officeDocument/2006/relationships/hyperlink" Target="https://www.npr.org/2018/06/30/624373367/more-states-opting-to-robo-grade-student-essays-by-compute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publica.org/article/machine-bias-risk-assessments-in-criminal-sentencing" TargetMode="External"/><Relationship Id="rId7" Type="http://schemas.openxmlformats.org/officeDocument/2006/relationships/hyperlink" Target="http://advances.sciencemag.org/content/4/1/eaao5580.full" TargetMode="External"/><Relationship Id="rId2" Type="http://schemas.openxmlformats.org/officeDocument/2006/relationships/hyperlink" Target="https://www.tivi.fi/Kaikki_uutiset/espoo-panostaa-tekoalyyn-palvelut-pystytaan-tarjoamaan-entista-paremmin-juuri-oikeaan-osoitteeseen-67228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5harad.com/papers/fair-ml.pdf" TargetMode="External"/><Relationship Id="rId5" Type="http://schemas.openxmlformats.org/officeDocument/2006/relationships/hyperlink" Target="https://crim.sas.upenn.edu/sites/default/files/2017-1.0-Berk_FairnessCrimJustRisk.pdf" TargetMode="External"/><Relationship Id="rId4" Type="http://schemas.openxmlformats.org/officeDocument/2006/relationships/hyperlink" Target="https://www.propublica.org/article/how-we-analyzed-the-compas-recidivism-algorith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pnas/108/17/6889.full.pdf" TargetMode="External"/><Relationship Id="rId2" Type="http://schemas.openxmlformats.org/officeDocument/2006/relationships/hyperlink" Target="https://www.cnil.fr/en/how-can-humans-keep-upper-hand-report-ethical-matters-raised-algorithms-and-artificial-intellig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inlex.fi/en/laki/kaannokset/2014/en20141325.pdf" TargetMode="External"/><Relationship Id="rId5" Type="http://schemas.openxmlformats.org/officeDocument/2006/relationships/hyperlink" Target="http://www.pnas.org/content/110/15/5802" TargetMode="External"/><Relationship Id="rId4" Type="http://schemas.openxmlformats.org/officeDocument/2006/relationships/hyperlink" Target="https://www.andrew.cmu.edu/user/danupam/dtd-pets15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the GDPR helps us fight algorithmic biases</a:t>
            </a:r>
          </a:p>
          <a:p>
            <a:endParaRPr lang="en-US" dirty="0"/>
          </a:p>
          <a:p>
            <a:r>
              <a:rPr lang="en-US" sz="2000" dirty="0"/>
              <a:t>Jussi Leppälä, August 2018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Algorithmic fairness meets the GDPR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688" y="4598740"/>
            <a:ext cx="1365622" cy="1621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78" y="4691107"/>
            <a:ext cx="1529310" cy="152931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BDACE-3CEB-4653-B435-1C09A2E66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6A95C5-8925-4F27-837B-50C75D07E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a vast amount of data about everyone, how is risk sharing going to work, e.g. genetic testing and private health insurance?</a:t>
            </a:r>
          </a:p>
          <a:p>
            <a:r>
              <a:rPr lang="en-US" dirty="0"/>
              <a:t>The decisions may be based on </a:t>
            </a:r>
            <a:r>
              <a:rPr lang="en-US"/>
              <a:t>well-grounded science, </a:t>
            </a:r>
            <a:r>
              <a:rPr lang="en-US" dirty="0"/>
              <a:t>but they can create an unacceptable situation from an individual’s point of view.</a:t>
            </a:r>
          </a:p>
          <a:p>
            <a:r>
              <a:rPr lang="en-US" dirty="0"/>
              <a:t>Sometimes we may not want to use all data we have.  It would not be “fair” =&gt; who determines the limits?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E9CCC3-8D91-46CE-9919-86521C6A7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EE551-FD7A-4EA5-ADF0-2F87D5D6B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B2583C-5697-46A8-9E68-5CE5F84B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and sharing risks</a:t>
            </a:r>
          </a:p>
        </p:txBody>
      </p:sp>
    </p:spTree>
    <p:extLst>
      <p:ext uri="{BB962C8B-B14F-4D97-AF65-F5344CB8AC3E}">
        <p14:creationId xmlns:p14="http://schemas.microsoft.com/office/powerpoint/2010/main" val="42127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283D7A-4199-46D7-97A9-390C312AB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4522" cy="4351338"/>
          </a:xfrm>
        </p:spPr>
        <p:txBody>
          <a:bodyPr>
            <a:normAutofit/>
          </a:bodyPr>
          <a:lstStyle/>
          <a:p>
            <a:r>
              <a:rPr lang="en-US" dirty="0"/>
              <a:t>Sometimes human interaction has immense value when making decisions.</a:t>
            </a:r>
          </a:p>
          <a:p>
            <a:r>
              <a:rPr lang="en-US" u="sng" dirty="0"/>
              <a:t>Virginia Eubanks</a:t>
            </a:r>
            <a:r>
              <a:rPr lang="en-US" dirty="0"/>
              <a:t>’ book, </a:t>
            </a:r>
            <a:r>
              <a:rPr lang="en-US" u="sng" dirty="0"/>
              <a:t>Automating Inequality</a:t>
            </a:r>
            <a:r>
              <a:rPr lang="en-US" u="sng" baseline="30000" dirty="0"/>
              <a:t>[7]</a:t>
            </a:r>
            <a:r>
              <a:rPr lang="en-US" dirty="0"/>
              <a:t>,</a:t>
            </a:r>
            <a:r>
              <a:rPr lang="en-US" baseline="30000" dirty="0"/>
              <a:t> </a:t>
            </a:r>
          </a:p>
          <a:p>
            <a:r>
              <a:rPr lang="en-US" dirty="0"/>
              <a:t>City of Espoo has been investigating scoring to predict the need for child protective services</a:t>
            </a:r>
            <a:r>
              <a:rPr lang="en-US" baseline="30000" dirty="0"/>
              <a:t>[8]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27356C-47DA-4B82-A661-96DF42E6D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4CA2E-474F-46C8-A9C4-A881FDF42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AB9170-3249-45E5-9BD6-D29C11D3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Loss of information and support because of algorithmic decisions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033866-BD97-40DE-9987-6FA55FC29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293" y="1825624"/>
            <a:ext cx="3409103" cy="454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DDD339-A50C-4105-9CAF-B9DC3A8C3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11012" cy="4351338"/>
          </a:xfrm>
        </p:spPr>
        <p:txBody>
          <a:bodyPr/>
          <a:lstStyle/>
          <a:p>
            <a:r>
              <a:rPr lang="en-US" dirty="0"/>
              <a:t>Recruitment</a:t>
            </a:r>
          </a:p>
          <a:p>
            <a:r>
              <a:rPr lang="en-US" dirty="0"/>
              <a:t>Getting to the university</a:t>
            </a:r>
          </a:p>
          <a:p>
            <a:r>
              <a:rPr lang="en-US" dirty="0"/>
              <a:t>Credit scores</a:t>
            </a:r>
          </a:p>
          <a:p>
            <a:r>
              <a:rPr lang="en-US" dirty="0"/>
              <a:t>Online advertising: targeting the vulnerable</a:t>
            </a:r>
          </a:p>
          <a:p>
            <a:r>
              <a:rPr lang="en-US" dirty="0"/>
              <a:t>Problems: data quality, transparency, inappropriate sharing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62760-9300-4509-990B-3881AA1D4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FB631-E231-4C55-B48B-54362EC93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94F57C-9CAD-4AB8-BF35-971E4EED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</a:t>
            </a:r>
            <a:r>
              <a:rPr lang="en-US" baseline="30000" dirty="0"/>
              <a:t>[9]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87884-4506-43AF-A987-AB2C12C75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158" y="1825626"/>
            <a:ext cx="3398043" cy="45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FEF740-A33C-49F4-A2C9-3242C754A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dirty="0"/>
              <a:t>COMPAS* is a program for assessing recidivism risk.</a:t>
            </a:r>
          </a:p>
          <a:p>
            <a:pPr lvl="1"/>
            <a:r>
              <a:rPr lang="en-US" sz="2800" dirty="0"/>
              <a:t>137 variables, some given by the defendant, some acquired elsewhere like data about criminal history.</a:t>
            </a:r>
          </a:p>
          <a:p>
            <a:pPr lvl="1"/>
            <a:r>
              <a:rPr lang="en-US" sz="2800" dirty="0"/>
              <a:t>Race is not an input variable</a:t>
            </a:r>
          </a:p>
          <a:p>
            <a:pPr lvl="1"/>
            <a:r>
              <a:rPr lang="en-US" sz="2800" dirty="0"/>
              <a:t>Supports human decision-making.  The algorithm is proprietary, the logic is not disclosed.</a:t>
            </a:r>
          </a:p>
          <a:p>
            <a:pPr lvl="1"/>
            <a:r>
              <a:rPr lang="en-US" sz="2800" dirty="0"/>
              <a:t>Scores for each defendant ranged from 1 to 10, with ten being the highest risk. Scores </a:t>
            </a:r>
            <a:r>
              <a:rPr lang="en-US" sz="2800" dirty="0">
                <a:solidFill>
                  <a:srgbClr val="00B050"/>
                </a:solidFill>
              </a:rPr>
              <a:t>1 to 4 were labeled by COMPAS as “Low</a:t>
            </a:r>
            <a:r>
              <a:rPr lang="en-US" sz="2800" dirty="0"/>
              <a:t>”; </a:t>
            </a:r>
            <a:r>
              <a:rPr lang="en-US" sz="2800" dirty="0">
                <a:solidFill>
                  <a:srgbClr val="FFC000"/>
                </a:solidFill>
              </a:rPr>
              <a:t>5 to 7 were labeled “Medium”;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8 to 10 were labeled “High</a:t>
            </a:r>
            <a:r>
              <a:rPr lang="en-US" sz="2800" dirty="0"/>
              <a:t>.”</a:t>
            </a:r>
          </a:p>
          <a:p>
            <a:r>
              <a:rPr lang="en-US" sz="3300" dirty="0" err="1"/>
              <a:t>Propublica</a:t>
            </a:r>
            <a:r>
              <a:rPr lang="en-US" sz="3300" dirty="0"/>
              <a:t> journalists decided to investigate the algorithm for accuracy and biases[10].  They acquired the risk scores and related data from Broward county, Florida.</a:t>
            </a:r>
          </a:p>
          <a:p>
            <a:pPr marL="457200" lvl="1" indent="0" algn="r">
              <a:buNone/>
            </a:pPr>
            <a:endParaRPr lang="en-US" sz="1800" dirty="0"/>
          </a:p>
          <a:p>
            <a:pPr marL="457200" lvl="1" indent="0" algn="r">
              <a:buNone/>
            </a:pPr>
            <a:r>
              <a:rPr lang="en-US" sz="1800" dirty="0"/>
              <a:t>*</a:t>
            </a:r>
            <a:r>
              <a:rPr lang="en-US" sz="1800" i="1" dirty="0"/>
              <a:t>Correctional Offender Management Profiling</a:t>
            </a:r>
          </a:p>
          <a:p>
            <a:pPr marL="457200" lvl="1" indent="0" algn="r">
              <a:buNone/>
            </a:pPr>
            <a:r>
              <a:rPr lang="en-US" sz="1800" i="1" dirty="0"/>
              <a:t>for Alternative Sanctions by Northpointe</a:t>
            </a:r>
            <a:r>
              <a:rPr lang="en-US" sz="1800" dirty="0"/>
              <a:t>,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57132-D780-4BC8-AE6A-2455C9C60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8951-6369-4C26-9356-9D572A567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B955C7-DD4C-4AFA-ACFB-8811C508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enforcement - recidivism risk</a:t>
            </a:r>
          </a:p>
        </p:txBody>
      </p:sp>
    </p:spTree>
    <p:extLst>
      <p:ext uri="{BB962C8B-B14F-4D97-AF65-F5344CB8AC3E}">
        <p14:creationId xmlns:p14="http://schemas.microsoft.com/office/powerpoint/2010/main" val="5315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52D65C-F4CD-40FA-964C-B375C8099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945" y="3270250"/>
            <a:ext cx="8486775" cy="30861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39418-CF86-4CC8-A7D8-3C9663F9C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9347" y="6336945"/>
            <a:ext cx="2895600" cy="365125"/>
          </a:xfrm>
        </p:spPr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D5F5F-21E8-4902-A45B-F3D284D9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5EC7E7-9B92-45FD-9E3A-E88D0A87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they find out?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BCA3A-1995-44C0-80BF-932675D04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45" y="1378000"/>
            <a:ext cx="2949313" cy="165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F03BC7-3792-44D1-9F24-A71E0D16B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actual outcomes conditional to COMPAS risk scores were the same for black and white defendants.  Northpoint stated that this was their design criterion, the algorithm was “well calibrated”.</a:t>
            </a:r>
          </a:p>
          <a:p>
            <a:r>
              <a:rPr lang="en-US" dirty="0"/>
              <a:t>Two methods reflect two different fairness criteria:</a:t>
            </a:r>
          </a:p>
          <a:p>
            <a:pPr lvl="1"/>
            <a:r>
              <a:rPr lang="en-US" dirty="0"/>
              <a:t>Equal rate of wrong predictions (group fairness)</a:t>
            </a:r>
          </a:p>
          <a:p>
            <a:pPr lvl="1"/>
            <a:r>
              <a:rPr lang="en-US" dirty="0"/>
              <a:t>Calibration (individual fairness)</a:t>
            </a:r>
          </a:p>
          <a:p>
            <a:r>
              <a:rPr lang="en-US" dirty="0"/>
              <a:t>It turns out that </a:t>
            </a:r>
            <a:r>
              <a:rPr lang="en-US" u="sng" dirty="0"/>
              <a:t>it is impossible to satisfy both criteria </a:t>
            </a:r>
            <a:r>
              <a:rPr lang="en-US" dirty="0"/>
              <a:t>if the base rates or score distributions of the groups are different</a:t>
            </a:r>
            <a:r>
              <a:rPr lang="en-US" baseline="30000" dirty="0"/>
              <a:t>[11]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16BE6-4E8F-4049-8EA6-299FE0118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9F7BD-6C9B-4861-A9C8-A8F9D18C4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67F2C2-F296-472B-B051-29B6D657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this algorithm racially biased?</a:t>
            </a:r>
          </a:p>
        </p:txBody>
      </p:sp>
    </p:spTree>
    <p:extLst>
      <p:ext uri="{BB962C8B-B14F-4D97-AF65-F5344CB8AC3E}">
        <p14:creationId xmlns:p14="http://schemas.microsoft.com/office/powerpoint/2010/main" val="216599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D2D4-EF28-4782-A9EE-F3B604F98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 distributions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C2DF00-284B-4D73-8013-657164793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Jussi Leppälä, August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EBCBA-BF27-46C5-AFD9-16917DBE3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271CE-C29E-4F76-A2ED-62F41CCBE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24724"/>
            <a:ext cx="5550558" cy="3091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435712-67DC-4E4A-A7DA-1B5A1C87C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451" y="2224724"/>
            <a:ext cx="5659549" cy="31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EAB1CA-104B-4158-8245-955A3D55B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possible group fairness criterion could be “</a:t>
            </a:r>
            <a:r>
              <a:rPr lang="en-US" u="sng" dirty="0"/>
              <a:t>statistical parity</a:t>
            </a:r>
            <a:r>
              <a:rPr lang="en-US" dirty="0"/>
              <a:t>”, each group having equal percentage of high risk predictions.  However, this is likely to lead to problems.</a:t>
            </a:r>
          </a:p>
          <a:p>
            <a:r>
              <a:rPr lang="en-US" dirty="0"/>
              <a:t>Having a well calibrated algorithm </a:t>
            </a:r>
            <a:r>
              <a:rPr lang="en-US" u="sng" dirty="0"/>
              <a:t>minimizes future crime</a:t>
            </a:r>
          </a:p>
          <a:p>
            <a:r>
              <a:rPr lang="en-US" dirty="0"/>
              <a:t>While the Broward county data did not show </a:t>
            </a:r>
            <a:r>
              <a:rPr lang="en-US" dirty="0" err="1"/>
              <a:t>miscalibration</a:t>
            </a:r>
            <a:r>
              <a:rPr lang="en-US" dirty="0"/>
              <a:t> in relation to race, there was </a:t>
            </a:r>
            <a:r>
              <a:rPr lang="en-US" u="sng" dirty="0" err="1"/>
              <a:t>miscalibration</a:t>
            </a:r>
            <a:r>
              <a:rPr lang="en-US" u="sng" dirty="0"/>
              <a:t> in relation to gender</a:t>
            </a:r>
            <a:r>
              <a:rPr lang="en-US" dirty="0"/>
              <a:t>: women were systematically less likely to reoffend than their score indicated</a:t>
            </a:r>
            <a:r>
              <a:rPr lang="en-US" baseline="30000" dirty="0"/>
              <a:t>[12].</a:t>
            </a:r>
          </a:p>
          <a:p>
            <a:pPr lvl="1"/>
            <a:r>
              <a:rPr lang="en-US" dirty="0"/>
              <a:t>This would be easy to fix by adding gender as an input variable. Would using a protected variable as an input be lawful?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CA19B-A263-4634-92AF-0823BE87C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Jussi Leppälä, August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64465-C9B7-4DD2-9996-B5DED6EBD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D43A4-D29C-4C57-8F85-BB6018E2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observations</a:t>
            </a:r>
          </a:p>
        </p:txBody>
      </p:sp>
    </p:spTree>
    <p:extLst>
      <p:ext uri="{BB962C8B-B14F-4D97-AF65-F5344CB8AC3E}">
        <p14:creationId xmlns:p14="http://schemas.microsoft.com/office/powerpoint/2010/main" val="287039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DF7322-B604-4D87-9A6A-4B3ADFC3A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researches used a popular crowdsourcing marketplace to recruit volunteers from the Internet to assess Broward county data and got the following result</a:t>
            </a:r>
            <a:r>
              <a:rPr lang="en-US" baseline="30000" dirty="0"/>
              <a:t>[13]:</a:t>
            </a:r>
          </a:p>
          <a:p>
            <a:pPr lvl="1"/>
            <a:r>
              <a:rPr lang="en-US" i="1" dirty="0"/>
              <a:t>“With considerably less information than COMPAS (only 7 features compared to COMPAS’s 137), a small crowd of nonexperts is as accurate as COMPAS at predicting recidivism .”</a:t>
            </a:r>
          </a:p>
          <a:p>
            <a:pPr lvl="1"/>
            <a:r>
              <a:rPr lang="en-US" i="1" dirty="0"/>
              <a:t>“…a linear classifier based on only 2 features—age and total number of previous convictions—is all that is required to yield the same prediction accuracy as COMPAS.”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EA1A5-5E9F-4240-B910-0E651F5B9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DE232-239D-4FA5-86F8-71CDE3AD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1A67F5-A1F0-433E-A51A-C6D0F602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Epilogue</a:t>
            </a:r>
          </a:p>
        </p:txBody>
      </p:sp>
    </p:spTree>
    <p:extLst>
      <p:ext uri="{BB962C8B-B14F-4D97-AF65-F5344CB8AC3E}">
        <p14:creationId xmlns:p14="http://schemas.microsoft.com/office/powerpoint/2010/main" val="280147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89E903-71E9-4848-B4DD-1AE47C387F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73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5FF50-6C2D-405E-B693-F95895CAD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AE2C4-76DB-4377-85F9-17D97EF89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DCBF98-4F16-467A-B2BA-C877156D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European law?</a:t>
            </a:r>
          </a:p>
        </p:txBody>
      </p:sp>
    </p:spTree>
    <p:extLst>
      <p:ext uri="{BB962C8B-B14F-4D97-AF65-F5344CB8AC3E}">
        <p14:creationId xmlns:p14="http://schemas.microsoft.com/office/powerpoint/2010/main" val="391085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Fairness in the GDPR</a:t>
            </a:r>
          </a:p>
          <a:p>
            <a:r>
              <a:rPr lang="en-US" dirty="0"/>
              <a:t>Group fairness</a:t>
            </a:r>
          </a:p>
          <a:p>
            <a:r>
              <a:rPr lang="en-US" dirty="0"/>
              <a:t>Algorithmic discrimination and fairness paradox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9F3546-48D3-42A5-A822-832B333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Deciding what is fair can be very difficult.  The area is developing quickly.</a:t>
            </a:r>
          </a:p>
          <a:p>
            <a:pPr lvl="1"/>
            <a:r>
              <a:rPr lang="en-US" dirty="0"/>
              <a:t>Two fair algorithms working together can yield an unfair result.</a:t>
            </a:r>
          </a:p>
          <a:p>
            <a:r>
              <a:rPr lang="en-US" dirty="0"/>
              <a:t>The GDPR can help, but there are limitations.</a:t>
            </a:r>
          </a:p>
          <a:p>
            <a:r>
              <a:rPr lang="en-US" dirty="0"/>
              <a:t>Using protected attributes is likely to improve accuracy and can facilitate fairness, but it may not always be allowed or advisable.</a:t>
            </a:r>
          </a:p>
          <a:p>
            <a:r>
              <a:rPr lang="en-US" dirty="0"/>
              <a:t>Codes of conduct and certifications defined in the GDPR could be used for algorithmic transparency and trust.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66994-BCD5-480B-84FD-DC54F54D1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3DDEA-54BC-4A2F-9CA0-4EE4356D6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6FD56B-5886-42C8-9DFC-C0022469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of algorithmic fairness</a:t>
            </a:r>
          </a:p>
        </p:txBody>
      </p:sp>
    </p:spTree>
    <p:extLst>
      <p:ext uri="{BB962C8B-B14F-4D97-AF65-F5344CB8AC3E}">
        <p14:creationId xmlns:p14="http://schemas.microsoft.com/office/powerpoint/2010/main" val="41489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Jussi Leppälä, August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[1] Council Directive 2000/43/EC of 29 June 2000 implementing the principle of equal treatment between persons irrespective of racial or ethnic origin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https://eur-lex.europa.eu/LexUriServ/LexUriServ.do?uri=CELEX:32000L0043:en:HTML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[2] </a:t>
            </a:r>
            <a:r>
              <a:rPr lang="en-US" dirty="0" err="1"/>
              <a:t>Safiya</a:t>
            </a:r>
            <a:r>
              <a:rPr lang="en-US" dirty="0"/>
              <a:t> Umoja Noble (2018): Algorithms of Oppression, How Search Engines Reinforce Racism, New York University Press</a:t>
            </a:r>
          </a:p>
          <a:p>
            <a:pPr marL="0" indent="0">
              <a:buNone/>
            </a:pPr>
            <a:r>
              <a:rPr lang="en-US" dirty="0"/>
              <a:t>[3] Information Commissioner’s Office: Guide to the GDPR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https://ico.org.uk/for-organisations/guide-to-the-general-data-protection-regulation-gdpr/principles/lawfulness-fairness-and-transparency/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[4] </a:t>
            </a:r>
            <a:r>
              <a:rPr lang="en-US" dirty="0" err="1"/>
              <a:t>Tovia</a:t>
            </a:r>
            <a:r>
              <a:rPr lang="en-US" dirty="0"/>
              <a:t> </a:t>
            </a:r>
            <a:r>
              <a:rPr lang="en-US" dirty="0" err="1"/>
              <a:t>Smith:More</a:t>
            </a:r>
            <a:r>
              <a:rPr lang="en-US" dirty="0"/>
              <a:t> States Opting To '</a:t>
            </a:r>
            <a:r>
              <a:rPr lang="en-US" dirty="0" err="1"/>
              <a:t>Robo</a:t>
            </a:r>
            <a:r>
              <a:rPr lang="en-US" dirty="0"/>
              <a:t>-Grade' Student Essays By Computer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https://www.npr.org/2018/06/30/624373367/more-states-opting-to-robo-grade-student-essays-by-computer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[5] Article 29 Data Protection Working Party (2017): Guidelines on Automated individual decision-making and Profiling for the purposes of Regulation 2016/679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http://ec.europa.eu/newsroom/article29/item-detail.cfm?item_id=612053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[6] Andrew D. </a:t>
            </a:r>
            <a:r>
              <a:rPr lang="en-US" dirty="0" err="1"/>
              <a:t>Selbst</a:t>
            </a:r>
            <a:r>
              <a:rPr lang="en-US" dirty="0"/>
              <a:t>, Julia Powles: Meaningful Information and the Right to Explanation 7(4) International Data Privacy Law 233 (2017)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http://paperity.org/p/88216728/meaningful-information-and-the-right-to-explanation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References 1/2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F0D9AC-1D86-424A-BCFC-2697E3707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[7] Virginia Eubanks (2017): Automating Inequality, How High-tech Tools Profile, Police, and Punish the Poor</a:t>
            </a:r>
          </a:p>
          <a:p>
            <a:pPr marL="0" indent="0">
              <a:buNone/>
            </a:pPr>
            <a:r>
              <a:rPr lang="en-US" dirty="0"/>
              <a:t>[8] </a:t>
            </a:r>
            <a:r>
              <a:rPr lang="en-US" dirty="0">
                <a:hlinkClick r:id="rId2"/>
              </a:rPr>
              <a:t>https://www.tivi.fi/Kaikki_uutiset/espoo-panostaa-tekoalyyn-palvelut-pystytaan-tarjoamaan-entista-paremmin-juuri-oikeaan-osoitteeseen-6722817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[9] Cathy O´Neil (2016): Weapons of Math Destruction, How Big Data Increases Inequality and Threatens Democracy, Penguin Books</a:t>
            </a:r>
          </a:p>
          <a:p>
            <a:pPr marL="0" indent="0">
              <a:buNone/>
            </a:pPr>
            <a:r>
              <a:rPr lang="en-US" dirty="0"/>
              <a:t>[10] Julia </a:t>
            </a:r>
            <a:r>
              <a:rPr lang="en-US" dirty="0" err="1"/>
              <a:t>Angwin</a:t>
            </a:r>
            <a:r>
              <a:rPr lang="en-US" dirty="0"/>
              <a:t>, Jeff Larson, Surya </a:t>
            </a:r>
            <a:r>
              <a:rPr lang="en-US" dirty="0" err="1"/>
              <a:t>Mattu</a:t>
            </a:r>
            <a:r>
              <a:rPr lang="en-US" dirty="0"/>
              <a:t> and Lauren Kirchner (May 23, 2016): Machine Bias, </a:t>
            </a:r>
            <a:r>
              <a:rPr lang="en-US" dirty="0" err="1"/>
              <a:t>Propublica</a:t>
            </a:r>
            <a:br>
              <a:rPr lang="en-US" dirty="0"/>
            </a:br>
            <a:r>
              <a:rPr lang="en-US" dirty="0">
                <a:hlinkClick r:id="rId3"/>
              </a:rPr>
              <a:t>https://www.propublica.org/article/machine-bias-risk-assessments-in-criminal-sentencing</a:t>
            </a:r>
            <a:br>
              <a:rPr lang="en-US" dirty="0"/>
            </a:br>
            <a:r>
              <a:rPr lang="en-US" dirty="0">
                <a:hlinkClick r:id="rId4"/>
              </a:rPr>
              <a:t>https://www.propublica.org/article/how-we-analyzed-the-compas-recidivism-algorithm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[11] Richard </a:t>
            </a:r>
            <a:r>
              <a:rPr lang="en-US" dirty="0" err="1"/>
              <a:t>Berka</a:t>
            </a:r>
            <a:r>
              <a:rPr lang="en-US" dirty="0"/>
              <a:t>, </a:t>
            </a:r>
            <a:r>
              <a:rPr lang="en-US" dirty="0" err="1"/>
              <a:t>Hoda</a:t>
            </a:r>
            <a:r>
              <a:rPr lang="en-US" dirty="0"/>
              <a:t> </a:t>
            </a:r>
            <a:r>
              <a:rPr lang="en-US" dirty="0" err="1"/>
              <a:t>Heidari</a:t>
            </a:r>
            <a:r>
              <a:rPr lang="en-US" dirty="0"/>
              <a:t>, Shahin Jabbari, Michael Kearns, Aaron Roth (2017): Fairness in Criminal Justice Risk Assessments: The State of the Art, University of Pennsylvania</a:t>
            </a:r>
            <a:br>
              <a:rPr lang="en-US" dirty="0"/>
            </a:br>
            <a:r>
              <a:rPr lang="en-US" dirty="0">
                <a:hlinkClick r:id="rId5"/>
              </a:rPr>
              <a:t>https://crim.sas.upenn.edu/sites/default/files/2017-1.0-Berk_FairnessCrimJustRisk.pdf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[12] Sam Corbett-Davies, Sharad </a:t>
            </a:r>
            <a:r>
              <a:rPr lang="en-US" dirty="0" err="1"/>
              <a:t>Goel</a:t>
            </a:r>
            <a:r>
              <a:rPr lang="en-US" dirty="0"/>
              <a:t> (2018): The Measure and </a:t>
            </a:r>
            <a:r>
              <a:rPr lang="en-US" dirty="0" err="1"/>
              <a:t>Mismeasure</a:t>
            </a:r>
            <a:r>
              <a:rPr lang="en-US" dirty="0"/>
              <a:t> of Fairness: A Critical Review of Fair Machine Learning </a:t>
            </a:r>
            <a:r>
              <a:rPr lang="en-US" dirty="0">
                <a:hlinkClick r:id="rId6"/>
              </a:rPr>
              <a:t>https://5harad.com/papers/fair-ml.pdf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[13] Julia Dressel and Hany Farid (2018): The accuracy, fairness, and limits of predicting recidivism, Science Advances</a:t>
            </a:r>
            <a:br>
              <a:rPr lang="en-US" dirty="0"/>
            </a:br>
            <a:r>
              <a:rPr lang="en-US" dirty="0">
                <a:hlinkClick r:id="rId7"/>
              </a:rPr>
              <a:t>http://advances.sciencemag.org/content/4/1/eaao5580.full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017FF-F814-4201-83A9-85DF9BFC0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444C6-5872-49F3-B609-0B6516A09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A459A8-39B4-47B9-AEFB-1F8EAEDD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References 2/2</a:t>
            </a:r>
          </a:p>
        </p:txBody>
      </p:sp>
    </p:spTree>
    <p:extLst>
      <p:ext uri="{BB962C8B-B14F-4D97-AF65-F5344CB8AC3E}">
        <p14:creationId xmlns:p14="http://schemas.microsoft.com/office/powerpoint/2010/main" val="13901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53906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Nick </a:t>
            </a:r>
            <a:r>
              <a:rPr lang="en-US" dirty="0" err="1"/>
              <a:t>Srnicek</a:t>
            </a:r>
            <a:r>
              <a:rPr lang="en-US" dirty="0"/>
              <a:t> (2017): Platform Capitalism, Polity Press</a:t>
            </a:r>
          </a:p>
          <a:p>
            <a:pPr marL="0" indent="0">
              <a:buNone/>
            </a:pPr>
            <a:r>
              <a:rPr lang="en-US" dirty="0"/>
              <a:t>Victor </a:t>
            </a:r>
            <a:r>
              <a:rPr lang="en-US" dirty="0" err="1"/>
              <a:t>Demiaux</a:t>
            </a:r>
            <a:r>
              <a:rPr lang="en-US" dirty="0"/>
              <a:t>, </a:t>
            </a:r>
            <a:r>
              <a:rPr lang="en-US" dirty="0" err="1"/>
              <a:t>Yacine</a:t>
            </a:r>
            <a:r>
              <a:rPr lang="en-US" dirty="0"/>
              <a:t> Si Abdallah (2017): How Can Humans Keep the Upper Hand? The ethical matters raised by algorithms and artificial intelligence, CNIL, Commission </a:t>
            </a:r>
            <a:r>
              <a:rPr lang="en-US" dirty="0" err="1"/>
              <a:t>Nationale</a:t>
            </a:r>
            <a:r>
              <a:rPr lang="en-US" dirty="0"/>
              <a:t> </a:t>
            </a:r>
            <a:r>
              <a:rPr lang="en-US" dirty="0" err="1"/>
              <a:t>Informatique&amp;Libertés</a:t>
            </a:r>
            <a:br>
              <a:rPr lang="en-US" dirty="0"/>
            </a:br>
            <a:r>
              <a:rPr lang="en-US" dirty="0">
                <a:hlinkClick r:id="rId2"/>
              </a:rPr>
              <a:t>https://www.cnil.fr/en/how-can-humans-keep-upper-hand-report-ethical-matters-raised-algorithms-and-artificial-intelligence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Shai Danziger, Jonathan </a:t>
            </a:r>
            <a:r>
              <a:rPr lang="en-US" dirty="0" err="1"/>
              <a:t>Levav</a:t>
            </a:r>
            <a:r>
              <a:rPr lang="en-US" dirty="0"/>
              <a:t>, </a:t>
            </a:r>
            <a:r>
              <a:rPr lang="en-US" dirty="0" err="1"/>
              <a:t>Liora</a:t>
            </a:r>
            <a:r>
              <a:rPr lang="en-US" dirty="0"/>
              <a:t> </a:t>
            </a:r>
            <a:r>
              <a:rPr lang="en-US" dirty="0" err="1"/>
              <a:t>Avnaim-Pesso</a:t>
            </a:r>
            <a:r>
              <a:rPr lang="en-US" dirty="0"/>
              <a:t> (2011): Extraneous factors in judicial decisions </a:t>
            </a:r>
            <a:r>
              <a:rPr lang="en-US" dirty="0">
                <a:hlinkClick r:id="rId3"/>
              </a:rPr>
              <a:t>http://www.pnas.org/content/pnas/108/17/6889.full.pdf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Amit </a:t>
            </a:r>
            <a:r>
              <a:rPr lang="en-US" dirty="0" err="1"/>
              <a:t>Datta</a:t>
            </a:r>
            <a:r>
              <a:rPr lang="en-US" dirty="0"/>
              <a:t>*, Michael Carl </a:t>
            </a:r>
            <a:r>
              <a:rPr lang="en-US" dirty="0" err="1"/>
              <a:t>Tschantz</a:t>
            </a:r>
            <a:r>
              <a:rPr lang="en-US" dirty="0"/>
              <a:t>, and Anupam </a:t>
            </a:r>
            <a:r>
              <a:rPr lang="en-US" dirty="0" err="1"/>
              <a:t>Datta</a:t>
            </a:r>
            <a:r>
              <a:rPr lang="en-US" dirty="0"/>
              <a:t> (2015): Automated Experiments on Ad Privacy Settings, A Tale of Opacity, Choice, and Discrimination </a:t>
            </a:r>
            <a:r>
              <a:rPr lang="en-US" dirty="0">
                <a:hlinkClick r:id="rId4"/>
              </a:rPr>
              <a:t>https://www.andrew.cmu.edu/user/danupam/dtd-pets15.pdf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Michal Kosinski, David Stillwell, and </a:t>
            </a:r>
            <a:r>
              <a:rPr lang="en-US" dirty="0" err="1"/>
              <a:t>Thore</a:t>
            </a:r>
            <a:r>
              <a:rPr lang="en-US" dirty="0"/>
              <a:t> Graepel (2013): Private traits and attributes are predictable from digital records of human behavior</a:t>
            </a:r>
            <a:br>
              <a:rPr lang="en-US" dirty="0"/>
            </a:br>
            <a:r>
              <a:rPr lang="en-US" dirty="0">
                <a:hlinkClick r:id="rId5"/>
              </a:rPr>
              <a:t>http://www.pnas.org/content/110/15/5802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Finnish Non-discrimination Act, 1325/2014</a:t>
            </a:r>
            <a:br>
              <a:rPr lang="en-US" dirty="0"/>
            </a:br>
            <a:r>
              <a:rPr lang="en-US" dirty="0">
                <a:hlinkClick r:id="rId6"/>
              </a:rPr>
              <a:t>https://www.finlex.fi/en/laki/kaannokset/2014/en20141325.pdf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8DC484-ABDD-48DD-9844-582D9A5DC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Algorithmic fairness often refers to non-discrimination of individuals</a:t>
            </a:r>
          </a:p>
          <a:p>
            <a:pPr lvl="1"/>
            <a:r>
              <a:rPr lang="en-US" dirty="0"/>
              <a:t>Directive 2000/43/EC</a:t>
            </a:r>
            <a:r>
              <a:rPr lang="en-US" baseline="30000" dirty="0"/>
              <a:t>[1]</a:t>
            </a:r>
            <a:r>
              <a:rPr lang="en-US" dirty="0"/>
              <a:t>, Race Equality Directive:</a:t>
            </a:r>
          </a:p>
          <a:p>
            <a:pPr lvl="2"/>
            <a:r>
              <a:rPr lang="en-US" sz="2100" i="1" dirty="0"/>
              <a:t>“</a:t>
            </a:r>
            <a:r>
              <a:rPr lang="en-US" sz="2100" i="1" u="sng" dirty="0"/>
              <a:t>direct discrimination </a:t>
            </a:r>
            <a:r>
              <a:rPr lang="en-US" sz="2100" i="1" dirty="0"/>
              <a:t>shall be taken to occur where one person is treated less </a:t>
            </a:r>
            <a:r>
              <a:rPr lang="en-US" sz="2100" i="1" dirty="0" err="1"/>
              <a:t>favourably</a:t>
            </a:r>
            <a:r>
              <a:rPr lang="en-US" sz="2100" i="1" dirty="0"/>
              <a:t> than another is, has been or would be treated in a comparable situation on grounds of racial or ethnic origin;”</a:t>
            </a:r>
          </a:p>
          <a:p>
            <a:pPr lvl="2"/>
            <a:r>
              <a:rPr lang="en-US" sz="2100" i="1" dirty="0"/>
              <a:t>“</a:t>
            </a:r>
            <a:r>
              <a:rPr lang="en-US" sz="2100" i="1" u="sng" dirty="0"/>
              <a:t>indirect discrimination </a:t>
            </a:r>
            <a:r>
              <a:rPr lang="en-US" sz="2100" i="1" dirty="0"/>
              <a:t>shall be taken to occur where an apparently neutral provision, criterion or practice would put persons of a racial or ethnic origin at a particular disadvantage compared with other persons, unless that provision, criterion or practice is objectively justified by a legitimate aim and the means of achieving that aim are appropriate and necessary.”</a:t>
            </a:r>
          </a:p>
          <a:p>
            <a:pPr marL="914400" lvl="2" indent="0">
              <a:buNone/>
            </a:pPr>
            <a:endParaRPr lang="en-US" i="1" dirty="0"/>
          </a:p>
          <a:p>
            <a:r>
              <a:rPr lang="en-US" dirty="0"/>
              <a:t>Other laws define other attributes</a:t>
            </a:r>
          </a:p>
          <a:p>
            <a:r>
              <a:rPr lang="en-US" dirty="0"/>
              <a:t>Fairness can also have wider interpretations: </a:t>
            </a:r>
          </a:p>
          <a:p>
            <a:pPr lvl="1"/>
            <a:r>
              <a:rPr lang="en-US" dirty="0"/>
              <a:t>GDPR appears to use a broad definition but recital 71 also talks about non-discrimination.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FE4A9-DC15-42D9-B15B-A28EAF9AE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9183C-4F06-449F-9061-0EAEEF6F4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38152B-6303-4CCF-A217-169D2DE1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fairness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98A3B-97EB-45F1-B37F-B7BAB0DFD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57" y="2812478"/>
            <a:ext cx="1280271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0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1D4441-B8CE-4A61-BFED-0DD9C09D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definitions can be applied. Avoiding</a:t>
            </a:r>
          </a:p>
          <a:p>
            <a:pPr lvl="1"/>
            <a:r>
              <a:rPr lang="en-US" u="sng" dirty="0"/>
              <a:t>direct discrimination </a:t>
            </a:r>
            <a:r>
              <a:rPr lang="en-US" dirty="0"/>
              <a:t>can be straightforward.</a:t>
            </a:r>
          </a:p>
          <a:p>
            <a:pPr lvl="1"/>
            <a:r>
              <a:rPr lang="en-US" u="sng" dirty="0"/>
              <a:t>indirect discrimination</a:t>
            </a:r>
            <a:r>
              <a:rPr lang="en-US" dirty="0"/>
              <a:t> can be challenging: big datasets and proxy attributes.</a:t>
            </a:r>
          </a:p>
          <a:p>
            <a:r>
              <a:rPr lang="en-US" dirty="0"/>
              <a:t>Proposed criteria for non-discrimination:</a:t>
            </a:r>
          </a:p>
          <a:p>
            <a:pPr lvl="1"/>
            <a:r>
              <a:rPr lang="en-US" dirty="0"/>
              <a:t>Statistical parity</a:t>
            </a:r>
          </a:p>
          <a:p>
            <a:pPr lvl="1"/>
            <a:r>
              <a:rPr lang="en-US" dirty="0"/>
              <a:t>Outcome test</a:t>
            </a:r>
          </a:p>
          <a:p>
            <a:pPr lvl="1"/>
            <a:r>
              <a:rPr lang="en-US" dirty="0"/>
              <a:t>Equal false positive and false negative rate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533FF-FF3B-4997-90F1-CAF959543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2B445-4CA0-4B17-A8E4-722CDA216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DB1C81-9AB9-465F-A488-6A42ECB1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algorithmic discrimination?</a:t>
            </a:r>
          </a:p>
        </p:txBody>
      </p:sp>
    </p:spTree>
    <p:extLst>
      <p:ext uri="{BB962C8B-B14F-4D97-AF65-F5344CB8AC3E}">
        <p14:creationId xmlns:p14="http://schemas.microsoft.com/office/powerpoint/2010/main" val="24186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49F078-14C7-488F-936C-0BC589D2A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51276" cy="4351338"/>
          </a:xfrm>
        </p:spPr>
        <p:txBody>
          <a:bodyPr>
            <a:normAutofit/>
          </a:bodyPr>
          <a:lstStyle/>
          <a:p>
            <a:r>
              <a:rPr lang="en-US" dirty="0"/>
              <a:t>Encyclopedias, library catalogues, and editorial oversight</a:t>
            </a:r>
          </a:p>
          <a:p>
            <a:r>
              <a:rPr lang="en-US" dirty="0"/>
              <a:t>Search engines may emphasize popularity more than quality. </a:t>
            </a:r>
          </a:p>
          <a:p>
            <a:r>
              <a:rPr lang="en-US" dirty="0"/>
              <a:t>Race bias and gender bias</a:t>
            </a:r>
            <a:r>
              <a:rPr lang="en-US" baseline="30000" dirty="0"/>
              <a:t>[2] </a:t>
            </a:r>
            <a:r>
              <a:rPr lang="en-US" dirty="0"/>
              <a:t>=&gt;</a:t>
            </a:r>
          </a:p>
          <a:p>
            <a:r>
              <a:rPr lang="en-US" dirty="0"/>
              <a:t>Search engines not exposed to the same criteria as more traditional publishing</a:t>
            </a:r>
          </a:p>
          <a:p>
            <a:r>
              <a:rPr lang="en-US" dirty="0"/>
              <a:t>Bias against a group, not an individual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91B8E-E43C-4941-892A-1625BDD7C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B6BA7-731D-424B-8157-A7E705817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B26185-E769-4F63-B219-4758D39A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engine bias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F8F54C-B6F2-48BD-B686-B34D5B48C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745" y="1690688"/>
            <a:ext cx="3175262" cy="42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7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03307-3160-4BDE-A75F-047AB05A7D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GDPR is all about the rights of an individual, it may not be effective for fighting all algorithmic fairness.</a:t>
            </a:r>
          </a:p>
          <a:p>
            <a:r>
              <a:rPr lang="en-US" dirty="0"/>
              <a:t>Fairness is listed as one of the mandatory data processing principles under Article 5 of the GDPR.  There is no definition but it can be illustrated by three points</a:t>
            </a:r>
            <a:r>
              <a:rPr lang="en-US" baseline="30000" dirty="0"/>
              <a:t>[3]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1BB98D-9CA3-45A6-BF89-A5FBD77B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in the GDPR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A292C-A205-49B0-AC79-55519AECA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Jussi Leppälä, August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40614-C9E3-42F5-9C19-8981AD701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992E3F4-CF2B-43CC-9E88-965ACADC152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442444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0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34D339-869E-4F92-8D0E-EDA97ABF2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Several US states already use automated grading of essays on standardized tests</a:t>
            </a:r>
            <a:r>
              <a:rPr lang="en-US" baseline="30000" dirty="0"/>
              <a:t>[4]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Cost savings, speed, and impartiality.</a:t>
            </a:r>
          </a:p>
          <a:p>
            <a:pPr lvl="1"/>
            <a:r>
              <a:rPr lang="en-US" dirty="0"/>
              <a:t>Utah lets machines be the sole judge of the vast majority of essays. In about 20 % of cases, human oversight is flagged.</a:t>
            </a:r>
          </a:p>
          <a:p>
            <a:pPr lvl="1"/>
            <a:r>
              <a:rPr lang="en-US" dirty="0"/>
              <a:t>Limitations</a:t>
            </a:r>
          </a:p>
          <a:p>
            <a:pPr lvl="1"/>
            <a:r>
              <a:rPr lang="en-US" dirty="0"/>
              <a:t>Les Perelman designed a program called the Babel Generator which creates essays that make no sense, but earn top scores from </a:t>
            </a:r>
            <a:r>
              <a:rPr lang="en-US" dirty="0" err="1"/>
              <a:t>robo</a:t>
            </a:r>
            <a:r>
              <a:rPr lang="en-US" dirty="0"/>
              <a:t>-graders.</a:t>
            </a:r>
          </a:p>
          <a:p>
            <a:pPr lvl="1"/>
            <a:r>
              <a:rPr lang="en-US" dirty="0"/>
              <a:t>Human interaction supports learning.</a:t>
            </a:r>
          </a:p>
          <a:p>
            <a:r>
              <a:rPr lang="en-US" dirty="0"/>
              <a:t>Algorithmic grading can help expose human biases.</a:t>
            </a:r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800" dirty="0"/>
              <a:t>*</a:t>
            </a:r>
            <a:r>
              <a:rPr lang="en-US" sz="1800" i="1" dirty="0"/>
              <a:t>Basic Automatic B.S. Essay Language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756D6-3FF7-4203-85CE-A74F42333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27BE4-6E28-4883-8EE6-7625C764F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F5E14E-5687-4EBF-BC25-9FB0DDC2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Grading of Student Essays</a:t>
            </a:r>
          </a:p>
        </p:txBody>
      </p:sp>
    </p:spTree>
    <p:extLst>
      <p:ext uri="{BB962C8B-B14F-4D97-AF65-F5344CB8AC3E}">
        <p14:creationId xmlns:p14="http://schemas.microsoft.com/office/powerpoint/2010/main" val="28552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0D856D8-E871-49DF-B4D8-C6BF149D7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2554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DE72E-2487-4034-A4A4-566861D94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63C8-995D-45B8-B9EF-FABD2D456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738F25-A1CF-4C5B-9348-685960C7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Automated decision making and the GDPR</a:t>
            </a:r>
          </a:p>
        </p:txBody>
      </p:sp>
    </p:spTree>
    <p:extLst>
      <p:ext uri="{BB962C8B-B14F-4D97-AF65-F5344CB8AC3E}">
        <p14:creationId xmlns:p14="http://schemas.microsoft.com/office/powerpoint/2010/main" val="33223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F8822A8-4DC3-4DDC-B8DE-CB4BD0B62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9193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96B9C-1C21-42AD-A0FC-353F6345E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Jussi Leppälä, August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BD81A-7945-46A9-8AD7-A4270E394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AE7CAF-EA3F-4BFA-AC00-A34CEEDE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Informing obligations under the GDPR</a:t>
            </a:r>
          </a:p>
        </p:txBody>
      </p:sp>
    </p:spTree>
    <p:extLst>
      <p:ext uri="{BB962C8B-B14F-4D97-AF65-F5344CB8AC3E}">
        <p14:creationId xmlns:p14="http://schemas.microsoft.com/office/powerpoint/2010/main" val="8947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1836</Words>
  <Application>Microsoft Office PowerPoint</Application>
  <PresentationFormat>Widescreen</PresentationFormat>
  <Paragraphs>198</Paragraphs>
  <Slides>24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Times New Roman</vt:lpstr>
      <vt:lpstr>Wingdings</vt:lpstr>
      <vt:lpstr>Presentation level design</vt:lpstr>
      <vt:lpstr>Algorithmic fairness meets the GDPR</vt:lpstr>
      <vt:lpstr>Content</vt:lpstr>
      <vt:lpstr>Definitions of fairness</vt:lpstr>
      <vt:lpstr>What is algorithmic discrimination?</vt:lpstr>
      <vt:lpstr>Search engine bias</vt:lpstr>
      <vt:lpstr>Fairness in the GDPR</vt:lpstr>
      <vt:lpstr>Algorithmic Grading of Student Essays</vt:lpstr>
      <vt:lpstr>Automated decision making and the GDPR</vt:lpstr>
      <vt:lpstr>Informing obligations under the GDPR</vt:lpstr>
      <vt:lpstr>Insurance and sharing risks</vt:lpstr>
      <vt:lpstr>Loss of information and support because of algorithmic decisions</vt:lpstr>
      <vt:lpstr>Other examples[9]</vt:lpstr>
      <vt:lpstr>Law enforcement - recidivism risk</vt:lpstr>
      <vt:lpstr>What did they find out?</vt:lpstr>
      <vt:lpstr>Was this algorithm racially biased?</vt:lpstr>
      <vt:lpstr>Score distributions</vt:lpstr>
      <vt:lpstr>Other observations</vt:lpstr>
      <vt:lpstr>Epilogue</vt:lpstr>
      <vt:lpstr>What about the European law?</vt:lpstr>
      <vt:lpstr>Takeaways of algorithmic fairness</vt:lpstr>
      <vt:lpstr>Thank you!</vt:lpstr>
      <vt:lpstr>References 1/2</vt:lpstr>
      <vt:lpstr>References 2/2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2017-08-05T06:45:07Z</dcterms:created>
  <dcterms:modified xsi:type="dcterms:W3CDTF">2018-08-26T14:27:12Z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  <property fmtid="{D5CDD505-2E9C-101B-9397-08002B2CF9AE}" pid="3" name="_ValmetConfidentiality">
    <vt:lpwstr>INTERNAL</vt:lpwstr>
  </property>
</Properties>
</file>