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9" r:id="rId4"/>
    <p:sldMasterId id="2147483850" r:id="rId5"/>
  </p:sldMasterIdLst>
  <p:notesMasterIdLst>
    <p:notesMasterId r:id="rId31"/>
  </p:notesMasterIdLst>
  <p:handoutMasterIdLst>
    <p:handoutMasterId r:id="rId32"/>
  </p:handoutMasterIdLst>
  <p:sldIdLst>
    <p:sldId id="256" r:id="rId6"/>
    <p:sldId id="467" r:id="rId7"/>
    <p:sldId id="468" r:id="rId8"/>
    <p:sldId id="469" r:id="rId9"/>
    <p:sldId id="470" r:id="rId10"/>
    <p:sldId id="472" r:id="rId11"/>
    <p:sldId id="475" r:id="rId12"/>
    <p:sldId id="474" r:id="rId13"/>
    <p:sldId id="480" r:id="rId14"/>
    <p:sldId id="473" r:id="rId15"/>
    <p:sldId id="476" r:id="rId16"/>
    <p:sldId id="487" r:id="rId17"/>
    <p:sldId id="490" r:id="rId18"/>
    <p:sldId id="481" r:id="rId19"/>
    <p:sldId id="491" r:id="rId20"/>
    <p:sldId id="495" r:id="rId21"/>
    <p:sldId id="492" r:id="rId22"/>
    <p:sldId id="493" r:id="rId23"/>
    <p:sldId id="496" r:id="rId24"/>
    <p:sldId id="483" r:id="rId25"/>
    <p:sldId id="482" r:id="rId26"/>
    <p:sldId id="484" r:id="rId27"/>
    <p:sldId id="485" r:id="rId28"/>
    <p:sldId id="486" r:id="rId29"/>
    <p:sldId id="400" r:id="rId30"/>
  </p:sldIdLst>
  <p:sldSz cx="12192000" cy="6858000"/>
  <p:notesSz cx="6858000" cy="9144000"/>
  <p:embeddedFontLst>
    <p:embeddedFont>
      <p:font typeface="Arial Black" panose="020B0604020202020204" pitchFamily="34" charset="0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MS PGothic" panose="020B0600070205080204" pitchFamily="34" charset="-128"/>
      <p:regular r:id="rId38"/>
    </p:embeddedFont>
    <p:embeddedFont>
      <p:font typeface="MS PGothic" panose="020B0600070205080204" pitchFamily="34" charset="-128"/>
      <p:regular r:id="rId38"/>
    </p:embeddedFont>
    <p:embeddedFont>
      <p:font typeface="Roboto Slab" pitchFamily="2" charset="0"/>
      <p:regular r:id="rId39"/>
      <p:bold r:id="rId4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nnon Taylor" initials="ST" lastIdx="12" clrIdx="0">
    <p:extLst>
      <p:ext uri="{19B8F6BF-5375-455C-9EA6-DF929625EA0E}">
        <p15:presenceInfo xmlns:p15="http://schemas.microsoft.com/office/powerpoint/2012/main" userId="S-1-5-21-2067419026-868821678-821170639-1380" providerId="AD"/>
      </p:ext>
    </p:extLst>
  </p:cmAuthor>
  <p:cmAuthor id="2" name="Katherine Gengler" initials="KG" lastIdx="5" clrIdx="1">
    <p:extLst>
      <p:ext uri="{19B8F6BF-5375-455C-9EA6-DF929625EA0E}">
        <p15:presenceInfo xmlns:p15="http://schemas.microsoft.com/office/powerpoint/2012/main" userId="Katherine Gengler" providerId="None"/>
      </p:ext>
    </p:extLst>
  </p:cmAuthor>
  <p:cmAuthor id="3" name="mary hodder" initials="" lastIdx="1" clrIdx="2"/>
  <p:cmAuthor id="4" name="John Wunderlich" initials="" lastIdx="1" clrIdx="3"/>
  <p:cmAuthor id="5" name="Colin Wallis" initials="CW" lastIdx="2" clrIdx="4">
    <p:extLst>
      <p:ext uri="{19B8F6BF-5375-455C-9EA6-DF929625EA0E}">
        <p15:presenceInfo xmlns:p15="http://schemas.microsoft.com/office/powerpoint/2012/main" userId="b748e2986915d73f" providerId="Windows Live"/>
      </p:ext>
    </p:extLst>
  </p:cmAuthor>
  <p:cmAuthor id="6" name="Andrew Hughes" initials="AH" lastIdx="1" clrIdx="5">
    <p:extLst>
      <p:ext uri="{19B8F6BF-5375-455C-9EA6-DF929625EA0E}">
        <p15:presenceInfo xmlns:p15="http://schemas.microsoft.com/office/powerpoint/2012/main" userId="758cdfd150f472b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A8AD"/>
    <a:srgbClr val="D87B41"/>
    <a:srgbClr val="4429D6"/>
    <a:srgbClr val="00D3AA"/>
    <a:srgbClr val="FFD400"/>
    <a:srgbClr val="ADC8CB"/>
    <a:srgbClr val="BAD94B"/>
    <a:srgbClr val="536F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66" autoAdjust="0"/>
    <p:restoredTop sz="83041" autoAdjust="0"/>
  </p:normalViewPr>
  <p:slideViewPr>
    <p:cSldViewPr showGuides="1">
      <p:cViewPr varScale="1">
        <p:scale>
          <a:sx n="128" d="100"/>
          <a:sy n="128" d="100"/>
        </p:scale>
        <p:origin x="968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808"/>
    </p:cViewPr>
  </p:sorterViewPr>
  <p:notesViewPr>
    <p:cSldViewPr>
      <p:cViewPr varScale="1">
        <p:scale>
          <a:sx n="87" d="100"/>
          <a:sy n="87" d="100"/>
        </p:scale>
        <p:origin x="38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7.fntdata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in Wallis" userId="b748e2986915d73f" providerId="LiveId" clId="{F7639158-C90D-4A5F-9622-A018BE45EC4E}"/>
    <pc:docChg chg="custSel addSld delSld modSld sldOrd">
      <pc:chgData name="Colin Wallis" userId="b748e2986915d73f" providerId="LiveId" clId="{F7639158-C90D-4A5F-9622-A018BE45EC4E}" dt="2018-06-22T23:49:40.610" v="3012" actId="6549"/>
      <pc:docMkLst>
        <pc:docMk/>
      </pc:docMkLst>
      <pc:sldChg chg="modSp">
        <pc:chgData name="Colin Wallis" userId="b748e2986915d73f" providerId="LiveId" clId="{F7639158-C90D-4A5F-9622-A018BE45EC4E}" dt="2018-06-22T13:57:06.322" v="42" actId="1076"/>
        <pc:sldMkLst>
          <pc:docMk/>
          <pc:sldMk cId="0" sldId="256"/>
        </pc:sldMkLst>
        <pc:spChg chg="mod">
          <ac:chgData name="Colin Wallis" userId="b748e2986915d73f" providerId="LiveId" clId="{F7639158-C90D-4A5F-9622-A018BE45EC4E}" dt="2018-06-22T13:57:06.322" v="42" actId="1076"/>
          <ac:spMkLst>
            <pc:docMk/>
            <pc:sldMk cId="0" sldId="256"/>
            <ac:spMk id="4098" creationId="{00000000-0000-0000-0000-000000000000}"/>
          </ac:spMkLst>
        </pc:spChg>
      </pc:sldChg>
      <pc:sldMasterChg chg="delSldLayout">
        <pc:chgData name="Colin Wallis" userId="b748e2986915d73f" providerId="LiveId" clId="{F7639158-C90D-4A5F-9622-A018BE45EC4E}" dt="2018-06-22T13:58:20.775" v="50" actId="2696"/>
        <pc:sldMasterMkLst>
          <pc:docMk/>
          <pc:sldMasterMk cId="0" sldId="2147483649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1E2D7A5-0A7F-4F63-8D70-7B577EAB2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8F52F1-094F-42E0-8510-18FCFC700A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6964D-5C87-4716-89D6-FD08FC421F6B}" type="datetimeFigureOut">
              <a:rPr lang="en-US" smtClean="0"/>
              <a:t>8/28/18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E26E7D-662F-491B-B7F6-EBED25A0BCE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0EC0F-7912-45BE-A9F6-779A35669C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88526-D4D5-4D74-8F42-B4DF91047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51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893CEF2-F90B-A849-BA9E-5AEB785905F1}" type="datetimeFigureOut">
              <a:rPr lang="en-US" altLang="en-US"/>
              <a:pPr>
                <a:defRPr/>
              </a:pPr>
              <a:t>8/28/18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29A8873D-AF05-4D45-A824-839D415C9E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682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C2523122-3117-AA45-9E30-4FDA6D036BDF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489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ＭＳ Ｐゴシック" charset="0"/>
              </a:rPr>
              <a:t>to</a:t>
            </a:r>
            <a:r>
              <a:rPr lang="en-CA" sz="1200" b="1" i="0" kern="1200" dirty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ＭＳ Ｐゴシック" charset="0"/>
              </a:rPr>
              <a:t> see and understand privacy 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ＭＳ Ｐゴシック" charset="0"/>
              </a:rPr>
              <a:t> - so that people </a:t>
            </a:r>
            <a:r>
              <a:rPr lang="en-CA" sz="1200" b="1" i="0" kern="1200" dirty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ＭＳ Ｐゴシック" charset="0"/>
              </a:rPr>
              <a:t>can exercise privacy rights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ＭＳ Ｐゴシック" charset="0"/>
              </a:rPr>
              <a:t> -  in a way that is meaningful, operational, useful etc..    - its the operational piece of exercising rights which is currently missing - aka the user side infrastructure that CISWG has focused on (see CISWG Charter).</a:t>
            </a:r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ＭＳ Ｐゴシック" charset="0"/>
              </a:rPr>
              <a:t> 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A8873D-AF05-4D45-A824-839D415C9E0A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6871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Icon source: https://</a:t>
            </a:r>
            <a:r>
              <a:rPr lang="en-US" dirty="0" err="1"/>
              <a:t>openclipart.org</a:t>
            </a:r>
            <a:r>
              <a:rPr lang="en-US" dirty="0"/>
              <a:t>/search/?query=</a:t>
            </a:r>
            <a:r>
              <a:rPr lang="en-US" dirty="0" err="1"/>
              <a:t>dannya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A8873D-AF05-4D45-A824-839D415C9E0A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716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CA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A8873D-AF05-4D45-A824-839D415C9E0A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984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200" dirty="0"/>
              <a:t>» Site gives the user a consent receipt</a:t>
            </a:r>
          </a:p>
          <a:p>
            <a:pPr marL="0" indent="0" algn="ctr">
              <a:buNone/>
            </a:pPr>
            <a:r>
              <a:rPr lang="en-US" sz="1200" dirty="0"/>
              <a:t>» User stores it somewhere</a:t>
            </a:r>
          </a:p>
          <a:p>
            <a:pPr marL="0" indent="0" algn="ctr">
              <a:buNone/>
            </a:pPr>
            <a:r>
              <a:rPr lang="en-US" sz="1200" dirty="0"/>
              <a:t>» User views it in a viewer</a:t>
            </a:r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r>
              <a:rPr lang="en-US" sz="1200" dirty="0"/>
              <a:t>That’s It!</a:t>
            </a:r>
            <a:br>
              <a:rPr lang="en-US" sz="1200" dirty="0"/>
            </a:br>
            <a:r>
              <a:rPr lang="en-US" sz="900" dirty="0"/>
              <a:t>(for this iteration of demo)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A8873D-AF05-4D45-A824-839D415C9E0A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0528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A8873D-AF05-4D45-A824-839D415C9E0A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5176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A8873D-AF05-4D45-A824-839D415C9E0A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6369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MS PGothic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26AC22D8-6075-744A-B9F5-D84435426280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184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0" y="2971800"/>
            <a:ext cx="9572703" cy="1905000"/>
          </a:xfrm>
        </p:spPr>
        <p:txBody>
          <a:bodyPr/>
          <a:lstStyle>
            <a:lvl1pPr algn="r">
              <a:defRPr sz="4800">
                <a:solidFill>
                  <a:schemeClr val="bg1"/>
                </a:solidFill>
                <a:effectLst>
                  <a:outerShdw dist="508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32000" y="4876799"/>
            <a:ext cx="9550400" cy="1358901"/>
          </a:xfrm>
        </p:spPr>
        <p:txBody>
          <a:bodyPr anchor="ctr" anchorCtr="0"/>
          <a:lstStyle>
            <a:lvl1pPr marL="0" indent="0" algn="r">
              <a:buFont typeface="Wingdings" pitchFamily="-105" charset="2"/>
              <a:buNone/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2" name="Rectangle 41"/>
          <p:cNvSpPr/>
          <p:nvPr userDrawn="1"/>
        </p:nvSpPr>
        <p:spPr>
          <a:xfrm>
            <a:off x="0" y="0"/>
            <a:ext cx="12192000" cy="122238"/>
          </a:xfrm>
          <a:prstGeom prst="rect">
            <a:avLst/>
          </a:prstGeom>
          <a:solidFill>
            <a:srgbClr val="BAD9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5800"/>
            <a:ext cx="4148667" cy="129116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76000" y="6400800"/>
            <a:ext cx="406400" cy="292100"/>
          </a:xfrm>
          <a:prstGeom prst="rect">
            <a:avLst/>
          </a:prstGeom>
          <a:solidFill>
            <a:srgbClr val="7EA8AD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47714E7-AEE0-2641-85CB-76CADE4D0850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9950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1"/>
            <a:ext cx="10972800" cy="464820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87A7F5-4743-49CF-AD53-89CB50C15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45C419-07F0-9B49-827B-C796C3C1EB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CA" dirty="0"/>
              <a:t>Interoperable Consent Receipt Specification</a:t>
            </a:r>
          </a:p>
        </p:txBody>
      </p:sp>
    </p:spTree>
    <p:extLst>
      <p:ext uri="{BB962C8B-B14F-4D97-AF65-F5344CB8AC3E}">
        <p14:creationId xmlns:p14="http://schemas.microsoft.com/office/powerpoint/2010/main" val="295157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2DC6FC-CF06-1048-A2B1-F2F860FDF1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CA" dirty="0"/>
              <a:t>Interoperable Consent Receipt Specification</a:t>
            </a:r>
          </a:p>
        </p:txBody>
      </p:sp>
    </p:spTree>
    <p:extLst>
      <p:ext uri="{BB962C8B-B14F-4D97-AF65-F5344CB8AC3E}">
        <p14:creationId xmlns:p14="http://schemas.microsoft.com/office/powerpoint/2010/main" val="27348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1055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5A04FD-F6D9-7646-8136-702560C85F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CA" dirty="0"/>
              <a:t>Interoperable Consent Receipt Specification</a:t>
            </a:r>
          </a:p>
        </p:txBody>
      </p:sp>
    </p:spTree>
    <p:extLst>
      <p:ext uri="{BB962C8B-B14F-4D97-AF65-F5344CB8AC3E}">
        <p14:creationId xmlns:p14="http://schemas.microsoft.com/office/powerpoint/2010/main" val="1577895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400E50-D849-924E-A742-291FA2610B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CA" dirty="0"/>
              <a:t>Interoperable Consent Receipt Specification</a:t>
            </a:r>
          </a:p>
        </p:txBody>
      </p:sp>
    </p:spTree>
    <p:extLst>
      <p:ext uri="{BB962C8B-B14F-4D97-AF65-F5344CB8AC3E}">
        <p14:creationId xmlns:p14="http://schemas.microsoft.com/office/powerpoint/2010/main" val="415036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0" y="2971800"/>
            <a:ext cx="9572703" cy="1905000"/>
          </a:xfrm>
        </p:spPr>
        <p:txBody>
          <a:bodyPr/>
          <a:lstStyle>
            <a:lvl1pPr algn="r">
              <a:defRPr sz="4800">
                <a:solidFill>
                  <a:schemeClr val="bg1"/>
                </a:solidFill>
                <a:effectLst>
                  <a:outerShdw dist="508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32000" y="4876799"/>
            <a:ext cx="9550400" cy="1358901"/>
          </a:xfrm>
        </p:spPr>
        <p:txBody>
          <a:bodyPr anchor="ctr" anchorCtr="0"/>
          <a:lstStyle>
            <a:lvl1pPr marL="0" indent="0" algn="r">
              <a:buFont typeface="Wingdings" pitchFamily="-105" charset="2"/>
              <a:buNone/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2" name="Rectangle 41"/>
          <p:cNvSpPr/>
          <p:nvPr userDrawn="1"/>
        </p:nvSpPr>
        <p:spPr>
          <a:xfrm>
            <a:off x="0" y="0"/>
            <a:ext cx="12192000" cy="122238"/>
          </a:xfrm>
          <a:prstGeom prst="rect">
            <a:avLst/>
          </a:prstGeom>
          <a:solidFill>
            <a:srgbClr val="BAD9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5800"/>
            <a:ext cx="4148667" cy="129116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76000" y="6400800"/>
            <a:ext cx="406400" cy="292100"/>
          </a:xfrm>
          <a:prstGeom prst="rect">
            <a:avLst/>
          </a:prstGeom>
          <a:solidFill>
            <a:srgbClr val="7EA8AD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47714E7-AEE0-2641-85CB-76CADE4D0850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2393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1055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3153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114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1"/>
            <a:ext cx="10972800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95401"/>
            <a:ext cx="109728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1033" name="Picture 39" descr="kantara_logo_final_rgb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324600"/>
            <a:ext cx="1296924" cy="49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92000" cy="122238"/>
          </a:xfrm>
          <a:prstGeom prst="rect">
            <a:avLst/>
          </a:prstGeom>
          <a:solidFill>
            <a:srgbClr val="BAD9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6248400"/>
            <a:ext cx="12192000" cy="0"/>
          </a:xfrm>
          <a:prstGeom prst="line">
            <a:avLst/>
          </a:prstGeom>
          <a:ln w="6350">
            <a:solidFill>
              <a:srgbClr val="BAD9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8871401" y="6428601"/>
            <a:ext cx="29017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© Copyright 2018 Kantara Initiative, Inc.</a:t>
            </a:r>
            <a:endParaRPr lang="en-US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476658-7B6C-B644-90DB-0F4DD124A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10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1200" kern="120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+mn-cs"/>
              </a:defRPr>
            </a:lvl1pPr>
          </a:lstStyle>
          <a:p>
            <a:pPr algn="ctr"/>
            <a:r>
              <a:rPr lang="en-CA" dirty="0"/>
              <a:t>Interoperable Consent Receipt Specification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39" r:id="rId2"/>
    <p:sldLayoutId id="2147483840" r:id="rId3"/>
    <p:sldLayoutId id="2147483843" r:id="rId4"/>
    <p:sldLayoutId id="2147483844" r:id="rId5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7EA8AD"/>
          </a:solidFill>
          <a:latin typeface="+mj-lt"/>
          <a:ea typeface="MS PGothic" panose="020B0600070205080204" pitchFamily="34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-105" charset="0"/>
          <a:ea typeface="MS PGothic" panose="020B0600070205080204" pitchFamily="34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-105" charset="0"/>
          <a:ea typeface="MS PGothic" panose="020B0600070205080204" pitchFamily="34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-105" charset="0"/>
          <a:ea typeface="MS PGothic" panose="020B0600070205080204" pitchFamily="34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-105" charset="0"/>
          <a:ea typeface="MS PGothic" panose="020B0600070205080204" pitchFamily="34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-10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-10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-10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Tx/>
        <a:buSzPct val="70000"/>
        <a:buFont typeface="Wingdings" charset="2"/>
        <a:buChar char="l"/>
        <a:defRPr sz="3000">
          <a:solidFill>
            <a:schemeClr val="tx1"/>
          </a:solidFill>
          <a:latin typeface="Roboto Slab" pitchFamily="2" charset="0"/>
          <a:ea typeface="Roboto Slab" pitchFamily="2" charset="0"/>
          <a:cs typeface="Roboto Slab" pitchFamily="2" charset="0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Tx/>
        <a:buSzPct val="70000"/>
        <a:buFont typeface="Wingdings" charset="2"/>
        <a:buChar char="l"/>
        <a:defRPr sz="2600">
          <a:solidFill>
            <a:schemeClr val="tx1"/>
          </a:solidFill>
          <a:latin typeface="Roboto Slab" pitchFamily="2" charset="0"/>
          <a:ea typeface="Roboto Slab" pitchFamily="2" charset="0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Tx/>
        <a:buSzPct val="70000"/>
        <a:buFont typeface="Wingdings" charset="2"/>
        <a:buChar char="l"/>
        <a:defRPr sz="2300">
          <a:solidFill>
            <a:schemeClr val="tx1"/>
          </a:solidFill>
          <a:latin typeface="Roboto Slab" pitchFamily="2" charset="0"/>
          <a:ea typeface="Roboto Slab" pitchFamily="2" charset="0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Tx/>
        <a:buSzPct val="75000"/>
        <a:buFont typeface="Wingdings" charset="2"/>
        <a:buChar char="§"/>
        <a:defRPr sz="2000">
          <a:solidFill>
            <a:schemeClr val="tx1"/>
          </a:solidFill>
          <a:latin typeface="Roboto Slab" pitchFamily="2" charset="0"/>
          <a:ea typeface="Roboto Slab" pitchFamily="2" charset="0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Tx/>
        <a:buSzPct val="80000"/>
        <a:buFont typeface="Wingdings" charset="2"/>
        <a:buChar char="§"/>
        <a:defRPr sz="2000">
          <a:solidFill>
            <a:schemeClr val="tx1"/>
          </a:solidFill>
          <a:latin typeface="Roboto Slab" pitchFamily="2" charset="0"/>
          <a:ea typeface="Roboto Slab" pitchFamily="2" charset="0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105" charset="2"/>
        <a:buChar char="§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105" charset="2"/>
        <a:buChar char="§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105" charset="2"/>
        <a:buChar char="§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105" charset="2"/>
        <a:buChar char="§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1"/>
            <a:ext cx="10972800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95401"/>
            <a:ext cx="109728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1033" name="Picture 39" descr="kantara_logo_final_rgb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324600"/>
            <a:ext cx="1296924" cy="49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92000" cy="122238"/>
          </a:xfrm>
          <a:prstGeom prst="rect">
            <a:avLst/>
          </a:prstGeom>
          <a:solidFill>
            <a:srgbClr val="BAD9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6248400"/>
            <a:ext cx="12192000" cy="0"/>
          </a:xfrm>
          <a:prstGeom prst="line">
            <a:avLst/>
          </a:prstGeom>
          <a:ln w="6350">
            <a:solidFill>
              <a:srgbClr val="BAD9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7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6" r:id="rId2"/>
    <p:sldLayoutId id="2147483857" r:id="rId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7EA8AD"/>
          </a:solidFill>
          <a:latin typeface="+mj-lt"/>
          <a:ea typeface="MS PGothic" panose="020B0600070205080204" pitchFamily="34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-105" charset="0"/>
          <a:ea typeface="MS PGothic" panose="020B0600070205080204" pitchFamily="34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-105" charset="0"/>
          <a:ea typeface="MS PGothic" panose="020B0600070205080204" pitchFamily="34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-105" charset="0"/>
          <a:ea typeface="MS PGothic" panose="020B0600070205080204" pitchFamily="34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-105" charset="0"/>
          <a:ea typeface="MS PGothic" panose="020B0600070205080204" pitchFamily="34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-10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-10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-10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Tx/>
        <a:buSzPct val="70000"/>
        <a:buFont typeface="Wingdings" charset="2"/>
        <a:buChar char="l"/>
        <a:defRPr sz="3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05" charset="-128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Tx/>
        <a:buSzPct val="70000"/>
        <a:buFont typeface="Wingdings" charset="2"/>
        <a:buChar char="l"/>
        <a:defRPr sz="26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Tx/>
        <a:buSzPct val="70000"/>
        <a:buFont typeface="Wingdings" charset="2"/>
        <a:buChar char="l"/>
        <a:defRPr sz="23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Tx/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Tx/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105" charset="2"/>
        <a:buChar char="§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105" charset="2"/>
        <a:buChar char="§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105" charset="2"/>
        <a:buChar char="§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105" charset="2"/>
        <a:buChar char="§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54574" y="3810000"/>
            <a:ext cx="10761693" cy="2743200"/>
          </a:xfrm>
        </p:spPr>
        <p:txBody>
          <a:bodyPr>
            <a:normAutofit fontScale="90000"/>
          </a:bodyPr>
          <a:lstStyle/>
          <a:p>
            <a:br>
              <a:rPr lang="en-US" altLang="en-US" sz="3600" dirty="0"/>
            </a:br>
            <a:r>
              <a:rPr lang="en-GB" sz="4000" dirty="0">
                <a:cs typeface="Arial"/>
              </a:rPr>
              <a:t>Demonstration of Interoperable </a:t>
            </a:r>
            <a:br>
              <a:rPr lang="en-GB" sz="4000" dirty="0">
                <a:cs typeface="Arial"/>
              </a:rPr>
            </a:br>
            <a:r>
              <a:rPr lang="en-GB" sz="4000" dirty="0">
                <a:cs typeface="Arial"/>
              </a:rPr>
              <a:t>Consent Receipts</a:t>
            </a:r>
            <a:br>
              <a:rPr lang="en-GB" sz="3600" dirty="0">
                <a:cs typeface="Arial"/>
              </a:rPr>
            </a:br>
            <a:br>
              <a:rPr lang="en-US" altLang="en-US" sz="4000" dirty="0"/>
            </a:br>
            <a:r>
              <a:rPr lang="en-US" altLang="en-US" sz="4000" dirty="0" err="1"/>
              <a:t>MyData</a:t>
            </a:r>
            <a:r>
              <a:rPr lang="en-US" altLang="en-US" sz="4000" dirty="0"/>
              <a:t> Conference</a:t>
            </a:r>
            <a:br>
              <a:rPr lang="en-US" altLang="en-US" sz="4000" dirty="0"/>
            </a:br>
            <a:r>
              <a:rPr lang="en-US" altLang="en-US" sz="3100" dirty="0"/>
              <a:t> August 29</a:t>
            </a:r>
            <a:r>
              <a:rPr lang="en-US" altLang="en-US" sz="3100" baseline="30000" dirty="0"/>
              <a:t>th</a:t>
            </a:r>
            <a:r>
              <a:rPr lang="en-US" altLang="en-US" sz="3100" dirty="0"/>
              <a:t> 2018</a:t>
            </a:r>
            <a:br>
              <a:rPr lang="en-GB" dirty="0">
                <a:effectLst/>
              </a:rPr>
            </a:br>
            <a:br>
              <a:rPr lang="en-GB" dirty="0">
                <a:effectLst/>
              </a:rPr>
            </a:br>
            <a:endParaRPr lang="en-US" altLang="en-US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0772AA-A735-4F4E-8F3A-4ADAFFA807BA}"/>
              </a:ext>
            </a:extLst>
          </p:cNvPr>
          <p:cNvSpPr/>
          <p:nvPr/>
        </p:nvSpPr>
        <p:spPr>
          <a:xfrm>
            <a:off x="0" y="2057400"/>
            <a:ext cx="495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Ethics &amp; Conformance Trust Marked</a:t>
            </a:r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76562-BF8B-D142-B25B-D0BB7C2371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9171" y="240649"/>
            <a:ext cx="2157137" cy="673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627AFA-09C3-CE47-AF5D-8FFF66FCC9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685" y="305163"/>
            <a:ext cx="2238315" cy="694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A70255-ACDC-5549-8079-5490DEA1DEE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4685" y="1000091"/>
            <a:ext cx="1999685" cy="848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B1A4BF-D71B-5748-9AE8-8BDA9372016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9421" y="1693248"/>
            <a:ext cx="1927157" cy="797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6A2C54-8B30-7D40-9DDA-F04F1C07BA0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9171" y="1126022"/>
            <a:ext cx="2214555" cy="596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F75598-4630-0243-A231-080180FE048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17" b="97284" l="4322" r="96759">
                        <a14:foregroundMark x1="16687" y1="31649" x2="8043" y2="51105"/>
                        <a14:foregroundMark x1="8043" y1="51105" x2="10204" y2="54833"/>
                        <a14:foregroundMark x1="13445" y1="63361" x2="7983" y2="41251"/>
                        <a14:foregroundMark x1="7983" y1="41251" x2="16747" y2="21036"/>
                        <a14:foregroundMark x1="16747" y1="21036" x2="34094" y2="7454"/>
                        <a14:foregroundMark x1="34094" y1="7454" x2="52701" y2="5622"/>
                        <a14:foregroundMark x1="37635" y1="6191" x2="58824" y2="5054"/>
                        <a14:foregroundMark x1="58824" y1="5054" x2="38715" y2="3917"/>
                        <a14:foregroundMark x1="52161" y1="5054" x2="73109" y2="15351"/>
                        <a14:foregroundMark x1="73109" y1="15351" x2="87395" y2="30385"/>
                        <a14:foregroundMark x1="87395" y1="30385" x2="92917" y2="55907"/>
                        <a14:foregroundMark x1="92917" y1="55907" x2="77731" y2="37334"/>
                        <a14:foregroundMark x1="77731" y1="37334" x2="58523" y2="24384"/>
                        <a14:foregroundMark x1="58523" y1="24384" x2="39796" y2="35629"/>
                        <a14:foregroundMark x1="39796" y1="35629" x2="17287" y2="34934"/>
                        <a14:foregroundMark x1="17287" y1="34934" x2="11945" y2="55970"/>
                        <a14:foregroundMark x1="11945" y1="55970" x2="19328" y2="33797"/>
                        <a14:foregroundMark x1="19328" y1="33797" x2="33854" y2="24889"/>
                        <a14:foregroundMark x1="15066" y1="32217" x2="56783" y2="11308"/>
                        <a14:foregroundMark x1="56783" y1="11308" x2="67767" y2="9602"/>
                        <a14:foregroundMark x1="18307" y1="25963" x2="52161" y2="5622"/>
                        <a14:foregroundMark x1="10204" y1="39545" x2="20408" y2="20215"/>
                        <a14:foregroundMark x1="20408" y1="20215" x2="31212" y2="14087"/>
                        <a14:foregroundMark x1="56423" y1="6191" x2="76050" y2="12634"/>
                        <a14:foregroundMark x1="76050" y1="12634" x2="92797" y2="28174"/>
                        <a14:foregroundMark x1="92797" y1="28174" x2="96218" y2="49653"/>
                        <a14:foregroundMark x1="96218" y1="49653" x2="92497" y2="71068"/>
                        <a14:foregroundMark x1="92497" y1="71068" x2="82662" y2="85953"/>
                        <a14:foregroundMark x1="77981" y1="89411" x2="45837" y2="97467"/>
                        <a14:foregroundMark x1="28891" y1="91184" x2="22389" y2="86924"/>
                        <a14:foregroundMark x1="35359" y1="95421" x2="28991" y2="91249"/>
                        <a14:foregroundMark x1="22389" y1="86924" x2="9124" y2="69678"/>
                        <a14:foregroundMark x1="9124" y1="69678" x2="4322" y2="47821"/>
                        <a14:foregroundMark x1="4322" y1="47821" x2="5942" y2="42956"/>
                        <a14:foregroundMark x1="91417" y1="59949" x2="96759" y2="55970"/>
                        <a14:foregroundMark x1="28495" y1="91772" x2="48259" y2="92798"/>
                        <a14:foregroundMark x1="48259" y1="92798" x2="69568" y2="92356"/>
                        <a14:foregroundMark x1="69568" y1="92356" x2="46999" y2="93936"/>
                        <a14:foregroundMark x1="46999" y1="93936" x2="33313" y2="87682"/>
                        <a14:foregroundMark x1="45987" y1="97204" x2="57623" y2="96652"/>
                        <a14:backgroundMark x1="7503" y1="13519" x2="8583" y2="13519"/>
                        <a14:backgroundMark x1="26891" y1="93936" x2="25570" y2="92104"/>
                        <a14:backgroundMark x1="32713" y1="97284" x2="43457" y2="98863"/>
                        <a14:backgroundMark x1="34634" y1="96147" x2="35894" y2="97094"/>
                        <a14:backgroundMark x1="42377" y1="99116" x2="43457" y2="98863"/>
                        <a14:backgroundMark x1="78091" y1="90272" x2="83433" y2="85976"/>
                        <a14:backgroundMark x1="76771" y1="91409" x2="83253" y2="86229"/>
                        <a14:backgroundMark x1="81873" y1="86797" x2="84154" y2="84270"/>
                        <a14:backgroundMark x1="76110" y1="91661" x2="78872" y2="89261"/>
                        <a14:backgroundMark x1="31993" y1="95894" x2="38836" y2="97094"/>
                        <a14:backgroundMark x1="23109" y1="91219" x2="28271" y2="92104"/>
                        <a14:backgroundMark x1="41176" y1="98610" x2="45438" y2="98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3810000"/>
            <a:ext cx="2362200" cy="22437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CCD82A-EB16-F147-B701-37ADE5885E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3878" y="659516"/>
            <a:ext cx="7029922" cy="4838700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5BC1082-9FBE-AC45-9AC0-2C039D9DA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373766"/>
            <a:ext cx="3866678" cy="54102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657A9-437E-904A-A956-1137B6D7A5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Interoperable Consent Receipt Specification</a:t>
            </a:r>
          </a:p>
        </p:txBody>
      </p:sp>
    </p:spTree>
    <p:extLst>
      <p:ext uri="{BB962C8B-B14F-4D97-AF65-F5344CB8AC3E}">
        <p14:creationId xmlns:p14="http://schemas.microsoft.com/office/powerpoint/2010/main" val="3758766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3B93F7-0ED8-374D-BB5D-350766A5B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57200"/>
            <a:ext cx="10972800" cy="54102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/>
              <a:t>The Demonstration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F8DD30-F735-5D48-BD36-97FFF272F2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Interoperable Consent Receipt Specification</a:t>
            </a:r>
          </a:p>
        </p:txBody>
      </p:sp>
    </p:spTree>
    <p:extLst>
      <p:ext uri="{BB962C8B-B14F-4D97-AF65-F5344CB8AC3E}">
        <p14:creationId xmlns:p14="http://schemas.microsoft.com/office/powerpoint/2010/main" val="1118485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3B93F7-0ED8-374D-BB5D-350766A5B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57200"/>
            <a:ext cx="10972800" cy="5410200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4400" dirty="0"/>
              <a:t>Kantara Members in Demonstration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884BD9-8390-E641-9BFD-3D84927E19C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0" y="3048000"/>
            <a:ext cx="3562767" cy="1112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88A821-3A22-7140-9EEA-B91AE2FFB9F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3055" y="1341380"/>
            <a:ext cx="3696842" cy="11477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6A7BF5-02A5-B848-A326-735050D5F48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2994" y="1833777"/>
            <a:ext cx="3302718" cy="14011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92A8B6-81AC-2B41-A3A3-B9AD656F223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5335" y="4983379"/>
            <a:ext cx="3182929" cy="13166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DF51A7-AD5D-9242-A8AA-B22C3324DDC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2994" y="4144550"/>
            <a:ext cx="3657600" cy="9851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69BDDD-F389-C541-8748-733A2249A41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8947" y="2702433"/>
            <a:ext cx="2501900" cy="2299651"/>
          </a:xfrm>
          <a:prstGeom prst="rect">
            <a:avLst/>
          </a:prstGeom>
        </p:spPr>
      </p:pic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1459ECA-1929-914D-9A3D-984B654963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Interoperable Consent Receipt Specification</a:t>
            </a:r>
          </a:p>
        </p:txBody>
      </p:sp>
    </p:spTree>
    <p:extLst>
      <p:ext uri="{BB962C8B-B14F-4D97-AF65-F5344CB8AC3E}">
        <p14:creationId xmlns:p14="http://schemas.microsoft.com/office/powerpoint/2010/main" val="3552319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User">
            <a:extLst>
              <a:ext uri="{FF2B5EF4-FFF2-40B4-BE49-F238E27FC236}">
                <a16:creationId xmlns:a16="http://schemas.microsoft.com/office/drawing/2014/main" id="{BCF6D093-6BFB-B746-AD96-4A650B649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8286" y="1828799"/>
            <a:ext cx="1828800" cy="1828800"/>
          </a:xfrm>
          <a:prstGeom prst="rect">
            <a:avLst/>
          </a:prstGeom>
        </p:spPr>
      </p:pic>
      <p:pic>
        <p:nvPicPr>
          <p:cNvPr id="19" name="Graphic 18" descr="Contract">
            <a:extLst>
              <a:ext uri="{FF2B5EF4-FFF2-40B4-BE49-F238E27FC236}">
                <a16:creationId xmlns:a16="http://schemas.microsoft.com/office/drawing/2014/main" id="{1FB5E8CC-754C-8C41-841F-7CB4ECBB0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95600" y="2166255"/>
            <a:ext cx="1153887" cy="115388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90E017F-9673-9844-B4C8-486B87D1D089}"/>
              </a:ext>
            </a:extLst>
          </p:cNvPr>
          <p:cNvGrpSpPr/>
          <p:nvPr/>
        </p:nvGrpSpPr>
        <p:grpSpPr>
          <a:xfrm>
            <a:off x="304800" y="1441629"/>
            <a:ext cx="2880000" cy="2880000"/>
            <a:chOff x="304800" y="1441629"/>
            <a:chExt cx="2880000" cy="2880000"/>
          </a:xfrm>
        </p:grpSpPr>
        <p:pic>
          <p:nvPicPr>
            <p:cNvPr id="26" name="Graphic 25" descr="Laptop">
              <a:extLst>
                <a:ext uri="{FF2B5EF4-FFF2-40B4-BE49-F238E27FC236}">
                  <a16:creationId xmlns:a16="http://schemas.microsoft.com/office/drawing/2014/main" id="{CF33F9C1-3A11-7C4A-A4FD-0EE274E14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04800" y="1441629"/>
              <a:ext cx="2880000" cy="2880000"/>
            </a:xfrm>
            <a:prstGeom prst="rect">
              <a:avLst/>
            </a:prstGeom>
          </p:spPr>
        </p:pic>
        <p:pic>
          <p:nvPicPr>
            <p:cNvPr id="28" name="Graphic 27" descr="Books on Shelf">
              <a:extLst>
                <a:ext uri="{FF2B5EF4-FFF2-40B4-BE49-F238E27FC236}">
                  <a16:creationId xmlns:a16="http://schemas.microsoft.com/office/drawing/2014/main" id="{4291C5DF-4988-CD40-8204-D9797C0A1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87600" y="2285998"/>
              <a:ext cx="914400" cy="91440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6F9D34C-1C34-744B-A94D-C40FC3143832}"/>
              </a:ext>
            </a:extLst>
          </p:cNvPr>
          <p:cNvGrpSpPr/>
          <p:nvPr/>
        </p:nvGrpSpPr>
        <p:grpSpPr>
          <a:xfrm>
            <a:off x="6083571" y="4690394"/>
            <a:ext cx="1418229" cy="1481895"/>
            <a:chOff x="6324600" y="4261303"/>
            <a:chExt cx="1828800" cy="1910897"/>
          </a:xfrm>
        </p:grpSpPr>
        <p:pic>
          <p:nvPicPr>
            <p:cNvPr id="32" name="Graphic 31" descr="Contract">
              <a:extLst>
                <a:ext uri="{FF2B5EF4-FFF2-40B4-BE49-F238E27FC236}">
                  <a16:creationId xmlns:a16="http://schemas.microsoft.com/office/drawing/2014/main" id="{59A81ED6-7077-B648-B21D-7446414F5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72942" y="4261303"/>
              <a:ext cx="1153887" cy="1153887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A69EB9E-7FF9-3D44-9899-9F9AC6F0138C}"/>
                </a:ext>
              </a:extLst>
            </p:cNvPr>
            <p:cNvSpPr/>
            <p:nvPr/>
          </p:nvSpPr>
          <p:spPr>
            <a:xfrm>
              <a:off x="6754585" y="4995636"/>
              <a:ext cx="990600" cy="419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 descr="Open Folder">
              <a:extLst>
                <a:ext uri="{FF2B5EF4-FFF2-40B4-BE49-F238E27FC236}">
                  <a16:creationId xmlns:a16="http://schemas.microsoft.com/office/drawing/2014/main" id="{41070BAC-A00A-1E41-A532-12180B0D7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324600" y="4343400"/>
              <a:ext cx="1828800" cy="18288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20AF87B-A190-4148-AA4F-89B0DB55D347}"/>
              </a:ext>
            </a:extLst>
          </p:cNvPr>
          <p:cNvGrpSpPr/>
          <p:nvPr/>
        </p:nvGrpSpPr>
        <p:grpSpPr>
          <a:xfrm>
            <a:off x="8915400" y="1303199"/>
            <a:ext cx="2880000" cy="2880000"/>
            <a:chOff x="8915400" y="1303199"/>
            <a:chExt cx="2880000" cy="2880000"/>
          </a:xfrm>
        </p:grpSpPr>
        <p:pic>
          <p:nvPicPr>
            <p:cNvPr id="30" name="Graphic 29" descr="Monitor">
              <a:extLst>
                <a:ext uri="{FF2B5EF4-FFF2-40B4-BE49-F238E27FC236}">
                  <a16:creationId xmlns:a16="http://schemas.microsoft.com/office/drawing/2014/main" id="{B361BDE6-51D8-4D4A-8E77-C910543B3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915400" y="1303199"/>
              <a:ext cx="2880000" cy="2880000"/>
            </a:xfrm>
            <a:prstGeom prst="rect">
              <a:avLst/>
            </a:prstGeom>
          </p:spPr>
        </p:pic>
        <p:pic>
          <p:nvPicPr>
            <p:cNvPr id="31" name="Graphic 30" descr="Contract">
              <a:extLst>
                <a:ext uri="{FF2B5EF4-FFF2-40B4-BE49-F238E27FC236}">
                  <a16:creationId xmlns:a16="http://schemas.microsoft.com/office/drawing/2014/main" id="{CAFC9C56-8B71-9C49-9E06-44A11D7BD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78456" y="2013856"/>
              <a:ext cx="1153887" cy="1153887"/>
            </a:xfrm>
            <a:prstGeom prst="rect">
              <a:avLst/>
            </a:prstGeom>
          </p:spPr>
        </p:pic>
      </p:grpSp>
      <p:pic>
        <p:nvPicPr>
          <p:cNvPr id="39" name="Graphic 38" descr="Line Arrow: Straight">
            <a:extLst>
              <a:ext uri="{FF2B5EF4-FFF2-40B4-BE49-F238E27FC236}">
                <a16:creationId xmlns:a16="http://schemas.microsoft.com/office/drawing/2014/main" id="{9BDD01C5-C5E1-1740-AC27-F00B441321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4648200" y="2299243"/>
            <a:ext cx="914400" cy="914400"/>
          </a:xfrm>
          <a:prstGeom prst="rect">
            <a:avLst/>
          </a:prstGeom>
        </p:spPr>
      </p:pic>
      <p:pic>
        <p:nvPicPr>
          <p:cNvPr id="40" name="Graphic 39" descr="Line Arrow: Straight">
            <a:extLst>
              <a:ext uri="{FF2B5EF4-FFF2-40B4-BE49-F238E27FC236}">
                <a16:creationId xmlns:a16="http://schemas.microsoft.com/office/drawing/2014/main" id="{F8AC2360-9C6C-9144-96F0-FDAA9B77FD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7932600" y="2299243"/>
            <a:ext cx="914400" cy="914400"/>
          </a:xfrm>
          <a:prstGeom prst="rect">
            <a:avLst/>
          </a:prstGeom>
        </p:spPr>
      </p:pic>
      <p:pic>
        <p:nvPicPr>
          <p:cNvPr id="41" name="Graphic 40" descr="Line Arrow: Straight">
            <a:extLst>
              <a:ext uri="{FF2B5EF4-FFF2-40B4-BE49-F238E27FC236}">
                <a16:creationId xmlns:a16="http://schemas.microsoft.com/office/drawing/2014/main" id="{E37D94E3-7828-F44C-8EA0-A6E567695C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5400000" flipH="1" flipV="1">
            <a:off x="6371229" y="3810000"/>
            <a:ext cx="914400" cy="9144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5731285-8EA5-CD42-8FBB-929B7EADC85B}"/>
              </a:ext>
            </a:extLst>
          </p:cNvPr>
          <p:cNvSpPr txBox="1"/>
          <p:nvPr/>
        </p:nvSpPr>
        <p:spPr>
          <a:xfrm>
            <a:off x="4158610" y="299723"/>
            <a:ext cx="38747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Roboto Slab" pitchFamily="2" charset="0"/>
                <a:ea typeface="Roboto Slab" pitchFamily="2" charset="0"/>
              </a:rPr>
              <a:t>The Demo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24831A-52C0-264E-B2F2-89E402DB9747}"/>
              </a:ext>
            </a:extLst>
          </p:cNvPr>
          <p:cNvSpPr txBox="1"/>
          <p:nvPr/>
        </p:nvSpPr>
        <p:spPr>
          <a:xfrm>
            <a:off x="2577599" y="3961341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GET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743643-7127-E346-BDB2-AD6CB1381D96}"/>
              </a:ext>
            </a:extLst>
          </p:cNvPr>
          <p:cNvSpPr txBox="1"/>
          <p:nvPr/>
        </p:nvSpPr>
        <p:spPr>
          <a:xfrm>
            <a:off x="6167189" y="4034754"/>
            <a:ext cx="1345497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STORE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1387E1-5B15-D642-AA2A-31575EF745F5}"/>
              </a:ext>
            </a:extLst>
          </p:cNvPr>
          <p:cNvSpPr txBox="1"/>
          <p:nvPr/>
        </p:nvSpPr>
        <p:spPr>
          <a:xfrm>
            <a:off x="9744494" y="3961341"/>
            <a:ext cx="1221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VIEW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66DC3-2AB0-9C43-98F5-72B4278813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Interoperable Consent Receipt Specification</a:t>
            </a:r>
          </a:p>
        </p:txBody>
      </p:sp>
    </p:spTree>
    <p:extLst>
      <p:ext uri="{BB962C8B-B14F-4D97-AF65-F5344CB8AC3E}">
        <p14:creationId xmlns:p14="http://schemas.microsoft.com/office/powerpoint/2010/main" val="12534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3B93F7-0ED8-374D-BB5D-350766A5B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57200"/>
            <a:ext cx="10972800" cy="54102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/>
              <a:t>Switch to the Live Demo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0B5C8A-5F1B-4447-9C85-ECD2B9AB07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Interoperable Consent Receipt Specification</a:t>
            </a:r>
          </a:p>
        </p:txBody>
      </p:sp>
    </p:spTree>
    <p:extLst>
      <p:ext uri="{BB962C8B-B14F-4D97-AF65-F5344CB8AC3E}">
        <p14:creationId xmlns:p14="http://schemas.microsoft.com/office/powerpoint/2010/main" val="2182104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3B93F7-0ED8-374D-BB5D-350766A5B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57200"/>
            <a:ext cx="10972800" cy="54102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/>
              <a:t>Future 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0B5C8A-5F1B-4447-9C85-ECD2B9AB07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Interoperable Consent Receipt Specification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375E83-B621-174B-A3A3-B56383565D6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7" b="97284" l="4322" r="96759">
                        <a14:foregroundMark x1="16687" y1="31649" x2="8043" y2="51105"/>
                        <a14:foregroundMark x1="8043" y1="51105" x2="10204" y2="54833"/>
                        <a14:foregroundMark x1="13445" y1="63361" x2="7983" y2="41251"/>
                        <a14:foregroundMark x1="7983" y1="41251" x2="16747" y2="21036"/>
                        <a14:foregroundMark x1="16747" y1="21036" x2="34094" y2="7454"/>
                        <a14:foregroundMark x1="34094" y1="7454" x2="52701" y2="5622"/>
                        <a14:foregroundMark x1="37635" y1="6191" x2="58824" y2="5054"/>
                        <a14:foregroundMark x1="58824" y1="5054" x2="38715" y2="3917"/>
                        <a14:foregroundMark x1="52161" y1="5054" x2="73109" y2="15351"/>
                        <a14:foregroundMark x1="73109" y1="15351" x2="87395" y2="30385"/>
                        <a14:foregroundMark x1="87395" y1="30385" x2="92917" y2="55907"/>
                        <a14:foregroundMark x1="92917" y1="55907" x2="77731" y2="37334"/>
                        <a14:foregroundMark x1="77731" y1="37334" x2="58523" y2="24384"/>
                        <a14:foregroundMark x1="58523" y1="24384" x2="39796" y2="35629"/>
                        <a14:foregroundMark x1="39796" y1="35629" x2="17287" y2="34934"/>
                        <a14:foregroundMark x1="17287" y1="34934" x2="11945" y2="55970"/>
                        <a14:foregroundMark x1="11945" y1="55970" x2="19328" y2="33797"/>
                        <a14:foregroundMark x1="19328" y1="33797" x2="33854" y2="24889"/>
                        <a14:foregroundMark x1="15066" y1="32217" x2="56783" y2="11308"/>
                        <a14:foregroundMark x1="56783" y1="11308" x2="67767" y2="9602"/>
                        <a14:foregroundMark x1="18307" y1="25963" x2="52161" y2="5622"/>
                        <a14:foregroundMark x1="10204" y1="39545" x2="20408" y2="20215"/>
                        <a14:foregroundMark x1="20408" y1="20215" x2="31212" y2="14087"/>
                        <a14:foregroundMark x1="56423" y1="6191" x2="76050" y2="12634"/>
                        <a14:foregroundMark x1="76050" y1="12634" x2="92797" y2="28174"/>
                        <a14:foregroundMark x1="92797" y1="28174" x2="96218" y2="49653"/>
                        <a14:foregroundMark x1="96218" y1="49653" x2="92497" y2="71068"/>
                        <a14:foregroundMark x1="92497" y1="71068" x2="82662" y2="85953"/>
                        <a14:foregroundMark x1="77981" y1="89411" x2="45837" y2="97467"/>
                        <a14:foregroundMark x1="28891" y1="91184" x2="22389" y2="86924"/>
                        <a14:foregroundMark x1="35359" y1="95421" x2="28991" y2="91249"/>
                        <a14:foregroundMark x1="22389" y1="86924" x2="9124" y2="69678"/>
                        <a14:foregroundMark x1="9124" y1="69678" x2="4322" y2="47821"/>
                        <a14:foregroundMark x1="4322" y1="47821" x2="5942" y2="42956"/>
                        <a14:foregroundMark x1="91417" y1="59949" x2="96759" y2="55970"/>
                        <a14:foregroundMark x1="28495" y1="91772" x2="48259" y2="92798"/>
                        <a14:foregroundMark x1="48259" y1="92798" x2="69568" y2="92356"/>
                        <a14:foregroundMark x1="69568" y1="92356" x2="46999" y2="93936"/>
                        <a14:foregroundMark x1="46999" y1="93936" x2="33313" y2="87682"/>
                        <a14:foregroundMark x1="45987" y1="97204" x2="57623" y2="96652"/>
                        <a14:backgroundMark x1="7503" y1="13519" x2="8583" y2="13519"/>
                        <a14:backgroundMark x1="26891" y1="93936" x2="25570" y2="92104"/>
                        <a14:backgroundMark x1="32713" y1="97284" x2="43457" y2="98863"/>
                        <a14:backgroundMark x1="34634" y1="96147" x2="35894" y2="97094"/>
                        <a14:backgroundMark x1="42377" y1="99116" x2="43457" y2="98863"/>
                        <a14:backgroundMark x1="78091" y1="90272" x2="83433" y2="85976"/>
                        <a14:backgroundMark x1="76771" y1="91409" x2="83253" y2="86229"/>
                        <a14:backgroundMark x1="81873" y1="86797" x2="84154" y2="84270"/>
                        <a14:backgroundMark x1="76110" y1="91661" x2="78872" y2="89261"/>
                        <a14:backgroundMark x1="31993" y1="95894" x2="38836" y2="97094"/>
                        <a14:backgroundMark x1="23109" y1="91219" x2="28271" y2="92104"/>
                        <a14:backgroundMark x1="41176" y1="98610" x2="45438" y2="98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28600"/>
            <a:ext cx="2005528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09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0B5C8A-5F1B-4447-9C85-ECD2B9AB07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Interoperable Consent Receipt Specification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375E83-B621-174B-A3A3-B56383565D6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7" b="97284" l="4322" r="96759">
                        <a14:foregroundMark x1="16687" y1="31649" x2="8043" y2="51105"/>
                        <a14:foregroundMark x1="8043" y1="51105" x2="10204" y2="54833"/>
                        <a14:foregroundMark x1="13445" y1="63361" x2="7983" y2="41251"/>
                        <a14:foregroundMark x1="7983" y1="41251" x2="16747" y2="21036"/>
                        <a14:foregroundMark x1="16747" y1="21036" x2="34094" y2="7454"/>
                        <a14:foregroundMark x1="34094" y1="7454" x2="52701" y2="5622"/>
                        <a14:foregroundMark x1="37635" y1="6191" x2="58824" y2="5054"/>
                        <a14:foregroundMark x1="58824" y1="5054" x2="38715" y2="3917"/>
                        <a14:foregroundMark x1="52161" y1="5054" x2="73109" y2="15351"/>
                        <a14:foregroundMark x1="73109" y1="15351" x2="87395" y2="30385"/>
                        <a14:foregroundMark x1="87395" y1="30385" x2="92917" y2="55907"/>
                        <a14:foregroundMark x1="92917" y1="55907" x2="77731" y2="37334"/>
                        <a14:foregroundMark x1="77731" y1="37334" x2="58523" y2="24384"/>
                        <a14:foregroundMark x1="58523" y1="24384" x2="39796" y2="35629"/>
                        <a14:foregroundMark x1="39796" y1="35629" x2="17287" y2="34934"/>
                        <a14:foregroundMark x1="17287" y1="34934" x2="11945" y2="55970"/>
                        <a14:foregroundMark x1="11945" y1="55970" x2="19328" y2="33797"/>
                        <a14:foregroundMark x1="19328" y1="33797" x2="33854" y2="24889"/>
                        <a14:foregroundMark x1="15066" y1="32217" x2="56783" y2="11308"/>
                        <a14:foregroundMark x1="56783" y1="11308" x2="67767" y2="9602"/>
                        <a14:foregroundMark x1="18307" y1="25963" x2="52161" y2="5622"/>
                        <a14:foregroundMark x1="10204" y1="39545" x2="20408" y2="20215"/>
                        <a14:foregroundMark x1="20408" y1="20215" x2="31212" y2="14087"/>
                        <a14:foregroundMark x1="56423" y1="6191" x2="76050" y2="12634"/>
                        <a14:foregroundMark x1="76050" y1="12634" x2="92797" y2="28174"/>
                        <a14:foregroundMark x1="92797" y1="28174" x2="96218" y2="49653"/>
                        <a14:foregroundMark x1="96218" y1="49653" x2="92497" y2="71068"/>
                        <a14:foregroundMark x1="92497" y1="71068" x2="82662" y2="85953"/>
                        <a14:foregroundMark x1="77981" y1="89411" x2="45837" y2="97467"/>
                        <a14:foregroundMark x1="28891" y1="91184" x2="22389" y2="86924"/>
                        <a14:foregroundMark x1="35359" y1="95421" x2="28991" y2="91249"/>
                        <a14:foregroundMark x1="22389" y1="86924" x2="9124" y2="69678"/>
                        <a14:foregroundMark x1="9124" y1="69678" x2="4322" y2="47821"/>
                        <a14:foregroundMark x1="4322" y1="47821" x2="5942" y2="42956"/>
                        <a14:foregroundMark x1="91417" y1="59949" x2="96759" y2="55970"/>
                        <a14:foregroundMark x1="28495" y1="91772" x2="48259" y2="92798"/>
                        <a14:foregroundMark x1="48259" y1="92798" x2="69568" y2="92356"/>
                        <a14:foregroundMark x1="69568" y1="92356" x2="46999" y2="93936"/>
                        <a14:foregroundMark x1="46999" y1="93936" x2="33313" y2="87682"/>
                        <a14:foregroundMark x1="45987" y1="97204" x2="57623" y2="96652"/>
                        <a14:backgroundMark x1="7503" y1="13519" x2="8583" y2="13519"/>
                        <a14:backgroundMark x1="26891" y1="93936" x2="25570" y2="92104"/>
                        <a14:backgroundMark x1="32713" y1="97284" x2="43457" y2="98863"/>
                        <a14:backgroundMark x1="34634" y1="96147" x2="35894" y2="97094"/>
                        <a14:backgroundMark x1="42377" y1="99116" x2="43457" y2="98863"/>
                        <a14:backgroundMark x1="78091" y1="90272" x2="83433" y2="85976"/>
                        <a14:backgroundMark x1="76771" y1="91409" x2="83253" y2="86229"/>
                        <a14:backgroundMark x1="81873" y1="86797" x2="84154" y2="84270"/>
                        <a14:backgroundMark x1="76110" y1="91661" x2="78872" y2="89261"/>
                        <a14:backgroundMark x1="31993" y1="95894" x2="38836" y2="97094"/>
                        <a14:backgroundMark x1="23109" y1="91219" x2="28271" y2="92104"/>
                        <a14:backgroundMark x1="41176" y1="98610" x2="45438" y2="98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28600"/>
            <a:ext cx="2005528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7904DE-507D-B646-AF19-C20EC3B95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533400"/>
            <a:ext cx="8229600" cy="53910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72633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3B93F7-0ED8-374D-BB5D-350766A5B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4356" y="457200"/>
            <a:ext cx="9198043" cy="5410200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4400" dirty="0"/>
              <a:t>User Experience: Layered Notice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0B5C8A-5F1B-4447-9C85-ECD2B9AB07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Interoperable Consent Receipt Specification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70F84B-0482-6A48-944F-E507C403A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1409700"/>
            <a:ext cx="10083800" cy="4457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936F61-33AD-D54D-8B2B-1AF51AB1F9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457200"/>
            <a:ext cx="1927157" cy="79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49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E9CF4E-B142-BC48-B43F-81C3B0CBC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12192000" cy="581340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3B93F7-0ED8-374D-BB5D-350766A5B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0" y="304800"/>
            <a:ext cx="7772400" cy="556260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4400" dirty="0"/>
              <a:t>Dashboard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0B5C8A-5F1B-4447-9C85-ECD2B9AB07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Interoperable Consent Receipt Specification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AA4327-8883-6447-8C2D-60E29C0696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43" y="457200"/>
            <a:ext cx="2238315" cy="69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11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0B5C8A-5F1B-4447-9C85-ECD2B9AB07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Interoperable Consent Receipt Specification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24FD5-BE43-C14B-A700-27DB8D62CA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" y="457200"/>
            <a:ext cx="1999685" cy="8483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A856DC-43EC-6E4B-A0E4-B1D2C26A4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72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3B93F7-0ED8-374D-BB5D-350766A5B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57200"/>
            <a:ext cx="10972800" cy="54102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b="1" dirty="0"/>
              <a:t>Standardized Consent Receipts </a:t>
            </a:r>
            <a:br>
              <a:rPr lang="en-US" sz="4400" b="1" dirty="0"/>
            </a:br>
            <a:r>
              <a:rPr lang="en-US" sz="3600" dirty="0"/>
              <a:t>issued to a data subject</a:t>
            </a:r>
            <a:br>
              <a:rPr lang="en-US" sz="4400" b="1" dirty="0"/>
            </a:br>
            <a:r>
              <a:rPr lang="en-US" sz="3600" dirty="0"/>
              <a:t>whenever they consent</a:t>
            </a:r>
            <a:br>
              <a:rPr lang="en-US" sz="3600" dirty="0"/>
            </a:br>
            <a:r>
              <a:rPr lang="en-US" sz="3600" dirty="0"/>
              <a:t>to personal data processing</a:t>
            </a:r>
            <a:br>
              <a:rPr lang="en-US" sz="4400" dirty="0"/>
            </a:br>
            <a:r>
              <a:rPr lang="en-US" sz="4400" b="1" dirty="0"/>
              <a:t>will help enable a product ecosystem </a:t>
            </a:r>
            <a:br>
              <a:rPr lang="en-US" sz="4400" b="1" dirty="0"/>
            </a:br>
            <a:r>
              <a:rPr lang="en-US" sz="3600" dirty="0"/>
              <a:t>that assists the data subject </a:t>
            </a:r>
            <a:br>
              <a:rPr lang="en-US" sz="4400" dirty="0"/>
            </a:br>
            <a:r>
              <a:rPr lang="en-US" sz="4400" b="1" u="sng" dirty="0"/>
              <a:t>to exercise their data rights…</a:t>
            </a:r>
            <a:endParaRPr lang="en-US" sz="4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7B632-A609-514C-B14F-FC1615B56B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Interoperable Consent Receipt Specification</a:t>
            </a:r>
          </a:p>
        </p:txBody>
      </p:sp>
    </p:spTree>
    <p:extLst>
      <p:ext uri="{BB962C8B-B14F-4D97-AF65-F5344CB8AC3E}">
        <p14:creationId xmlns:p14="http://schemas.microsoft.com/office/powerpoint/2010/main" val="4220782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3B93F7-0ED8-374D-BB5D-350766A5B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57200"/>
            <a:ext cx="10972800" cy="54102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/>
              <a:t>» Update specification</a:t>
            </a:r>
          </a:p>
          <a:p>
            <a:pPr marL="0" indent="0" algn="ctr">
              <a:buNone/>
            </a:pPr>
            <a:r>
              <a:rPr lang="en-US" sz="4400" dirty="0"/>
              <a:t>» Templates for multi-jurisdiction</a:t>
            </a:r>
          </a:p>
          <a:p>
            <a:pPr marL="0" indent="0" algn="ctr">
              <a:buNone/>
            </a:pPr>
            <a:r>
              <a:rPr lang="en-US" sz="4400" dirty="0"/>
              <a:t>» Make it a ‘privacy receipt’</a:t>
            </a:r>
          </a:p>
          <a:p>
            <a:pPr marL="0" indent="0" algn="ctr">
              <a:buNone/>
            </a:pPr>
            <a:r>
              <a:rPr lang="en-US" sz="4400" dirty="0"/>
              <a:t>» Coordinate with Consent Practices WG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27AED-E039-004F-B075-8BAD6100DC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Interoperable Consent Receipt Specification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BBD0DD-59B8-5A49-8636-CB472A70C0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7" b="97284" l="4322" r="96759">
                        <a14:foregroundMark x1="16687" y1="31649" x2="8043" y2="51105"/>
                        <a14:foregroundMark x1="8043" y1="51105" x2="10204" y2="54833"/>
                        <a14:foregroundMark x1="13445" y1="63361" x2="7983" y2="41251"/>
                        <a14:foregroundMark x1="7983" y1="41251" x2="16747" y2="21036"/>
                        <a14:foregroundMark x1="16747" y1="21036" x2="34094" y2="7454"/>
                        <a14:foregroundMark x1="34094" y1="7454" x2="52701" y2="5622"/>
                        <a14:foregroundMark x1="37635" y1="6191" x2="58824" y2="5054"/>
                        <a14:foregroundMark x1="58824" y1="5054" x2="38715" y2="3917"/>
                        <a14:foregroundMark x1="52161" y1="5054" x2="73109" y2="15351"/>
                        <a14:foregroundMark x1="73109" y1="15351" x2="87395" y2="30385"/>
                        <a14:foregroundMark x1="87395" y1="30385" x2="92917" y2="55907"/>
                        <a14:foregroundMark x1="92917" y1="55907" x2="77731" y2="37334"/>
                        <a14:foregroundMark x1="77731" y1="37334" x2="58523" y2="24384"/>
                        <a14:foregroundMark x1="58523" y1="24384" x2="39796" y2="35629"/>
                        <a14:foregroundMark x1="39796" y1="35629" x2="17287" y2="34934"/>
                        <a14:foregroundMark x1="17287" y1="34934" x2="11945" y2="55970"/>
                        <a14:foregroundMark x1="11945" y1="55970" x2="19328" y2="33797"/>
                        <a14:foregroundMark x1="19328" y1="33797" x2="33854" y2="24889"/>
                        <a14:foregroundMark x1="15066" y1="32217" x2="56783" y2="11308"/>
                        <a14:foregroundMark x1="56783" y1="11308" x2="67767" y2="9602"/>
                        <a14:foregroundMark x1="18307" y1="25963" x2="52161" y2="5622"/>
                        <a14:foregroundMark x1="10204" y1="39545" x2="20408" y2="20215"/>
                        <a14:foregroundMark x1="20408" y1="20215" x2="31212" y2="14087"/>
                        <a14:foregroundMark x1="56423" y1="6191" x2="76050" y2="12634"/>
                        <a14:foregroundMark x1="76050" y1="12634" x2="92797" y2="28174"/>
                        <a14:foregroundMark x1="92797" y1="28174" x2="96218" y2="49653"/>
                        <a14:foregroundMark x1="96218" y1="49653" x2="92497" y2="71068"/>
                        <a14:foregroundMark x1="92497" y1="71068" x2="82662" y2="85953"/>
                        <a14:foregroundMark x1="77981" y1="89411" x2="45837" y2="97467"/>
                        <a14:foregroundMark x1="28891" y1="91184" x2="22389" y2="86924"/>
                        <a14:foregroundMark x1="35359" y1="95421" x2="28991" y2="91249"/>
                        <a14:foregroundMark x1="22389" y1="86924" x2="9124" y2="69678"/>
                        <a14:foregroundMark x1="9124" y1="69678" x2="4322" y2="47821"/>
                        <a14:foregroundMark x1="4322" y1="47821" x2="5942" y2="42956"/>
                        <a14:foregroundMark x1="91417" y1="59949" x2="96759" y2="55970"/>
                        <a14:foregroundMark x1="28495" y1="91772" x2="48259" y2="92798"/>
                        <a14:foregroundMark x1="48259" y1="92798" x2="69568" y2="92356"/>
                        <a14:foregroundMark x1="69568" y1="92356" x2="46999" y2="93936"/>
                        <a14:foregroundMark x1="46999" y1="93936" x2="33313" y2="87682"/>
                        <a14:foregroundMark x1="45987" y1="97204" x2="57623" y2="96652"/>
                        <a14:backgroundMark x1="7503" y1="13519" x2="8583" y2="13519"/>
                        <a14:backgroundMark x1="26891" y1="93936" x2="25570" y2="92104"/>
                        <a14:backgroundMark x1="32713" y1="97284" x2="43457" y2="98863"/>
                        <a14:backgroundMark x1="34634" y1="96147" x2="35894" y2="97094"/>
                        <a14:backgroundMark x1="42377" y1="99116" x2="43457" y2="98863"/>
                        <a14:backgroundMark x1="78091" y1="90272" x2="83433" y2="85976"/>
                        <a14:backgroundMark x1="76771" y1="91409" x2="83253" y2="86229"/>
                        <a14:backgroundMark x1="81873" y1="86797" x2="84154" y2="84270"/>
                        <a14:backgroundMark x1="76110" y1="91661" x2="78872" y2="89261"/>
                        <a14:backgroundMark x1="31993" y1="95894" x2="38836" y2="97094"/>
                        <a14:backgroundMark x1="23109" y1="91219" x2="28271" y2="92104"/>
                        <a14:backgroundMark x1="41176" y1="98610" x2="45438" y2="98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28600"/>
            <a:ext cx="2005528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60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3B93F7-0ED8-374D-BB5D-350766A5B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57200"/>
            <a:ext cx="10972800" cy="54102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/>
              <a:t>» Add demo functionality</a:t>
            </a:r>
          </a:p>
          <a:p>
            <a:pPr marL="0" indent="0" algn="ctr">
              <a:buNone/>
            </a:pPr>
            <a:r>
              <a:rPr lang="en-US" sz="4400" dirty="0"/>
              <a:t>» </a:t>
            </a:r>
            <a:r>
              <a:rPr lang="en-US" sz="4400"/>
              <a:t>Add demo organizations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» Establish test lab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6C6C57-0303-3447-B1C4-40683033BF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Interoperable Consent Receipt Specification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099EC3-6B62-0443-802C-C7A8D1A1214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7" b="97284" l="4322" r="96759">
                        <a14:foregroundMark x1="16687" y1="31649" x2="8043" y2="51105"/>
                        <a14:foregroundMark x1="8043" y1="51105" x2="10204" y2="54833"/>
                        <a14:foregroundMark x1="13445" y1="63361" x2="7983" y2="41251"/>
                        <a14:foregroundMark x1="7983" y1="41251" x2="16747" y2="21036"/>
                        <a14:foregroundMark x1="16747" y1="21036" x2="34094" y2="7454"/>
                        <a14:foregroundMark x1="34094" y1="7454" x2="52701" y2="5622"/>
                        <a14:foregroundMark x1="37635" y1="6191" x2="58824" y2="5054"/>
                        <a14:foregroundMark x1="58824" y1="5054" x2="38715" y2="3917"/>
                        <a14:foregroundMark x1="52161" y1="5054" x2="73109" y2="15351"/>
                        <a14:foregroundMark x1="73109" y1="15351" x2="87395" y2="30385"/>
                        <a14:foregroundMark x1="87395" y1="30385" x2="92917" y2="55907"/>
                        <a14:foregroundMark x1="92917" y1="55907" x2="77731" y2="37334"/>
                        <a14:foregroundMark x1="77731" y1="37334" x2="58523" y2="24384"/>
                        <a14:foregroundMark x1="58523" y1="24384" x2="39796" y2="35629"/>
                        <a14:foregroundMark x1="39796" y1="35629" x2="17287" y2="34934"/>
                        <a14:foregroundMark x1="17287" y1="34934" x2="11945" y2="55970"/>
                        <a14:foregroundMark x1="11945" y1="55970" x2="19328" y2="33797"/>
                        <a14:foregroundMark x1="19328" y1="33797" x2="33854" y2="24889"/>
                        <a14:foregroundMark x1="15066" y1="32217" x2="56783" y2="11308"/>
                        <a14:foregroundMark x1="56783" y1="11308" x2="67767" y2="9602"/>
                        <a14:foregroundMark x1="18307" y1="25963" x2="52161" y2="5622"/>
                        <a14:foregroundMark x1="10204" y1="39545" x2="20408" y2="20215"/>
                        <a14:foregroundMark x1="20408" y1="20215" x2="31212" y2="14087"/>
                        <a14:foregroundMark x1="56423" y1="6191" x2="76050" y2="12634"/>
                        <a14:foregroundMark x1="76050" y1="12634" x2="92797" y2="28174"/>
                        <a14:foregroundMark x1="92797" y1="28174" x2="96218" y2="49653"/>
                        <a14:foregroundMark x1="96218" y1="49653" x2="92497" y2="71068"/>
                        <a14:foregroundMark x1="92497" y1="71068" x2="82662" y2="85953"/>
                        <a14:foregroundMark x1="77981" y1="89411" x2="45837" y2="97467"/>
                        <a14:foregroundMark x1="28891" y1="91184" x2="22389" y2="86924"/>
                        <a14:foregroundMark x1="35359" y1="95421" x2="28991" y2="91249"/>
                        <a14:foregroundMark x1="22389" y1="86924" x2="9124" y2="69678"/>
                        <a14:foregroundMark x1="9124" y1="69678" x2="4322" y2="47821"/>
                        <a14:foregroundMark x1="4322" y1="47821" x2="5942" y2="42956"/>
                        <a14:foregroundMark x1="91417" y1="59949" x2="96759" y2="55970"/>
                        <a14:foregroundMark x1="28495" y1="91772" x2="48259" y2="92798"/>
                        <a14:foregroundMark x1="48259" y1="92798" x2="69568" y2="92356"/>
                        <a14:foregroundMark x1="69568" y1="92356" x2="46999" y2="93936"/>
                        <a14:foregroundMark x1="46999" y1="93936" x2="33313" y2="87682"/>
                        <a14:foregroundMark x1="45987" y1="97204" x2="57623" y2="96652"/>
                        <a14:backgroundMark x1="7503" y1="13519" x2="8583" y2="13519"/>
                        <a14:backgroundMark x1="26891" y1="93936" x2="25570" y2="92104"/>
                        <a14:backgroundMark x1="32713" y1="97284" x2="43457" y2="98863"/>
                        <a14:backgroundMark x1="34634" y1="96147" x2="35894" y2="97094"/>
                        <a14:backgroundMark x1="42377" y1="99116" x2="43457" y2="98863"/>
                        <a14:backgroundMark x1="78091" y1="90272" x2="83433" y2="85976"/>
                        <a14:backgroundMark x1="76771" y1="91409" x2="83253" y2="86229"/>
                        <a14:backgroundMark x1="81873" y1="86797" x2="84154" y2="84270"/>
                        <a14:backgroundMark x1="76110" y1="91661" x2="78872" y2="89261"/>
                        <a14:backgroundMark x1="31993" y1="95894" x2="38836" y2="97094"/>
                        <a14:backgroundMark x1="23109" y1="91219" x2="28271" y2="92104"/>
                        <a14:backgroundMark x1="41176" y1="98610" x2="45438" y2="98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28600"/>
            <a:ext cx="2005528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42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3B93F7-0ED8-374D-BB5D-350766A5B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57200"/>
            <a:ext cx="10972800" cy="54102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/>
              <a:t>» Encourage inclusion in </a:t>
            </a:r>
            <a:br>
              <a:rPr lang="en-US" sz="4400" dirty="0"/>
            </a:br>
            <a:r>
              <a:rPr lang="en-US" sz="4400" dirty="0"/>
              <a:t>codes of practice</a:t>
            </a:r>
          </a:p>
          <a:p>
            <a:pPr marL="0" indent="0" algn="ctr">
              <a:buNone/>
            </a:pPr>
            <a:r>
              <a:rPr lang="en-US" sz="4400" dirty="0"/>
              <a:t>» Conformity assessment scheme</a:t>
            </a:r>
          </a:p>
          <a:p>
            <a:pPr marL="0" indent="0" algn="ctr">
              <a:buNone/>
            </a:pPr>
            <a:r>
              <a:rPr lang="en-US" sz="4400" dirty="0"/>
              <a:t>» Issue trust marks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55CBDB-6801-8548-BEB0-1C4A1B6900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Interoperable Consent Receipt Specification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FDAA2A-4245-8342-AC27-421E1C7916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7" b="97284" l="4322" r="96759">
                        <a14:foregroundMark x1="16687" y1="31649" x2="8043" y2="51105"/>
                        <a14:foregroundMark x1="8043" y1="51105" x2="10204" y2="54833"/>
                        <a14:foregroundMark x1="13445" y1="63361" x2="7983" y2="41251"/>
                        <a14:foregroundMark x1="7983" y1="41251" x2="16747" y2="21036"/>
                        <a14:foregroundMark x1="16747" y1="21036" x2="34094" y2="7454"/>
                        <a14:foregroundMark x1="34094" y1="7454" x2="52701" y2="5622"/>
                        <a14:foregroundMark x1="37635" y1="6191" x2="58824" y2="5054"/>
                        <a14:foregroundMark x1="58824" y1="5054" x2="38715" y2="3917"/>
                        <a14:foregroundMark x1="52161" y1="5054" x2="73109" y2="15351"/>
                        <a14:foregroundMark x1="73109" y1="15351" x2="87395" y2="30385"/>
                        <a14:foregroundMark x1="87395" y1="30385" x2="92917" y2="55907"/>
                        <a14:foregroundMark x1="92917" y1="55907" x2="77731" y2="37334"/>
                        <a14:foregroundMark x1="77731" y1="37334" x2="58523" y2="24384"/>
                        <a14:foregroundMark x1="58523" y1="24384" x2="39796" y2="35629"/>
                        <a14:foregroundMark x1="39796" y1="35629" x2="17287" y2="34934"/>
                        <a14:foregroundMark x1="17287" y1="34934" x2="11945" y2="55970"/>
                        <a14:foregroundMark x1="11945" y1="55970" x2="19328" y2="33797"/>
                        <a14:foregroundMark x1="19328" y1="33797" x2="33854" y2="24889"/>
                        <a14:foregroundMark x1="15066" y1="32217" x2="56783" y2="11308"/>
                        <a14:foregroundMark x1="56783" y1="11308" x2="67767" y2="9602"/>
                        <a14:foregroundMark x1="18307" y1="25963" x2="52161" y2="5622"/>
                        <a14:foregroundMark x1="10204" y1="39545" x2="20408" y2="20215"/>
                        <a14:foregroundMark x1="20408" y1="20215" x2="31212" y2="14087"/>
                        <a14:foregroundMark x1="56423" y1="6191" x2="76050" y2="12634"/>
                        <a14:foregroundMark x1="76050" y1="12634" x2="92797" y2="28174"/>
                        <a14:foregroundMark x1="92797" y1="28174" x2="96218" y2="49653"/>
                        <a14:foregroundMark x1="96218" y1="49653" x2="92497" y2="71068"/>
                        <a14:foregroundMark x1="92497" y1="71068" x2="82662" y2="85953"/>
                        <a14:foregroundMark x1="77981" y1="89411" x2="45837" y2="97467"/>
                        <a14:foregroundMark x1="28891" y1="91184" x2="22389" y2="86924"/>
                        <a14:foregroundMark x1="35359" y1="95421" x2="28991" y2="91249"/>
                        <a14:foregroundMark x1="22389" y1="86924" x2="9124" y2="69678"/>
                        <a14:foregroundMark x1="9124" y1="69678" x2="4322" y2="47821"/>
                        <a14:foregroundMark x1="4322" y1="47821" x2="5942" y2="42956"/>
                        <a14:foregroundMark x1="91417" y1="59949" x2="96759" y2="55970"/>
                        <a14:foregroundMark x1="28495" y1="91772" x2="48259" y2="92798"/>
                        <a14:foregroundMark x1="48259" y1="92798" x2="69568" y2="92356"/>
                        <a14:foregroundMark x1="69568" y1="92356" x2="46999" y2="93936"/>
                        <a14:foregroundMark x1="46999" y1="93936" x2="33313" y2="87682"/>
                        <a14:foregroundMark x1="45987" y1="97204" x2="57623" y2="96652"/>
                        <a14:backgroundMark x1="7503" y1="13519" x2="8583" y2="13519"/>
                        <a14:backgroundMark x1="26891" y1="93936" x2="25570" y2="92104"/>
                        <a14:backgroundMark x1="32713" y1="97284" x2="43457" y2="98863"/>
                        <a14:backgroundMark x1="34634" y1="96147" x2="35894" y2="97094"/>
                        <a14:backgroundMark x1="42377" y1="99116" x2="43457" y2="98863"/>
                        <a14:backgroundMark x1="78091" y1="90272" x2="83433" y2="85976"/>
                        <a14:backgroundMark x1="76771" y1="91409" x2="83253" y2="86229"/>
                        <a14:backgroundMark x1="81873" y1="86797" x2="84154" y2="84270"/>
                        <a14:backgroundMark x1="76110" y1="91661" x2="78872" y2="89261"/>
                        <a14:backgroundMark x1="31993" y1="95894" x2="38836" y2="97094"/>
                        <a14:backgroundMark x1="23109" y1="91219" x2="28271" y2="92104"/>
                        <a14:backgroundMark x1="41176" y1="98610" x2="45438" y2="98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28600"/>
            <a:ext cx="2005528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88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3B93F7-0ED8-374D-BB5D-350766A5B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640677"/>
            <a:ext cx="4038600" cy="3962399"/>
          </a:xfrm>
          <a:prstGeom prst="ellipse">
            <a:avLst/>
          </a:prstGeom>
          <a:solidFill>
            <a:srgbClr val="ADC8CB"/>
          </a:solidFill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000" b="1" dirty="0"/>
              <a:t>Nurture </a:t>
            </a:r>
          </a:p>
          <a:p>
            <a:pPr marL="0" indent="0" algn="ctr">
              <a:buNone/>
            </a:pPr>
            <a:r>
              <a:rPr lang="en-US" sz="4000" b="1" dirty="0"/>
              <a:t>the ecosystem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148ED0-E160-1A42-B540-C55E1182A0B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5000" y="5051347"/>
            <a:ext cx="2612742" cy="8160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594724-0758-C34B-A10B-03662F1056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421" y="1790107"/>
            <a:ext cx="2665871" cy="827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9F6866-E231-8F4C-A618-D5A9A4F68EE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2479" y="545535"/>
            <a:ext cx="2464518" cy="10455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E265E3-A753-8443-9AAC-7DAEC1A04B5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74048" y="5227695"/>
            <a:ext cx="2320703" cy="960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C545A2-8E00-544E-BBF4-832AE28885C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0" y="4012203"/>
            <a:ext cx="2971800" cy="8004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330FA3-0D87-D642-9D76-F294197383CD}"/>
              </a:ext>
            </a:extLst>
          </p:cNvPr>
          <p:cNvSpPr txBox="1"/>
          <p:nvPr/>
        </p:nvSpPr>
        <p:spPr>
          <a:xfrm>
            <a:off x="456070" y="3292469"/>
            <a:ext cx="3125329" cy="1055608"/>
          </a:xfrm>
          <a:prstGeom prst="round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Your </a:t>
            </a:r>
            <a:br>
              <a:rPr lang="en-US" sz="28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2800" b="1" dirty="0" err="1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Organisation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16C478-0C8A-7142-AED3-E1F6BEC22A49}"/>
              </a:ext>
            </a:extLst>
          </p:cNvPr>
          <p:cNvSpPr txBox="1"/>
          <p:nvPr/>
        </p:nvSpPr>
        <p:spPr>
          <a:xfrm>
            <a:off x="3733800" y="322438"/>
            <a:ext cx="3125329" cy="1055608"/>
          </a:xfrm>
          <a:prstGeom prst="roundRect">
            <a:avLst/>
          </a:prstGeom>
          <a:solidFill>
            <a:srgbClr val="00D3A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Your </a:t>
            </a:r>
            <a:br>
              <a:rPr lang="en-US" sz="28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2800" b="1" dirty="0" err="1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Organisation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C74805-2877-1540-8AEC-C19D5DFC57F4}"/>
              </a:ext>
            </a:extLst>
          </p:cNvPr>
          <p:cNvSpPr txBox="1"/>
          <p:nvPr/>
        </p:nvSpPr>
        <p:spPr>
          <a:xfrm>
            <a:off x="8534400" y="2286000"/>
            <a:ext cx="3125329" cy="1055608"/>
          </a:xfrm>
          <a:prstGeom prst="roundRect">
            <a:avLst/>
          </a:prstGeom>
          <a:solidFill>
            <a:srgbClr val="4429D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Your </a:t>
            </a:r>
            <a:br>
              <a:rPr lang="en-US" sz="28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2800" b="1" dirty="0" err="1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Organisation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!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B412F971-B66B-C843-A354-9F33FD493A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Interoperable Consent Receipt Specification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F20BD2-33C8-AC46-A611-77D970DAB11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7" b="97284" l="4322" r="96759">
                        <a14:foregroundMark x1="16687" y1="31649" x2="8043" y2="51105"/>
                        <a14:foregroundMark x1="8043" y1="51105" x2="10204" y2="54833"/>
                        <a14:foregroundMark x1="13445" y1="63361" x2="7983" y2="41251"/>
                        <a14:foregroundMark x1="7983" y1="41251" x2="16747" y2="21036"/>
                        <a14:foregroundMark x1="16747" y1="21036" x2="34094" y2="7454"/>
                        <a14:foregroundMark x1="34094" y1="7454" x2="52701" y2="5622"/>
                        <a14:foregroundMark x1="37635" y1="6191" x2="58824" y2="5054"/>
                        <a14:foregroundMark x1="58824" y1="5054" x2="38715" y2="3917"/>
                        <a14:foregroundMark x1="52161" y1="5054" x2="73109" y2="15351"/>
                        <a14:foregroundMark x1="73109" y1="15351" x2="87395" y2="30385"/>
                        <a14:foregroundMark x1="87395" y1="30385" x2="92917" y2="55907"/>
                        <a14:foregroundMark x1="92917" y1="55907" x2="77731" y2="37334"/>
                        <a14:foregroundMark x1="77731" y1="37334" x2="58523" y2="24384"/>
                        <a14:foregroundMark x1="58523" y1="24384" x2="39796" y2="35629"/>
                        <a14:foregroundMark x1="39796" y1="35629" x2="17287" y2="34934"/>
                        <a14:foregroundMark x1="17287" y1="34934" x2="11945" y2="55970"/>
                        <a14:foregroundMark x1="11945" y1="55970" x2="19328" y2="33797"/>
                        <a14:foregroundMark x1="19328" y1="33797" x2="33854" y2="24889"/>
                        <a14:foregroundMark x1="15066" y1="32217" x2="56783" y2="11308"/>
                        <a14:foregroundMark x1="56783" y1="11308" x2="67767" y2="9602"/>
                        <a14:foregroundMark x1="18307" y1="25963" x2="52161" y2="5622"/>
                        <a14:foregroundMark x1="10204" y1="39545" x2="20408" y2="20215"/>
                        <a14:foregroundMark x1="20408" y1="20215" x2="31212" y2="14087"/>
                        <a14:foregroundMark x1="56423" y1="6191" x2="76050" y2="12634"/>
                        <a14:foregroundMark x1="76050" y1="12634" x2="92797" y2="28174"/>
                        <a14:foregroundMark x1="92797" y1="28174" x2="96218" y2="49653"/>
                        <a14:foregroundMark x1="96218" y1="49653" x2="92497" y2="71068"/>
                        <a14:foregroundMark x1="92497" y1="71068" x2="82662" y2="85953"/>
                        <a14:foregroundMark x1="77981" y1="89411" x2="45837" y2="97467"/>
                        <a14:foregroundMark x1="28891" y1="91184" x2="22389" y2="86924"/>
                        <a14:foregroundMark x1="35359" y1="95421" x2="28991" y2="91249"/>
                        <a14:foregroundMark x1="22389" y1="86924" x2="9124" y2="69678"/>
                        <a14:foregroundMark x1="9124" y1="69678" x2="4322" y2="47821"/>
                        <a14:foregroundMark x1="4322" y1="47821" x2="5942" y2="42956"/>
                        <a14:foregroundMark x1="91417" y1="59949" x2="96759" y2="55970"/>
                        <a14:foregroundMark x1="28495" y1="91772" x2="48259" y2="92798"/>
                        <a14:foregroundMark x1="48259" y1="92798" x2="69568" y2="92356"/>
                        <a14:foregroundMark x1="69568" y1="92356" x2="46999" y2="93936"/>
                        <a14:foregroundMark x1="46999" y1="93936" x2="33313" y2="87682"/>
                        <a14:foregroundMark x1="45987" y1="97204" x2="57623" y2="96652"/>
                        <a14:backgroundMark x1="7503" y1="13519" x2="8583" y2="13519"/>
                        <a14:backgroundMark x1="26891" y1="93936" x2="25570" y2="92104"/>
                        <a14:backgroundMark x1="32713" y1="97284" x2="43457" y2="98863"/>
                        <a14:backgroundMark x1="34634" y1="96147" x2="35894" y2="97094"/>
                        <a14:backgroundMark x1="42377" y1="99116" x2="43457" y2="98863"/>
                        <a14:backgroundMark x1="78091" y1="90272" x2="83433" y2="85976"/>
                        <a14:backgroundMark x1="76771" y1="91409" x2="83253" y2="86229"/>
                        <a14:backgroundMark x1="81873" y1="86797" x2="84154" y2="84270"/>
                        <a14:backgroundMark x1="76110" y1="91661" x2="78872" y2="89261"/>
                        <a14:backgroundMark x1="31993" y1="95894" x2="38836" y2="97094"/>
                        <a14:backgroundMark x1="23109" y1="91219" x2="28271" y2="92104"/>
                        <a14:backgroundMark x1="41176" y1="98610" x2="45438" y2="98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1640677"/>
            <a:ext cx="4191000" cy="398092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EFB652F-BF6E-D74D-BE65-4A5DFF2B3056}"/>
              </a:ext>
            </a:extLst>
          </p:cNvPr>
          <p:cNvGrpSpPr/>
          <p:nvPr/>
        </p:nvGrpSpPr>
        <p:grpSpPr>
          <a:xfrm rot="20060571">
            <a:off x="2800350" y="2209800"/>
            <a:ext cx="6591300" cy="2438400"/>
            <a:chOff x="2800350" y="2209800"/>
            <a:chExt cx="6591300" cy="2438400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CB9F1A01-696F-614D-8E83-9DB987D47D42}"/>
                </a:ext>
              </a:extLst>
            </p:cNvPr>
            <p:cNvSpPr/>
            <p:nvPr/>
          </p:nvSpPr>
          <p:spPr>
            <a:xfrm>
              <a:off x="2800350" y="2209800"/>
              <a:ext cx="6591300" cy="2438400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254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9689282-4866-8C41-A5CE-BAD3FE783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00350" y="2330450"/>
              <a:ext cx="6591300" cy="21971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93538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213B2AB-C38B-4846-B299-94C3FAC221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119957"/>
              </p:ext>
            </p:extLst>
          </p:nvPr>
        </p:nvGraphicFramePr>
        <p:xfrm>
          <a:off x="609600" y="719666"/>
          <a:ext cx="10972800" cy="484293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117317588"/>
                    </a:ext>
                  </a:extLst>
                </a:gridCol>
                <a:gridCol w="6553200">
                  <a:extLst>
                    <a:ext uri="{9D8B030D-6E8A-4147-A177-3AD203B41FA5}">
                      <a16:colId xmlns:a16="http://schemas.microsoft.com/office/drawing/2014/main" val="1658415125"/>
                    </a:ext>
                  </a:extLst>
                </a:gridCol>
              </a:tblGrid>
              <a:tr h="450505">
                <a:tc>
                  <a:txBody>
                    <a:bodyPr/>
                    <a:lstStyle/>
                    <a:p>
                      <a:r>
                        <a:rPr lang="en-US" dirty="0" err="1"/>
                        <a:t>Organisation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Contact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287005"/>
                  </a:ext>
                </a:extLst>
              </a:tr>
              <a:tr h="1464143">
                <a:tc>
                  <a:txBody>
                    <a:bodyPr/>
                    <a:lstStyle/>
                    <a:p>
                      <a:r>
                        <a:rPr lang="en-US" dirty="0"/>
                        <a:t>Kantara Initiative: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the global consortium improving trustworthy use of identity and </a:t>
                      </a:r>
                      <a:br>
                        <a:rPr lang="en-US" dirty="0"/>
                      </a:br>
                      <a:r>
                        <a:rPr lang="en-US" dirty="0"/>
                        <a:t>personal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kantarainitiative.org</a:t>
                      </a:r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dirty="0" err="1"/>
                        <a:t>kantarainitiative.org</a:t>
                      </a:r>
                      <a:r>
                        <a:rPr lang="en-US" dirty="0"/>
                        <a:t>/membership/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 err="1"/>
                        <a:t>colin@kantarainitiative.org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23220"/>
                  </a:ext>
                </a:extLst>
              </a:tr>
              <a:tr h="1464143">
                <a:tc>
                  <a:txBody>
                    <a:bodyPr/>
                    <a:lstStyle/>
                    <a:p>
                      <a:r>
                        <a:rPr lang="en-US" dirty="0"/>
                        <a:t>Consent &amp; Information Sharing WG: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Consent Receipt specification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Interop demo development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Data sharing specifications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kantarainitiative.org</a:t>
                      </a:r>
                      <a:r>
                        <a:rPr lang="en-US" dirty="0"/>
                        <a:t>/confluence/display/</a:t>
                      </a:r>
                      <a:r>
                        <a:rPr lang="en-US" dirty="0" err="1"/>
                        <a:t>infosharing</a:t>
                      </a:r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andrewhughes3000@gmail.com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736581"/>
                  </a:ext>
                </a:extLst>
              </a:tr>
              <a:tr h="1464143">
                <a:tc>
                  <a:txBody>
                    <a:bodyPr/>
                    <a:lstStyle/>
                    <a:p>
                      <a:r>
                        <a:rPr lang="en-US" dirty="0"/>
                        <a:t>Consent Practices WG: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Common practices for consent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kantarainitiative.org</a:t>
                      </a:r>
                      <a:r>
                        <a:rPr lang="en-US" dirty="0"/>
                        <a:t>/confluence/display/</a:t>
                      </a:r>
                      <a:r>
                        <a:rPr lang="en-US" dirty="0" err="1"/>
                        <a:t>consentmanagement</a:t>
                      </a:r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andrewhughes3000@gmail.com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688895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E9245-7803-084A-9DBA-EB291DD0FB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Interoperable Consent Receipt Specification</a:t>
            </a:r>
          </a:p>
        </p:txBody>
      </p:sp>
    </p:spTree>
    <p:extLst>
      <p:ext uri="{BB962C8B-B14F-4D97-AF65-F5344CB8AC3E}">
        <p14:creationId xmlns:p14="http://schemas.microsoft.com/office/powerpoint/2010/main" val="1561897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380591" y="2743200"/>
            <a:ext cx="8229600" cy="1676400"/>
          </a:xfrm>
        </p:spPr>
        <p:txBody>
          <a:bodyPr>
            <a:normAutofit/>
          </a:bodyPr>
          <a:lstStyle/>
          <a:p>
            <a:r>
              <a:rPr lang="en-US" dirty="0"/>
              <a:t>Nurture. Develop. Operate. – that’s what we do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059791" y="4736068"/>
            <a:ext cx="9550400" cy="1981201"/>
          </a:xfrm>
        </p:spPr>
        <p:txBody>
          <a:bodyPr/>
          <a:lstStyle/>
          <a:p>
            <a:endParaRPr lang="en-US" dirty="0"/>
          </a:p>
          <a:p>
            <a:r>
              <a:rPr lang="en-US" b="1" dirty="0"/>
              <a:t>Colin Wallis, </a:t>
            </a:r>
            <a:r>
              <a:rPr lang="en-US" dirty="0"/>
              <a:t>Executive Director </a:t>
            </a:r>
            <a:br>
              <a:rPr lang="en-US" dirty="0"/>
            </a:br>
            <a:r>
              <a:rPr lang="en-US" dirty="0" err="1"/>
              <a:t>colin@kantarainitiative.org</a:t>
            </a:r>
            <a:endParaRPr lang="en-US" dirty="0"/>
          </a:p>
          <a:p>
            <a:r>
              <a:rPr lang="en-US" dirty="0"/>
              <a:t>Twitter:    @</a:t>
            </a:r>
            <a:r>
              <a:rPr lang="en-US" dirty="0" err="1"/>
              <a:t>KantaraColin</a:t>
            </a:r>
            <a:r>
              <a:rPr lang="en-US" dirty="0"/>
              <a:t>, @</a:t>
            </a:r>
            <a:r>
              <a:rPr lang="en-US" dirty="0" err="1"/>
              <a:t>KantaraNews</a:t>
            </a:r>
            <a:endParaRPr lang="en-US" dirty="0"/>
          </a:p>
          <a:p>
            <a:r>
              <a:rPr lang="en-US" dirty="0"/>
              <a:t>Join us at https://kantarainitiative.org/membership/</a:t>
            </a: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4E8B66-474D-4EE4-A846-41AEBCD1525A}"/>
              </a:ext>
            </a:extLst>
          </p:cNvPr>
          <p:cNvSpPr/>
          <p:nvPr/>
        </p:nvSpPr>
        <p:spPr>
          <a:xfrm>
            <a:off x="914400" y="2057400"/>
            <a:ext cx="3890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Ethics &amp; Conformance Trust Marked</a:t>
            </a:r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BD92A4-EE0E-F845-9DD0-6872E1C473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2484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3B93F7-0ED8-374D-BB5D-350766A5B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57200"/>
            <a:ext cx="10972800" cy="541020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effectLst>
                  <a:glow rad="546100">
                    <a:schemeClr val="bg1">
                      <a:alpha val="86000"/>
                    </a:schemeClr>
                  </a:glow>
                </a:effectLst>
              </a:rPr>
              <a:t>Because</a:t>
            </a:r>
            <a:r>
              <a:rPr lang="en-US" sz="4400" dirty="0">
                <a:effectLst>
                  <a:glow rad="546100">
                    <a:schemeClr val="bg1">
                      <a:alpha val="86000"/>
                    </a:schemeClr>
                  </a:glow>
                </a:effectLst>
              </a:rPr>
              <a:t> </a:t>
            </a:r>
            <a:br>
              <a:rPr lang="en-US" sz="4400" dirty="0">
                <a:effectLst>
                  <a:glow rad="546100">
                    <a:schemeClr val="bg1">
                      <a:alpha val="86000"/>
                    </a:schemeClr>
                  </a:glow>
                </a:effectLst>
              </a:rPr>
            </a:br>
            <a:r>
              <a:rPr lang="en-US" sz="4400" dirty="0">
                <a:effectLst>
                  <a:glow rad="546100">
                    <a:schemeClr val="bg1">
                      <a:alpha val="86000"/>
                    </a:schemeClr>
                  </a:glow>
                </a:effectLst>
              </a:rPr>
              <a:t>‘data subjects’ are </a:t>
            </a:r>
            <a:r>
              <a:rPr lang="en-US" sz="4400" b="1" dirty="0">
                <a:effectLst>
                  <a:glow rad="546100">
                    <a:schemeClr val="bg1">
                      <a:alpha val="86000"/>
                    </a:schemeClr>
                  </a:glow>
                </a:effectLst>
              </a:rPr>
              <a:t>humans</a:t>
            </a:r>
            <a:r>
              <a:rPr lang="en-US" sz="4400" dirty="0">
                <a:effectLst>
                  <a:glow rad="546100">
                    <a:schemeClr val="bg1">
                      <a:alpha val="86000"/>
                    </a:schemeClr>
                  </a:glow>
                </a:effectLst>
              </a:rPr>
              <a:t> </a:t>
            </a:r>
            <a:br>
              <a:rPr lang="en-US" sz="4400" dirty="0">
                <a:effectLst>
                  <a:glow rad="546100">
                    <a:schemeClr val="bg1">
                      <a:alpha val="86000"/>
                    </a:schemeClr>
                  </a:glow>
                </a:effectLst>
              </a:rPr>
            </a:br>
            <a:r>
              <a:rPr lang="en-US" sz="4400" dirty="0">
                <a:effectLst>
                  <a:glow rad="546100">
                    <a:schemeClr val="bg1">
                      <a:alpha val="86000"/>
                    </a:schemeClr>
                  </a:glow>
                </a:effectLst>
              </a:rPr>
              <a:t>and their memories </a:t>
            </a:r>
            <a:br>
              <a:rPr lang="en-US" sz="4400" dirty="0">
                <a:effectLst>
                  <a:glow rad="546100">
                    <a:schemeClr val="bg1">
                      <a:alpha val="86000"/>
                    </a:schemeClr>
                  </a:glow>
                </a:effectLst>
              </a:rPr>
            </a:br>
            <a:r>
              <a:rPr lang="en-US" sz="4400" dirty="0">
                <a:effectLst>
                  <a:glow rad="546100">
                    <a:schemeClr val="bg1">
                      <a:alpha val="86000"/>
                    </a:schemeClr>
                  </a:glow>
                </a:effectLst>
              </a:rPr>
              <a:t>are </a:t>
            </a:r>
            <a:r>
              <a:rPr lang="en-US" sz="4400" b="1" dirty="0">
                <a:effectLst>
                  <a:glow rad="546100">
                    <a:schemeClr val="bg1">
                      <a:alpha val="86000"/>
                    </a:schemeClr>
                  </a:glow>
                </a:effectLst>
              </a:rPr>
              <a:t>not databases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F6D38-315E-014B-BA0B-75B7D936CD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Interoperable Consent Receipt Specification</a:t>
            </a:r>
          </a:p>
        </p:txBody>
      </p:sp>
    </p:spTree>
    <p:extLst>
      <p:ext uri="{BB962C8B-B14F-4D97-AF65-F5344CB8AC3E}">
        <p14:creationId xmlns:p14="http://schemas.microsoft.com/office/powerpoint/2010/main" val="1362307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3B93F7-0ED8-374D-BB5D-350766A5B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57200"/>
            <a:ext cx="10972800" cy="54102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/>
              <a:t>Imagine in a few years: </a:t>
            </a:r>
          </a:p>
          <a:p>
            <a:pPr marL="0" indent="0" algn="ctr">
              <a:buNone/>
            </a:pPr>
            <a:br>
              <a:rPr lang="en-US" sz="4400" dirty="0"/>
            </a:br>
            <a:r>
              <a:rPr lang="en-US" sz="4400" dirty="0"/>
              <a:t>you have consented to 500 services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4C4F6C-7B00-DA48-A925-61E999E96F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Interoperable Consent Receipt Specification</a:t>
            </a:r>
          </a:p>
        </p:txBody>
      </p:sp>
    </p:spTree>
    <p:extLst>
      <p:ext uri="{BB962C8B-B14F-4D97-AF65-F5344CB8AC3E}">
        <p14:creationId xmlns:p14="http://schemas.microsoft.com/office/powerpoint/2010/main" val="3915271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D6FC49-8E1B-AA49-BD7E-0896482FD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Blur radius="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5387"/>
            <a:ext cx="12192000" cy="674722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3B93F7-0ED8-374D-BB5D-350766A5B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2900" y="2133600"/>
            <a:ext cx="4000500" cy="2971800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7150"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6000" b="1" dirty="0"/>
              <a:t>Now</a:t>
            </a:r>
            <a:br>
              <a:rPr lang="en-US" sz="6000" b="1" dirty="0"/>
            </a:br>
            <a:r>
              <a:rPr lang="en-US" sz="6000" b="1" dirty="0"/>
              <a:t>What?</a:t>
            </a:r>
          </a:p>
        </p:txBody>
      </p:sp>
    </p:spTree>
    <p:extLst>
      <p:ext uri="{BB962C8B-B14F-4D97-AF65-F5344CB8AC3E}">
        <p14:creationId xmlns:p14="http://schemas.microsoft.com/office/powerpoint/2010/main" val="2691295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3B93F7-0ED8-374D-BB5D-350766A5B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57200"/>
            <a:ext cx="10972800" cy="5410200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4400" dirty="0"/>
              <a:t>A SOLUTION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Your own “privacy dashboard” </a:t>
            </a:r>
            <a:br>
              <a:rPr lang="en-US" sz="4400" dirty="0"/>
            </a:br>
            <a:r>
              <a:rPr lang="en-US" sz="4400" dirty="0"/>
              <a:t>to manage </a:t>
            </a:r>
            <a:br>
              <a:rPr lang="en-US" sz="4400" dirty="0"/>
            </a:br>
            <a:r>
              <a:rPr lang="en-US" sz="4400" b="1" dirty="0"/>
              <a:t>your </a:t>
            </a:r>
            <a:r>
              <a:rPr lang="en-US" sz="4400" dirty="0"/>
              <a:t>data rights</a:t>
            </a:r>
            <a:br>
              <a:rPr lang="en-US" sz="4400" dirty="0"/>
            </a:br>
            <a:r>
              <a:rPr lang="en-US" sz="4400" dirty="0"/>
              <a:t>and act when you choose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F4DCD-AD1C-4F46-AF96-1964A76C4A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Interoperable Consent Receipt Specification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8910E7A-40B7-B149-8E93-E6776AE18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8824" y="5181600"/>
            <a:ext cx="571500" cy="571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4D2FDE2-B874-4848-AF9C-238331BBE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0690" y="5295900"/>
            <a:ext cx="571500" cy="571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489E789-77D4-F14F-BF96-787067A48C82}"/>
              </a:ext>
            </a:extLst>
          </p:cNvPr>
          <p:cNvGrpSpPr/>
          <p:nvPr/>
        </p:nvGrpSpPr>
        <p:grpSpPr>
          <a:xfrm>
            <a:off x="8458713" y="5181600"/>
            <a:ext cx="749772" cy="833342"/>
            <a:chOff x="5048250" y="3276600"/>
            <a:chExt cx="749772" cy="833342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A090845-BDC8-EA4C-98D6-550A796B4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48250" y="3276600"/>
              <a:ext cx="571500" cy="57150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614CF13-1045-C54C-B3C5-FF47EB37A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226522" y="3538442"/>
              <a:ext cx="571500" cy="571500"/>
            </a:xfrm>
            <a:prstGeom prst="rect">
              <a:avLst/>
            </a:prstGeom>
          </p:spPr>
        </p:pic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BC88E2DA-8301-9F4C-A17C-FAA0AA360E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85121" y="5181600"/>
            <a:ext cx="571500" cy="571500"/>
          </a:xfrm>
          <a:prstGeom prst="rect">
            <a:avLst/>
          </a:prstGeom>
        </p:spPr>
      </p:pic>
      <p:pic>
        <p:nvPicPr>
          <p:cNvPr id="11" name="Graphic 10" descr="Shredder">
            <a:extLst>
              <a:ext uri="{FF2B5EF4-FFF2-40B4-BE49-F238E27FC236}">
                <a16:creationId xmlns:a16="http://schemas.microsoft.com/office/drawing/2014/main" id="{EEBC6AC5-8AFD-424E-AC9C-CEC1AC963A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96958" y="5105400"/>
            <a:ext cx="914400" cy="9144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7C6317-C5E5-954A-8C8E-C245D9088F2A}"/>
              </a:ext>
            </a:extLst>
          </p:cNvPr>
          <p:cNvGrpSpPr/>
          <p:nvPr/>
        </p:nvGrpSpPr>
        <p:grpSpPr>
          <a:xfrm>
            <a:off x="6887992" y="5181600"/>
            <a:ext cx="594087" cy="706540"/>
            <a:chOff x="4766489" y="1052384"/>
            <a:chExt cx="594087" cy="706540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63BF91C-CD8A-3644-935F-CE26ADC11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66489" y="1052384"/>
              <a:ext cx="571500" cy="571500"/>
            </a:xfrm>
            <a:prstGeom prst="rect">
              <a:avLst/>
            </a:prstGeom>
          </p:spPr>
        </p:pic>
        <p:sp>
          <p:nvSpPr>
            <p:cNvPr id="14" name="Octagon 13">
              <a:extLst>
                <a:ext uri="{FF2B5EF4-FFF2-40B4-BE49-F238E27FC236}">
                  <a16:creationId xmlns:a16="http://schemas.microsoft.com/office/drawing/2014/main" id="{89B64ADF-ADE6-CC4F-8E50-B65CAF89FD0F}"/>
                </a:ext>
              </a:extLst>
            </p:cNvPr>
            <p:cNvSpPr/>
            <p:nvPr/>
          </p:nvSpPr>
          <p:spPr>
            <a:xfrm>
              <a:off x="4903376" y="1301724"/>
              <a:ext cx="457200" cy="457200"/>
            </a:xfrm>
            <a:prstGeom prst="octagon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8874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3B93F7-0ED8-374D-BB5D-350766A5B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57200"/>
            <a:ext cx="10972800" cy="5410200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4400" b="1" dirty="0"/>
              <a:t>An open ecosystem</a:t>
            </a:r>
            <a:r>
              <a:rPr lang="en-US" sz="4400" dirty="0"/>
              <a:t> </a:t>
            </a:r>
          </a:p>
          <a:p>
            <a:pPr marL="0" indent="0" algn="ctr">
              <a:buNone/>
            </a:pPr>
            <a:r>
              <a:rPr lang="en-US" sz="4400" dirty="0"/>
              <a:t>of privacy dashboards &amp; tools</a:t>
            </a:r>
            <a:br>
              <a:rPr lang="en-US" sz="4400" dirty="0"/>
            </a:br>
            <a:r>
              <a:rPr lang="en-US" sz="4000" dirty="0"/>
              <a:t>REQUIRES</a:t>
            </a:r>
            <a:r>
              <a:rPr lang="en-US" sz="4400" dirty="0"/>
              <a:t> </a:t>
            </a:r>
            <a:br>
              <a:rPr lang="en-US" sz="4400" dirty="0"/>
            </a:br>
            <a:r>
              <a:rPr lang="en-US" sz="4400" b="1" dirty="0"/>
              <a:t>standard data formats </a:t>
            </a:r>
            <a:br>
              <a:rPr lang="en-US" sz="4400" dirty="0"/>
            </a:br>
            <a:r>
              <a:rPr lang="en-US" sz="4400" dirty="0"/>
              <a:t>in order to be viable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8B00A8-5657-3744-8C2A-F15EEB3710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Interoperable Consent Receipt Specification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1FD123-5F64-E94E-A07E-4184C0AF34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7900" y="4191000"/>
            <a:ext cx="76962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99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B5B708-053D-2B40-A601-31867BDC4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Consent Receipt    </a:t>
            </a:r>
            <a:r>
              <a:rPr lang="en-US" dirty="0">
                <a:sym typeface="Wingdings" pitchFamily="2" charset="2"/>
              </a:rPr>
              <a:t>;-)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81A59-815B-C94C-9C23-0FCACA4BA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2400" dirty="0"/>
              <a:t>{"version":"KI-CR-v1.1.0","jurisdiction":"GB","consentTimestamp":1513086888,"collection Method":"Consentua","consentReceiptID":"132553a7-5599-46c7-8af1-7975a50f6a5c", "piiPrincipalId":"Coops","piiControllers":[{"</a:t>
            </a:r>
            <a:r>
              <a:rPr lang="en-US" sz="2400" dirty="0" err="1"/>
              <a:t>piiController</a:t>
            </a:r>
            <a:r>
              <a:rPr lang="en-US" sz="2400" dirty="0"/>
              <a:t>":"Kames </a:t>
            </a:r>
            <a:r>
              <a:rPr lang="en-US" sz="2400" dirty="0" err="1"/>
              <a:t>Capital","contact":"Iain</a:t>
            </a:r>
            <a:r>
              <a:rPr lang="en-US" sz="2400" dirty="0"/>
              <a:t> </a:t>
            </a:r>
            <a:r>
              <a:rPr lang="en-US" sz="2400" dirty="0" err="1"/>
              <a:t>Henderson","address</a:t>
            </a:r>
            <a:r>
              <a:rPr lang="en-US" sz="2400" dirty="0"/>
              <a:t>":{"</a:t>
            </a:r>
            <a:r>
              <a:rPr lang="en-US" sz="2400" dirty="0" err="1"/>
              <a:t>streetAddress</a:t>
            </a:r>
            <a:r>
              <a:rPr lang="en-US" sz="2400" dirty="0"/>
              <a:t>":"Kames Capital plc   PO Box 3733   Royal Wootton Bassett   SN4 4BG   United Kingdom ","addressLocality":</a:t>
            </a:r>
            <a:r>
              <a:rPr lang="en-US" sz="2400" dirty="0" err="1"/>
              <a:t>null,"post</a:t>
            </a:r>
            <a:r>
              <a:rPr lang="en-US" sz="2400" dirty="0"/>
              <a:t> </a:t>
            </a:r>
            <a:r>
              <a:rPr lang="en-US" sz="2400" dirty="0" err="1"/>
              <a:t>OfficeBoxNumber</a:t>
            </a:r>
            <a:r>
              <a:rPr lang="en-US" sz="2400" dirty="0"/>
              <a:t>": null,"</a:t>
            </a:r>
            <a:r>
              <a:rPr lang="en-US" sz="2400" dirty="0" err="1"/>
              <a:t>postalCode</a:t>
            </a:r>
            <a:r>
              <a:rPr lang="en-US" sz="2400" dirty="0"/>
              <a:t>": null,"</a:t>
            </a:r>
            <a:r>
              <a:rPr lang="en-US" sz="2400" dirty="0" err="1"/>
              <a:t>addressCountry</a:t>
            </a:r>
            <a:r>
              <a:rPr lang="en-US" sz="2400" dirty="0"/>
              <a:t>": null},"email": "</a:t>
            </a:r>
            <a:r>
              <a:rPr lang="en-US" sz="2400" dirty="0" err="1"/>
              <a:t>iain.henderson</a:t>
            </a:r>
            <a:r>
              <a:rPr lang="en-US" sz="2400" dirty="0"/>
              <a:t>@ </a:t>
            </a:r>
            <a:r>
              <a:rPr lang="en-US" sz="2400" dirty="0" err="1"/>
              <a:t>kamescapital.com</a:t>
            </a:r>
            <a:r>
              <a:rPr lang="en-US" sz="2400" dirty="0"/>
              <a:t>", "phone":"0800 358 3009 "}],"services":[{"</a:t>
            </a:r>
            <a:r>
              <a:rPr lang="en-US" sz="2400" dirty="0" err="1"/>
              <a:t>service":"Kames</a:t>
            </a:r>
            <a:r>
              <a:rPr lang="en-US" sz="2400" dirty="0"/>
              <a:t> Capital",  "purposes":[{"</a:t>
            </a:r>
            <a:r>
              <a:rPr lang="en-US" sz="2400" dirty="0" err="1"/>
              <a:t>purpose":"Used</a:t>
            </a:r>
            <a:r>
              <a:rPr lang="en-US" sz="2400" dirty="0"/>
              <a:t> by the financial </a:t>
            </a:r>
            <a:r>
              <a:rPr lang="en-US" sz="2400" dirty="0" err="1"/>
              <a:t>regulator","consent</a:t>
            </a:r>
            <a:r>
              <a:rPr lang="en-US" sz="2400" dirty="0"/>
              <a:t> </a:t>
            </a:r>
            <a:r>
              <a:rPr lang="en-US" sz="2400" dirty="0" err="1"/>
              <a:t>Type":"EXPLICIT</a:t>
            </a:r>
            <a:r>
              <a:rPr lang="en-US" sz="2400" dirty="0"/>
              <a:t>", "</a:t>
            </a:r>
            <a:r>
              <a:rPr lang="en-US" sz="2400" dirty="0" err="1"/>
              <a:t>purposeCategory</a:t>
            </a:r>
            <a:r>
              <a:rPr lang="en-US" sz="2400" dirty="0"/>
              <a:t>":["Sales Tracking"],"</a:t>
            </a:r>
            <a:r>
              <a:rPr lang="en-US" sz="2400" dirty="0" err="1"/>
              <a:t>piiCategory</a:t>
            </a:r>
            <a:r>
              <a:rPr lang="en-US" sz="2400" dirty="0"/>
              <a:t>":["Sales Tracking"],"termination": "</a:t>
            </a:r>
            <a:r>
              <a:rPr lang="en-US" sz="2400" dirty="0" err="1"/>
              <a:t>www.consentua.com</a:t>
            </a:r>
            <a:r>
              <a:rPr lang="en-US" sz="2400" dirty="0"/>
              <a:t>/</a:t>
            </a:r>
            <a:r>
              <a:rPr lang="en-US" sz="2400" dirty="0" err="1"/>
              <a:t>terminaton</a:t>
            </a:r>
            <a:r>
              <a:rPr lang="en-US" sz="2400" dirty="0"/>
              <a:t>","</a:t>
            </a:r>
            <a:r>
              <a:rPr lang="en-US" sz="2400" dirty="0" err="1"/>
              <a:t>thirdPartyDisclosure</a:t>
            </a:r>
            <a:r>
              <a:rPr lang="en-US" sz="2400" dirty="0"/>
              <a:t>":false,"</a:t>
            </a:r>
            <a:r>
              <a:rPr lang="en-US" sz="2400" dirty="0" err="1"/>
              <a:t>thirdPartyName</a:t>
            </a:r>
            <a:r>
              <a:rPr lang="en-US" sz="2400" dirty="0"/>
              <a:t>":""}, {"</a:t>
            </a:r>
            <a:r>
              <a:rPr lang="en-US" sz="2400" dirty="0" err="1"/>
              <a:t>purpose":"Used</a:t>
            </a:r>
            <a:r>
              <a:rPr lang="en-US" sz="2400" dirty="0"/>
              <a:t> by Aegon Asset Management to encourage you to see if their products can help you meet your financial goals and objectives.","</a:t>
            </a:r>
            <a:r>
              <a:rPr lang="en-US" sz="2400" dirty="0" err="1"/>
              <a:t>consentType</a:t>
            </a:r>
            <a:r>
              <a:rPr lang="en-US" sz="2400" dirty="0"/>
              <a:t>” :"EXPLICIT","</a:t>
            </a:r>
            <a:r>
              <a:rPr lang="en-US" sz="2400" dirty="0" err="1"/>
              <a:t>purposeCategory</a:t>
            </a:r>
            <a:r>
              <a:rPr lang="en-US" sz="2400" dirty="0"/>
              <a:t>":["Marketing"],"</a:t>
            </a:r>
            <a:r>
              <a:rPr lang="en-US" sz="2400" dirty="0" err="1"/>
              <a:t>piiCategory</a:t>
            </a:r>
            <a:r>
              <a:rPr lang="en-US" sz="2400" dirty="0"/>
              <a:t>":["Marketing"],"termination": "</a:t>
            </a:r>
            <a:r>
              <a:rPr lang="en-US" sz="2400" dirty="0" err="1"/>
              <a:t>www.consentua.com</a:t>
            </a:r>
            <a:r>
              <a:rPr lang="en-US" sz="2400" dirty="0"/>
              <a:t>/terminaton","thirdPartyDisclosure":false,"thirdPartyName":"Aegon Asset Management"}]}], "</a:t>
            </a:r>
            <a:r>
              <a:rPr lang="en-US" sz="2400" dirty="0" err="1"/>
              <a:t>policyUrl</a:t>
            </a:r>
            <a:r>
              <a:rPr lang="en-US" sz="2400" dirty="0"/>
              <a:t>":"https://</a:t>
            </a:r>
            <a:r>
              <a:rPr lang="en-US" sz="2400" dirty="0" err="1"/>
              <a:t>www.kamescapital.com</a:t>
            </a:r>
            <a:r>
              <a:rPr lang="en-US" sz="2400" dirty="0"/>
              <a:t>/</a:t>
            </a:r>
            <a:r>
              <a:rPr lang="en-US" sz="2400" dirty="0" err="1"/>
              <a:t>privacy.aspx</a:t>
            </a:r>
            <a:r>
              <a:rPr lang="en-US" sz="2400" dirty="0"/>
              <a:t>", "sensitive":false,"</a:t>
            </a:r>
            <a:r>
              <a:rPr lang="en-US" sz="2400" dirty="0" err="1"/>
              <a:t>spiCat</a:t>
            </a:r>
            <a:r>
              <a:rPr lang="en-US" sz="2400" dirty="0"/>
              <a:t>":null}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7159A-B750-BC4A-8CB7-D25C04C692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Interoperable Consent Receipt Specification</a:t>
            </a:r>
          </a:p>
        </p:txBody>
      </p:sp>
    </p:spTree>
    <p:extLst>
      <p:ext uri="{BB962C8B-B14F-4D97-AF65-F5344CB8AC3E}">
        <p14:creationId xmlns:p14="http://schemas.microsoft.com/office/powerpoint/2010/main" val="903060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55FA15-98F5-5B40-B318-FF3A3DEE6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0" y="914400"/>
            <a:ext cx="5670826" cy="4953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00B06-203B-F643-9339-846D7E32DC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Interoperable Consent Receipt Specification</a:t>
            </a:r>
          </a:p>
        </p:txBody>
      </p:sp>
    </p:spTree>
    <p:extLst>
      <p:ext uri="{BB962C8B-B14F-4D97-AF65-F5344CB8AC3E}">
        <p14:creationId xmlns:p14="http://schemas.microsoft.com/office/powerpoint/2010/main" val="3539721338"/>
      </p:ext>
    </p:extLst>
  </p:cSld>
  <p:clrMapOvr>
    <a:masterClrMapping/>
  </p:clrMapOvr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BCA25F1A2B0946B6B9EE75478D767E" ma:contentTypeVersion="" ma:contentTypeDescription="Create a new document." ma:contentTypeScope="" ma:versionID="4fbfce47d6f37f7aac60e7eb090adeda">
  <xsd:schema xmlns:xsd="http://www.w3.org/2001/XMLSchema" xmlns:xs="http://www.w3.org/2001/XMLSchema" xmlns:p="http://schemas.microsoft.com/office/2006/metadata/properties" xmlns:ns2="cb527aab-1648-4be8-9847-a085c9e05b54" targetNamespace="http://schemas.microsoft.com/office/2006/metadata/properties" ma:root="true" ma:fieldsID="8a993bd083da04584abac7d9ee3e457b" ns2:_="">
    <xsd:import namespace="cb527aab-1648-4be8-9847-a085c9e05b5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527aab-1648-4be8-9847-a085c9e05b5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829DAF-B315-4715-92BF-A040D1ED63E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cb527aab-1648-4be8-9847-a085c9e05b54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91AFB50-B5B1-4C77-BE18-008D5FD664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02BA5C-A70D-4BD1-A3E6-5B719E93DC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527aab-1648-4be8-9847-a085c9e05b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74868</TotalTime>
  <Words>559</Words>
  <Application>Microsoft Macintosh PowerPoint</Application>
  <PresentationFormat>Widescreen</PresentationFormat>
  <Paragraphs>102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Wingdings</vt:lpstr>
      <vt:lpstr>Roboto Slab</vt:lpstr>
      <vt:lpstr>MS PGothic</vt:lpstr>
      <vt:lpstr>MS PGothic</vt:lpstr>
      <vt:lpstr>Calibri</vt:lpstr>
      <vt:lpstr>Arial Black</vt:lpstr>
      <vt:lpstr>Network</vt:lpstr>
      <vt:lpstr>1_Network</vt:lpstr>
      <vt:lpstr> Demonstration of Interoperable  Consent Receipts  MyData Conference  August 29th 2018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Consent Receipt    ;-)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Nurture. Develop. Operate. – that’s what we do</vt:lpstr>
    </vt:vector>
  </TitlesOfParts>
  <Manager>Andrew Hughes</Manager>
  <Company>Kantara Initiative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Consent Receipt Interoperability Demo</dc:title>
  <dc:subject/>
  <dc:creator>Consent &amp; Information Sharing WG</dc:creator>
  <cp:keywords/>
  <dc:description/>
  <cp:lastModifiedBy>Andrew Hughes</cp:lastModifiedBy>
  <cp:revision>662</cp:revision>
  <cp:lastPrinted>2018-08-26T14:55:07Z</cp:lastPrinted>
  <dcterms:created xsi:type="dcterms:W3CDTF">2009-05-06T16:55:56Z</dcterms:created>
  <dcterms:modified xsi:type="dcterms:W3CDTF">2018-08-28T12:56:02Z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0x010100A5BCA25F1A2B0946B6B9EE75478D767E</vt:lpwstr>
  </property>
</Properties>
</file>