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1091" r:id="rId2"/>
    <p:sldId id="1408" r:id="rId3"/>
    <p:sldId id="1409" r:id="rId4"/>
    <p:sldId id="1369" r:id="rId5"/>
    <p:sldId id="1372" r:id="rId6"/>
    <p:sldId id="1373" r:id="rId7"/>
    <p:sldId id="1389" r:id="rId8"/>
    <p:sldId id="1388" r:id="rId9"/>
    <p:sldId id="1390" r:id="rId10"/>
    <p:sldId id="1391" r:id="rId11"/>
    <p:sldId id="1410" r:id="rId12"/>
    <p:sldId id="1412" r:id="rId13"/>
    <p:sldId id="1374" r:id="rId14"/>
    <p:sldId id="1335" r:id="rId15"/>
    <p:sldId id="1337" r:id="rId16"/>
    <p:sldId id="1338" r:id="rId17"/>
    <p:sldId id="1350" r:id="rId18"/>
    <p:sldId id="1339" r:id="rId19"/>
    <p:sldId id="1413" r:id="rId20"/>
    <p:sldId id="1414" r:id="rId21"/>
    <p:sldId id="1416" r:id="rId22"/>
    <p:sldId id="1417" r:id="rId23"/>
    <p:sldId id="1415" r:id="rId24"/>
    <p:sldId id="1418" r:id="rId25"/>
    <p:sldId id="1411" r:id="rId26"/>
    <p:sldId id="1419" r:id="rId27"/>
    <p:sldId id="1422" r:id="rId28"/>
    <p:sldId id="1423" r:id="rId29"/>
    <p:sldId id="1424" r:id="rId30"/>
    <p:sldId id="1425" r:id="rId31"/>
    <p:sldId id="1291" r:id="rId32"/>
    <p:sldId id="1386" r:id="rId33"/>
    <p:sldId id="1406" r:id="rId34"/>
    <p:sldId id="1405" r:id="rId35"/>
    <p:sldId id="1403" r:id="rId36"/>
    <p:sldId id="1407" r:id="rId37"/>
    <p:sldId id="1420" r:id="rId38"/>
    <p:sldId id="1421" r:id="rId39"/>
    <p:sldId id="1426" r:id="rId40"/>
    <p:sldId id="1427" r:id="rId41"/>
    <p:sldId id="1428" r:id="rId42"/>
    <p:sldId id="1429" r:id="rId43"/>
    <p:sldId id="1430" r:id="rId44"/>
    <p:sldId id="1274" r:id="rId4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y Zimmer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0094"/>
    <a:srgbClr val="7A00FF"/>
    <a:srgbClr val="FEBD55"/>
    <a:srgbClr val="18BD03"/>
    <a:srgbClr val="39A539"/>
    <a:srgbClr val="2F872E"/>
    <a:srgbClr val="287227"/>
    <a:srgbClr val="246222"/>
    <a:srgbClr val="2D9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7071" autoAdjust="0"/>
  </p:normalViewPr>
  <p:slideViewPr>
    <p:cSldViewPr snapToObjects="1">
      <p:cViewPr varScale="1">
        <p:scale>
          <a:sx n="110" d="100"/>
          <a:sy n="110" d="100"/>
        </p:scale>
        <p:origin x="-496" y="-1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67AA6-1341-3C45-8D06-A65AADBACDEC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63902-22B2-3D46-928B-719053407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4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B16E-D75F-D447-8E41-C97CF1271134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F922-CCCA-D54B-AFF3-D4E708081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78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3DFA81CD-DABD-1144-9EAD-DABD4DFEE0AA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3518C4-1E9D-4442-B7C1-4ED9EA32A58B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1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EF7BF7B3-081C-A64E-AE8E-F9187AA290B4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6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878533CE-F501-374B-B78D-9B8C22902DB0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1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36FD086-F96F-F848-9AC0-9E9E6BD1C30D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6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C05F733-4E51-834A-8B09-E82D671BE05D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77C83D53-D725-3A49-9C17-F8FDC9AF85BA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4FE9C5C7-2065-9640-A56A-99BEF8EF2AC4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67F90CE-B26A-8742-89FD-2B08FEFA865D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4944C8D1-90FA-6A4C-94DE-7031B172BFE1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159811C-4B86-3140-829F-4B580ED97379}" type="datetime1">
              <a:rPr lang="en-US" smtClean="0"/>
              <a:t>8/22/18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621"/>
            <a:ext cx="8229600" cy="79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3087" y="5291031"/>
            <a:ext cx="37782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0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61EACD3-0623-E94F-B76B-309250383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u="none" kern="1200">
          <a:solidFill>
            <a:schemeClr val="tx1"/>
          </a:solidFill>
          <a:latin typeface="Avenir Black"/>
          <a:ea typeface="+mj-ea"/>
          <a:cs typeface="Avenir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drummond.reed@evernym.com" TargetMode="External"/><Relationship Id="rId3" Type="http://schemas.openxmlformats.org/officeDocument/2006/relationships/hyperlink" Target="mailto:drummond.reed@sovrin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42900"/>
            <a:ext cx="8305800" cy="122502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Not Your Father’s Identity Standards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240" y="1674403"/>
            <a:ext cx="8151760" cy="184537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SSI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(Self-Sovereign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Identity) Standards Will Not Look Like What Has Gone Before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1240" y="3959577"/>
            <a:ext cx="3960760" cy="1340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Drummond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Reed</a:t>
            </a:r>
          </a:p>
          <a:p>
            <a:pPr algn="l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Chief Trust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Officer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Evernym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Trustee, Sovrin Foundation 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00600" y="3959577"/>
            <a:ext cx="3884560" cy="1340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MyData2018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Helsinki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30 August 2018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46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1872" y="439984"/>
            <a:ext cx="7055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venir Book"/>
                <a:cs typeface="Avenir Book"/>
              </a:rPr>
              <a:t>SSI (Self-Sovereign </a:t>
            </a:r>
            <a:r>
              <a:rPr lang="en-US" sz="4000" dirty="0" smtClean="0">
                <a:latin typeface="Avenir Book"/>
                <a:cs typeface="Avenir Book"/>
              </a:rPr>
              <a:t>Identity) standards will not be like conventional identity standards because they must incorporate: </a:t>
            </a:r>
            <a:endParaRPr lang="en-US" sz="4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8528" y="3619500"/>
            <a:ext cx="4679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Decentralization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rgbClr val="FF6600"/>
                </a:solidFill>
                <a:latin typeface="Avenir Book"/>
                <a:cs typeface="Avenir Book"/>
              </a:rPr>
              <a:t>G</a:t>
            </a: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overnance</a:t>
            </a:r>
          </a:p>
        </p:txBody>
      </p:sp>
    </p:spTree>
    <p:extLst>
      <p:ext uri="{BB962C8B-B14F-4D97-AF65-F5344CB8AC3E}">
        <p14:creationId xmlns:p14="http://schemas.microsoft.com/office/powerpoint/2010/main" val="19051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9472" y="1181100"/>
            <a:ext cx="73601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venir Book"/>
                <a:cs typeface="Avenir Book"/>
              </a:rPr>
              <a:t>First, </a:t>
            </a: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decentralization</a:t>
            </a:r>
            <a:r>
              <a:rPr lang="en-US" sz="4000" dirty="0" smtClean="0">
                <a:latin typeface="Avenir Book"/>
                <a:cs typeface="Avenir Book"/>
              </a:rPr>
              <a:t> means </a:t>
            </a:r>
            <a:br>
              <a:rPr lang="en-US" sz="4000" dirty="0" smtClean="0">
                <a:latin typeface="Avenir Book"/>
                <a:cs typeface="Avenir Book"/>
              </a:rPr>
            </a:br>
            <a:r>
              <a:rPr lang="en-US" sz="4000" dirty="0" smtClean="0">
                <a:latin typeface="Avenir Book"/>
                <a:cs typeface="Avenir Book"/>
              </a:rPr>
              <a:t>SSI technical </a:t>
            </a:r>
            <a:r>
              <a:rPr lang="en-US" sz="4000" dirty="0" smtClean="0">
                <a:latin typeface="Avenir Book"/>
                <a:cs typeface="Avenir Book"/>
              </a:rPr>
              <a:t>standards </a:t>
            </a:r>
            <a:br>
              <a:rPr lang="en-US" sz="4000" dirty="0" smtClean="0">
                <a:latin typeface="Avenir Book"/>
                <a:cs typeface="Avenir Book"/>
              </a:rPr>
            </a:br>
            <a:r>
              <a:rPr lang="en-US" sz="4000" dirty="0" smtClean="0">
                <a:latin typeface="Avenir Book"/>
                <a:cs typeface="Avenir Book"/>
              </a:rPr>
              <a:t>will be a combination of </a:t>
            </a:r>
            <a:br>
              <a:rPr lang="en-US" sz="4000" dirty="0" smtClean="0">
                <a:latin typeface="Avenir Book"/>
                <a:cs typeface="Avenir Book"/>
              </a:rPr>
            </a:b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de jure </a:t>
            </a:r>
            <a:r>
              <a:rPr lang="en-US" sz="4000" dirty="0" smtClean="0">
                <a:latin typeface="Avenir Book"/>
                <a:cs typeface="Avenir Book"/>
              </a:rPr>
              <a:t>(standards bodies) and </a:t>
            </a:r>
            <a:br>
              <a:rPr lang="en-US" sz="4000" dirty="0" smtClean="0">
                <a:latin typeface="Avenir Book"/>
                <a:cs typeface="Avenir Book"/>
              </a:rPr>
            </a:b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de facto </a:t>
            </a:r>
            <a:r>
              <a:rPr lang="en-US" sz="4000" dirty="0" smtClean="0">
                <a:latin typeface="Avenir Book"/>
                <a:cs typeface="Avenir Book"/>
              </a:rPr>
              <a:t>(community adoption)</a:t>
            </a:r>
            <a:endParaRPr lang="en-US" sz="4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79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072" y="1333500"/>
            <a:ext cx="7664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De Jure Standards: </a:t>
            </a:r>
            <a:r>
              <a:rPr lang="en-US" sz="6000" dirty="0">
                <a:solidFill>
                  <a:srgbClr val="FF6600"/>
                </a:solidFill>
                <a:latin typeface="Avenir Book"/>
                <a:cs typeface="Avenir Book"/>
              </a:rPr>
              <a:t/>
            </a:r>
            <a:br>
              <a:rPr lang="en-US" sz="6000" dirty="0">
                <a:solidFill>
                  <a:srgbClr val="FF6600"/>
                </a:solidFill>
                <a:latin typeface="Avenir Book"/>
                <a:cs typeface="Avenir Book"/>
              </a:rPr>
            </a:br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The </a:t>
            </a:r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Three </a:t>
            </a:r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Models of Digital Identity</a:t>
            </a:r>
            <a:endParaRPr lang="en-US" sz="6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498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#1: </a:t>
            </a:r>
            <a:r>
              <a:rPr lang="en-US" dirty="0" err="1" smtClean="0"/>
              <a:t>Siloed</a:t>
            </a:r>
            <a:r>
              <a:rPr lang="en-US" dirty="0" smtClean="0"/>
              <a:t> (Centralized) Identity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24400" y="1562100"/>
            <a:ext cx="2209800" cy="2209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Org</a:t>
            </a:r>
            <a:endParaRPr lang="en-US" sz="6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38400" y="2189437"/>
            <a:ext cx="1136620" cy="1049064"/>
            <a:chOff x="1377980" y="2722837"/>
            <a:chExt cx="1136620" cy="1049064"/>
          </a:xfrm>
        </p:grpSpPr>
        <p:pic>
          <p:nvPicPr>
            <p:cNvPr id="7" name="Picture 6" descr="downloa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234" y="2722837"/>
              <a:ext cx="1049062" cy="10490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77980" y="2962385"/>
              <a:ext cx="1136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You</a:t>
              </a:r>
              <a:endParaRPr lang="en-US" sz="2800" dirty="0"/>
            </a:p>
          </p:txBody>
        </p:sp>
      </p:grpSp>
      <p:cxnSp>
        <p:nvCxnSpPr>
          <p:cNvPr id="12" name="Straight Arrow Connector 11"/>
          <p:cNvCxnSpPr>
            <a:stCxn id="7" idx="3"/>
          </p:cNvCxnSpPr>
          <p:nvPr/>
        </p:nvCxnSpPr>
        <p:spPr>
          <a:xfrm>
            <a:off x="3520716" y="2713969"/>
            <a:ext cx="12036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0400" y="27677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Account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22295" y="4259942"/>
            <a:ext cx="6126305" cy="1087405"/>
            <a:chOff x="1524000" y="4259942"/>
            <a:chExt cx="6126305" cy="1087405"/>
          </a:xfrm>
        </p:grpSpPr>
        <p:sp>
          <p:nvSpPr>
            <p:cNvPr id="3" name="TextBox 2"/>
            <p:cNvSpPr txBox="1"/>
            <p:nvPr/>
          </p:nvSpPr>
          <p:spPr>
            <a:xfrm>
              <a:off x="1524000" y="4520941"/>
              <a:ext cx="2041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venir Black"/>
                  <a:cs typeface="Avenir Black"/>
                </a:rPr>
                <a:t>Standards: </a:t>
              </a:r>
              <a:endParaRPr lang="en-US" sz="2800" dirty="0">
                <a:latin typeface="Avenir Black"/>
                <a:cs typeface="Avenir Black"/>
              </a:endParaRPr>
            </a:p>
          </p:txBody>
        </p:sp>
        <p:pic>
          <p:nvPicPr>
            <p:cNvPr id="6" name="Picture 5" descr="downloa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0" y="4405864"/>
              <a:ext cx="1524000" cy="762000"/>
            </a:xfrm>
            <a:prstGeom prst="rect">
              <a:avLst/>
            </a:prstGeom>
          </p:spPr>
        </p:pic>
        <p:pic>
          <p:nvPicPr>
            <p:cNvPr id="10" name="Picture 9" descr="downloa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631" y="4259942"/>
              <a:ext cx="1087405" cy="1087405"/>
            </a:xfrm>
            <a:prstGeom prst="rect">
              <a:avLst/>
            </a:prstGeom>
          </p:spPr>
        </p:pic>
        <p:pic>
          <p:nvPicPr>
            <p:cNvPr id="11" name="Picture 10" descr="downloa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8705" y="4305300"/>
              <a:ext cx="1371600" cy="912737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050731" y="5218037"/>
            <a:ext cx="457200" cy="448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#2: Third-Party IDP (Federated) Identity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4116150"/>
            <a:ext cx="7162800" cy="1289643"/>
            <a:chOff x="838200" y="4116150"/>
            <a:chExt cx="7162800" cy="1289643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4520941"/>
              <a:ext cx="2041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venir Black"/>
                  <a:cs typeface="Avenir Black"/>
                </a:rPr>
                <a:t>Standards: </a:t>
              </a:r>
              <a:endParaRPr lang="en-US" sz="2800" dirty="0">
                <a:latin typeface="Avenir Black"/>
                <a:cs typeface="Avenir Black"/>
              </a:endParaRPr>
            </a:p>
          </p:txBody>
        </p:sp>
        <p:pic>
          <p:nvPicPr>
            <p:cNvPr id="3" name="Picture 2" descr="downloa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9600" y="4116150"/>
              <a:ext cx="1295400" cy="1289643"/>
            </a:xfrm>
            <a:prstGeom prst="rect">
              <a:avLst/>
            </a:prstGeom>
          </p:spPr>
        </p:pic>
        <p:pic>
          <p:nvPicPr>
            <p:cNvPr id="5" name="Picture 4" descr="downloa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4297265"/>
              <a:ext cx="1981200" cy="935904"/>
            </a:xfrm>
            <a:prstGeom prst="rect">
              <a:avLst/>
            </a:prstGeom>
          </p:spPr>
        </p:pic>
        <p:pic>
          <p:nvPicPr>
            <p:cNvPr id="6" name="Picture 5" descr="downloa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9344" y="4307883"/>
              <a:ext cx="1191656" cy="92528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90600" y="1409700"/>
            <a:ext cx="7162800" cy="2209800"/>
            <a:chOff x="990600" y="1409700"/>
            <a:chExt cx="7162800" cy="2209800"/>
          </a:xfrm>
        </p:grpSpPr>
        <p:sp>
          <p:nvSpPr>
            <p:cNvPr id="4" name="Oval 3"/>
            <p:cNvSpPr/>
            <p:nvPr/>
          </p:nvSpPr>
          <p:spPr>
            <a:xfrm>
              <a:off x="6400800" y="1682092"/>
              <a:ext cx="1752600" cy="17526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Org</a:t>
              </a:r>
              <a:endParaRPr lang="en-US" sz="48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90600" y="2037037"/>
              <a:ext cx="1136620" cy="1049064"/>
              <a:chOff x="1377980" y="2722837"/>
              <a:chExt cx="1136620" cy="1049064"/>
            </a:xfrm>
          </p:grpSpPr>
          <p:pic>
            <p:nvPicPr>
              <p:cNvPr id="7" name="Picture 6" descr="download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1234" y="2722837"/>
                <a:ext cx="1049062" cy="1049064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377980" y="2962385"/>
                <a:ext cx="1136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You</a:t>
                </a:r>
                <a:endParaRPr lang="en-US" sz="2800" dirty="0"/>
              </a:p>
            </p:txBody>
          </p:sp>
        </p:grpSp>
        <p:cxnSp>
          <p:nvCxnSpPr>
            <p:cNvPr id="12" name="Straight Arrow Connector 11"/>
            <p:cNvCxnSpPr>
              <a:stCxn id="7" idx="3"/>
            </p:cNvCxnSpPr>
            <p:nvPr/>
          </p:nvCxnSpPr>
          <p:spPr>
            <a:xfrm>
              <a:off x="2072916" y="2561569"/>
              <a:ext cx="117084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243756" y="1409700"/>
              <a:ext cx="2209800" cy="2209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IDP</a:t>
              </a:r>
              <a:endParaRPr lang="en-US" sz="6000" b="1" dirty="0"/>
            </a:p>
          </p:txBody>
        </p:sp>
        <p:cxnSp>
          <p:nvCxnSpPr>
            <p:cNvPr id="11" name="Straight Arrow Connector 10"/>
            <p:cNvCxnSpPr>
              <a:endCxn id="4" idx="2"/>
            </p:cNvCxnSpPr>
            <p:nvPr/>
          </p:nvCxnSpPr>
          <p:spPr>
            <a:xfrm flipV="1">
              <a:off x="5453556" y="2558392"/>
              <a:ext cx="947244" cy="317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76400" y="27006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Account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603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#3: Self-Sovereign </a:t>
            </a:r>
            <a:r>
              <a:rPr lang="en-US" dirty="0"/>
              <a:t>Identity </a:t>
            </a:r>
            <a:r>
              <a:rPr lang="en-US" dirty="0" smtClean="0"/>
              <a:t>(SSI)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1418459"/>
            <a:ext cx="6400800" cy="3572641"/>
            <a:chOff x="1371600" y="1418459"/>
            <a:chExt cx="6400800" cy="3572641"/>
          </a:xfrm>
        </p:grpSpPr>
        <p:sp>
          <p:nvSpPr>
            <p:cNvPr id="3" name="Rectangle 2"/>
            <p:cNvSpPr/>
            <p:nvPr/>
          </p:nvSpPr>
          <p:spPr>
            <a:xfrm>
              <a:off x="3276600" y="2269360"/>
              <a:ext cx="2590800" cy="588140"/>
            </a:xfrm>
            <a:prstGeom prst="rect">
              <a:avLst/>
            </a:prstGeom>
            <a:solidFill>
              <a:srgbClr val="FF0000">
                <a:alpha val="57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1418459"/>
              <a:ext cx="2209800" cy="2209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0" b="1" dirty="0" smtClean="0"/>
                <a:t>Peer</a:t>
              </a:r>
              <a:endParaRPr lang="en-US" sz="60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447800" y="1418459"/>
              <a:ext cx="2209800" cy="2209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You</a:t>
              </a:r>
              <a:endParaRPr lang="en-US" sz="6000" b="1" dirty="0"/>
            </a:p>
          </p:txBody>
        </p:sp>
        <p:sp>
          <p:nvSpPr>
            <p:cNvPr id="5" name="Left-Right Arrow 4"/>
            <p:cNvSpPr/>
            <p:nvPr/>
          </p:nvSpPr>
          <p:spPr>
            <a:xfrm>
              <a:off x="3657600" y="2389352"/>
              <a:ext cx="1828800" cy="380128"/>
            </a:xfrm>
            <a:prstGeom prst="leftRightArrow">
              <a:avLst>
                <a:gd name="adj1" fmla="val 34985"/>
                <a:gd name="adj2" fmla="val 74023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4457700"/>
              <a:ext cx="64008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Distributed </a:t>
              </a:r>
              <a:r>
                <a:rPr lang="en-US" sz="2400" b="1" dirty="0"/>
                <a:t>Ledger (</a:t>
              </a:r>
              <a:r>
                <a:rPr lang="en-US" sz="2400" b="1" dirty="0" smtClean="0"/>
                <a:t>Blockchain)</a:t>
              </a:r>
              <a:endParaRPr lang="en-US" sz="2400" b="1" dirty="0"/>
            </a:p>
          </p:txBody>
        </p:sp>
        <p:cxnSp>
          <p:nvCxnSpPr>
            <p:cNvPr id="15" name="Straight Arrow Connector 14"/>
            <p:cNvCxnSpPr>
              <a:stCxn id="14" idx="4"/>
            </p:cNvCxnSpPr>
            <p:nvPr/>
          </p:nvCxnSpPr>
          <p:spPr>
            <a:xfrm>
              <a:off x="2552700" y="3628259"/>
              <a:ext cx="0" cy="82944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629400" y="3628259"/>
              <a:ext cx="0" cy="82944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57600" y="284655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Connection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094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257300"/>
            <a:ext cx="2187035" cy="2433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#3: Self-Sovereign </a:t>
            </a:r>
            <a:r>
              <a:rPr lang="en-US" dirty="0"/>
              <a:t>Identity </a:t>
            </a:r>
            <a:r>
              <a:rPr lang="en-US" dirty="0" smtClean="0"/>
              <a:t>(SSI)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7600" y="2269360"/>
            <a:ext cx="2209800" cy="588140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86400" y="1418459"/>
            <a:ext cx="2209800" cy="2209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0" b="1" dirty="0" smtClean="0"/>
              <a:t>Peer</a:t>
            </a:r>
            <a:endParaRPr lang="en-US" sz="6000" b="1" dirty="0"/>
          </a:p>
        </p:txBody>
      </p:sp>
      <p:sp>
        <p:nvSpPr>
          <p:cNvPr id="5" name="Left-Right Arrow 4"/>
          <p:cNvSpPr/>
          <p:nvPr/>
        </p:nvSpPr>
        <p:spPr>
          <a:xfrm>
            <a:off x="3657600" y="2389352"/>
            <a:ext cx="1828800" cy="380128"/>
          </a:xfrm>
          <a:prstGeom prst="leftRightArrow">
            <a:avLst>
              <a:gd name="adj1" fmla="val 34985"/>
              <a:gd name="adj2" fmla="val 7402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4457700"/>
            <a:ext cx="64008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Distributed </a:t>
            </a:r>
            <a:r>
              <a:rPr lang="en-US" sz="2400" b="1" dirty="0"/>
              <a:t>Ledger (</a:t>
            </a:r>
            <a:r>
              <a:rPr lang="en-US" sz="2400" b="1" dirty="0" smtClean="0"/>
              <a:t>Blockchain)</a:t>
            </a:r>
            <a:endParaRPr lang="en-US" sz="2400" b="1" dirty="0"/>
          </a:p>
        </p:txBody>
      </p:sp>
      <p:cxnSp>
        <p:nvCxnSpPr>
          <p:cNvPr id="15" name="Straight Arrow Connector 14"/>
          <p:cNvCxnSpPr>
            <a:stCxn id="14" idx="4"/>
          </p:cNvCxnSpPr>
          <p:nvPr/>
        </p:nvCxnSpPr>
        <p:spPr>
          <a:xfrm>
            <a:off x="2552700" y="3628259"/>
            <a:ext cx="0" cy="82944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29400" y="3628259"/>
            <a:ext cx="0" cy="82944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57600" y="284655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Connection</a:t>
            </a:r>
            <a:endParaRPr lang="en-US" sz="24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3124200" y="1008150"/>
            <a:ext cx="3029000" cy="3308122"/>
            <a:chOff x="3124200" y="956794"/>
            <a:chExt cx="3029000" cy="3308122"/>
          </a:xfrm>
        </p:grpSpPr>
        <p:grpSp>
          <p:nvGrpSpPr>
            <p:cNvPr id="18" name="Group 17"/>
            <p:cNvGrpSpPr/>
            <p:nvPr/>
          </p:nvGrpSpPr>
          <p:grpSpPr>
            <a:xfrm>
              <a:off x="3246092" y="1496872"/>
              <a:ext cx="2907108" cy="2768044"/>
              <a:chOff x="3246092" y="1496872"/>
              <a:chExt cx="2907108" cy="2768044"/>
            </a:xfrm>
          </p:grpSpPr>
          <p:sp>
            <p:nvSpPr>
              <p:cNvPr id="16" name="Arc 15"/>
              <p:cNvSpPr/>
              <p:nvPr/>
            </p:nvSpPr>
            <p:spPr>
              <a:xfrm rot="18813360">
                <a:off x="3315624" y="1427340"/>
                <a:ext cx="2768044" cy="2907108"/>
              </a:xfrm>
              <a:prstGeom prst="arc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3976971">
                <a:off x="3505199" y="1663415"/>
                <a:ext cx="304800" cy="370052"/>
              </a:xfrm>
              <a:prstGeom prst="triangl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124200" y="956794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Get credential</a:t>
              </a:r>
              <a:endParaRPr lang="en-US" sz="24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12692" y="927656"/>
            <a:ext cx="2983308" cy="3229709"/>
            <a:chOff x="3112692" y="927656"/>
            <a:chExt cx="2983308" cy="3229709"/>
          </a:xfrm>
        </p:grpSpPr>
        <p:grpSp>
          <p:nvGrpSpPr>
            <p:cNvPr id="26" name="Group 25"/>
            <p:cNvGrpSpPr/>
            <p:nvPr/>
          </p:nvGrpSpPr>
          <p:grpSpPr>
            <a:xfrm>
              <a:off x="3112692" y="927656"/>
              <a:ext cx="2907108" cy="2768044"/>
              <a:chOff x="3112692" y="927656"/>
              <a:chExt cx="2907108" cy="276804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41747">
                <a:off x="3386257" y="3106164"/>
                <a:ext cx="307613" cy="337624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 flipH="1" flipV="1">
                <a:off x="3112692" y="927656"/>
                <a:ext cx="2907108" cy="2768044"/>
                <a:chOff x="3246092" y="1496872"/>
                <a:chExt cx="2907108" cy="2768044"/>
              </a:xfrm>
            </p:grpSpPr>
            <p:sp>
              <p:nvSpPr>
                <p:cNvPr id="24" name="Arc 23"/>
                <p:cNvSpPr/>
                <p:nvPr/>
              </p:nvSpPr>
              <p:spPr>
                <a:xfrm rot="18813360">
                  <a:off x="3315624" y="1427340"/>
                  <a:ext cx="2768044" cy="2907108"/>
                </a:xfrm>
                <a:prstGeom prst="arc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 rot="13976971">
                  <a:off x="3505199" y="1663415"/>
                  <a:ext cx="304800" cy="370052"/>
                </a:xfrm>
                <a:prstGeom prst="triangle">
                  <a:avLst/>
                </a:prstGeom>
                <a:solidFill>
                  <a:srgbClr val="00009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3200400" y="3695700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Show credential</a:t>
              </a:r>
              <a:endParaRPr lang="en-US" sz="2400" b="1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1447800" y="1418459"/>
            <a:ext cx="22098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00100" y="13335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Digital</a:t>
            </a:r>
            <a:br>
              <a:rPr lang="en-US" dirty="0" smtClean="0">
                <a:latin typeface="Avenir Book"/>
                <a:cs typeface="Avenir Book"/>
              </a:rPr>
            </a:br>
            <a:r>
              <a:rPr lang="en-US" dirty="0" smtClean="0">
                <a:latin typeface="Avenir Book"/>
                <a:cs typeface="Avenir Book"/>
              </a:rPr>
              <a:t>wallet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29311" y="3859072"/>
            <a:ext cx="914400" cy="914400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#1</a:t>
            </a:r>
            <a:br>
              <a:rPr lang="en-US" sz="2000" b="1" dirty="0" smtClean="0"/>
            </a:br>
            <a:r>
              <a:rPr lang="en-US" sz="2000" b="1" dirty="0" smtClean="0"/>
              <a:t>DIDs</a:t>
            </a:r>
            <a:endParaRPr lang="en-US" sz="20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3642746" y="2769480"/>
            <a:ext cx="1905000" cy="450717"/>
          </a:xfrm>
          <a:prstGeom prst="roundRect">
            <a:avLst/>
          </a:prstGeom>
          <a:solidFill>
            <a:srgbClr val="7A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#3 DID Auth</a:t>
            </a:r>
            <a:endParaRPr lang="en-US" sz="2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642746" y="1469815"/>
            <a:ext cx="1905000" cy="701885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#4 Verifiable Credentials</a:t>
            </a:r>
            <a:endParaRPr lang="en-US" sz="20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355374" y="2638574"/>
            <a:ext cx="1397226" cy="1334656"/>
            <a:chOff x="355374" y="2638574"/>
            <a:chExt cx="1397226" cy="1334656"/>
          </a:xfrm>
        </p:grpSpPr>
        <p:pic>
          <p:nvPicPr>
            <p:cNvPr id="35" name="Picture 34" descr="image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374" y="3408291"/>
              <a:ext cx="965651" cy="564939"/>
            </a:xfrm>
            <a:prstGeom prst="rect">
              <a:avLst/>
            </a:prstGeom>
          </p:spPr>
        </p:pic>
        <p:sp>
          <p:nvSpPr>
            <p:cNvPr id="32" name="Rounded Rectangle 31"/>
            <p:cNvSpPr/>
            <p:nvPr/>
          </p:nvSpPr>
          <p:spPr>
            <a:xfrm>
              <a:off x="838200" y="2638574"/>
              <a:ext cx="914400" cy="914400"/>
            </a:xfrm>
            <a:prstGeom prst="roundRect">
              <a:avLst/>
            </a:prstGeom>
            <a:solidFill>
              <a:srgbClr val="2D9B1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#2</a:t>
              </a:r>
              <a:br>
                <a:rPr lang="en-US" sz="2000" b="1" dirty="0" smtClean="0"/>
              </a:br>
              <a:r>
                <a:rPr lang="en-US" sz="2000" b="1" dirty="0" smtClean="0"/>
                <a:t>DKMS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376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Emerging </a:t>
            </a:r>
            <a:r>
              <a:rPr lang="en-US" dirty="0" smtClean="0"/>
              <a:t>De Jure Standards </a:t>
            </a:r>
            <a:r>
              <a:rPr lang="en-US" dirty="0" smtClean="0"/>
              <a:t>for SSI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600" y="4174360"/>
            <a:ext cx="7475527" cy="1070136"/>
            <a:chOff x="685800" y="4174360"/>
            <a:chExt cx="7475527" cy="1070136"/>
          </a:xfrm>
        </p:grpSpPr>
        <p:sp>
          <p:nvSpPr>
            <p:cNvPr id="3" name="Rounded Rectangle 2"/>
            <p:cNvSpPr/>
            <p:nvPr/>
          </p:nvSpPr>
          <p:spPr>
            <a:xfrm>
              <a:off x="685800" y="4272456"/>
              <a:ext cx="4953000" cy="91440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DID (Decentralized </a:t>
              </a:r>
              <a:r>
                <a:rPr lang="en-US" sz="2800" b="1" dirty="0" smtClean="0"/>
                <a:t>Identifier)</a:t>
              </a:r>
              <a:endParaRPr lang="en-US" sz="2800" b="1" dirty="0"/>
            </a:p>
          </p:txBody>
        </p:sp>
        <p:pic>
          <p:nvPicPr>
            <p:cNvPr id="5" name="Picture 4" descr="downloa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4174360"/>
              <a:ext cx="1608127" cy="107013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09600" y="3259960"/>
            <a:ext cx="7926289" cy="914400"/>
            <a:chOff x="685800" y="3259960"/>
            <a:chExt cx="7926289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685800" y="3259960"/>
              <a:ext cx="4953000" cy="914400"/>
            </a:xfrm>
            <a:prstGeom prst="roundRect">
              <a:avLst/>
            </a:prstGeom>
            <a:solidFill>
              <a:srgbClr val="39A53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DKMS (Decentralized Key Management </a:t>
              </a:r>
              <a:r>
                <a:rPr lang="en-US" sz="2800" b="1" dirty="0" smtClean="0"/>
                <a:t>System)</a:t>
              </a:r>
              <a:endParaRPr lang="en-US" sz="2800" b="1" dirty="0"/>
            </a:p>
          </p:txBody>
        </p:sp>
        <p:pic>
          <p:nvPicPr>
            <p:cNvPr id="6" name="Picture 5" descr="downloa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2200" y="3390900"/>
              <a:ext cx="2439889" cy="63915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09600" y="2222012"/>
            <a:ext cx="8015348" cy="947298"/>
            <a:chOff x="685800" y="2222012"/>
            <a:chExt cx="8015348" cy="947298"/>
          </a:xfrm>
        </p:grpSpPr>
        <p:sp>
          <p:nvSpPr>
            <p:cNvPr id="10" name="Rounded Rectangle 9"/>
            <p:cNvSpPr/>
            <p:nvPr/>
          </p:nvSpPr>
          <p:spPr>
            <a:xfrm>
              <a:off x="685800" y="2254910"/>
              <a:ext cx="4953000" cy="914400"/>
            </a:xfrm>
            <a:prstGeom prst="roundRect">
              <a:avLst/>
            </a:prstGeom>
            <a:solidFill>
              <a:srgbClr val="7A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DID Auth</a:t>
              </a:r>
              <a:endParaRPr lang="en-US" sz="2800" b="1" dirty="0"/>
            </a:p>
          </p:txBody>
        </p:sp>
        <p:pic>
          <p:nvPicPr>
            <p:cNvPr id="7" name="Picture 6" descr="downloa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1200" y="2222012"/>
              <a:ext cx="1611572" cy="921230"/>
            </a:xfrm>
            <a:prstGeom prst="rect">
              <a:avLst/>
            </a:prstGeom>
          </p:spPr>
        </p:pic>
        <p:pic>
          <p:nvPicPr>
            <p:cNvPr id="8" name="Picture 7" descr="download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8832" y="2400300"/>
              <a:ext cx="1202316" cy="63423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9600" y="1184774"/>
            <a:ext cx="7475527" cy="1070136"/>
            <a:chOff x="685800" y="1184774"/>
            <a:chExt cx="7475527" cy="1070136"/>
          </a:xfrm>
        </p:grpSpPr>
        <p:sp>
          <p:nvSpPr>
            <p:cNvPr id="11" name="Rounded Rectangle 10"/>
            <p:cNvSpPr/>
            <p:nvPr/>
          </p:nvSpPr>
          <p:spPr>
            <a:xfrm>
              <a:off x="685800" y="1257300"/>
              <a:ext cx="4953000" cy="914400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Verifiable </a:t>
              </a:r>
              <a:r>
                <a:rPr lang="en-US" sz="2800" b="1" dirty="0" smtClean="0"/>
                <a:t>Credentials</a:t>
              </a:r>
              <a:endParaRPr lang="en-US" sz="2800" b="1" dirty="0"/>
            </a:p>
          </p:txBody>
        </p:sp>
        <p:pic>
          <p:nvPicPr>
            <p:cNvPr id="12" name="Picture 11" descr="downloa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1184774"/>
              <a:ext cx="1608127" cy="1070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1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072" y="1756708"/>
            <a:ext cx="7664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De Facto Standards: </a:t>
            </a:r>
            <a:r>
              <a:rPr lang="en-US" sz="6000" dirty="0">
                <a:solidFill>
                  <a:srgbClr val="FF6600"/>
                </a:solidFill>
                <a:latin typeface="Avenir Book"/>
                <a:cs typeface="Avenir Book"/>
              </a:rPr>
              <a:t/>
            </a:r>
            <a:br>
              <a:rPr lang="en-US" sz="6000" dirty="0">
                <a:solidFill>
                  <a:srgbClr val="FF6600"/>
                </a:solidFill>
                <a:latin typeface="Avenir Book"/>
                <a:cs typeface="Avenir Book"/>
              </a:rPr>
            </a:br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The SSI Protocol</a:t>
            </a:r>
            <a:endParaRPr lang="en-US" sz="6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488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456"/>
            <a:ext cx="2971800" cy="7952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Am I?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drummond-evernym-bw-headshot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19300"/>
            <a:ext cx="2057400" cy="195082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505200" y="1333500"/>
            <a:ext cx="5334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20 years in Internet Identity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 years (all 26 instances) of Internet Identity Workshop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15 years in Internet Identity standards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W3C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OASIS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IETF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OpenID</a:t>
            </a:r>
            <a:r>
              <a:rPr lang="en-US" dirty="0" smtClean="0">
                <a:solidFill>
                  <a:schemeClr val="bg1"/>
                </a:solidFill>
              </a:rPr>
              <a:t> Foundation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60913" y="242456"/>
            <a:ext cx="2971800" cy="79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u="none" kern="1200">
                <a:solidFill>
                  <a:schemeClr val="tx1"/>
                </a:solidFill>
                <a:latin typeface="Avenir Black"/>
                <a:ea typeface="+mj-ea"/>
                <a:cs typeface="Avenir Black"/>
              </a:defRPr>
            </a:lvl1pPr>
          </a:lstStyle>
          <a:p>
            <a:pPr algn="ctr"/>
            <a:r>
              <a:rPr lang="en-US" dirty="0" smtClean="0">
                <a:solidFill>
                  <a:srgbClr val="FF6600"/>
                </a:solidFill>
              </a:rPr>
              <a:t>Years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SSI Architecture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1418459"/>
            <a:ext cx="6400800" cy="3572641"/>
            <a:chOff x="1371600" y="1418459"/>
            <a:chExt cx="6400800" cy="3572641"/>
          </a:xfrm>
        </p:grpSpPr>
        <p:sp>
          <p:nvSpPr>
            <p:cNvPr id="3" name="Rectangle 2"/>
            <p:cNvSpPr/>
            <p:nvPr/>
          </p:nvSpPr>
          <p:spPr>
            <a:xfrm>
              <a:off x="3276600" y="2269360"/>
              <a:ext cx="2590800" cy="588140"/>
            </a:xfrm>
            <a:prstGeom prst="rect">
              <a:avLst/>
            </a:prstGeom>
            <a:solidFill>
              <a:srgbClr val="FF0000">
                <a:alpha val="57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1418459"/>
              <a:ext cx="2209800" cy="2209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0" b="1" dirty="0" smtClean="0"/>
                <a:t>Peer</a:t>
              </a:r>
              <a:endParaRPr lang="en-US" sz="60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447800" y="1418459"/>
              <a:ext cx="2209800" cy="22098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You</a:t>
              </a:r>
              <a:endParaRPr lang="en-US" sz="6000" b="1" dirty="0"/>
            </a:p>
          </p:txBody>
        </p:sp>
        <p:sp>
          <p:nvSpPr>
            <p:cNvPr id="5" name="Left-Right Arrow 4"/>
            <p:cNvSpPr/>
            <p:nvPr/>
          </p:nvSpPr>
          <p:spPr>
            <a:xfrm>
              <a:off x="3657600" y="2389352"/>
              <a:ext cx="1828800" cy="380128"/>
            </a:xfrm>
            <a:prstGeom prst="leftRightArrow">
              <a:avLst>
                <a:gd name="adj1" fmla="val 34985"/>
                <a:gd name="adj2" fmla="val 74023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4457700"/>
              <a:ext cx="64008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Distributed </a:t>
              </a:r>
              <a:r>
                <a:rPr lang="en-US" sz="2400" b="1" dirty="0"/>
                <a:t>Ledger (</a:t>
              </a:r>
              <a:r>
                <a:rPr lang="en-US" sz="2400" b="1" dirty="0" smtClean="0"/>
                <a:t>Blockchain)</a:t>
              </a:r>
              <a:endParaRPr lang="en-US" sz="2400" b="1" dirty="0"/>
            </a:p>
          </p:txBody>
        </p:sp>
        <p:cxnSp>
          <p:nvCxnSpPr>
            <p:cNvPr id="15" name="Straight Arrow Connector 14"/>
            <p:cNvCxnSpPr>
              <a:stCxn id="14" idx="4"/>
            </p:cNvCxnSpPr>
            <p:nvPr/>
          </p:nvCxnSpPr>
          <p:spPr>
            <a:xfrm>
              <a:off x="2552700" y="3628259"/>
              <a:ext cx="0" cy="82944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629400" y="3628259"/>
              <a:ext cx="0" cy="82944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57600" y="284655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Connection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73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SSI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76600" y="2269360"/>
            <a:ext cx="2590800" cy="588140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86400" y="1418459"/>
            <a:ext cx="2209800" cy="2209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800" b="1" dirty="0" smtClean="0"/>
              <a:t>Agent</a:t>
            </a:r>
            <a:endParaRPr lang="en-US" sz="4800" b="1" dirty="0"/>
          </a:p>
        </p:txBody>
      </p:sp>
      <p:sp>
        <p:nvSpPr>
          <p:cNvPr id="14" name="Oval 13"/>
          <p:cNvSpPr/>
          <p:nvPr/>
        </p:nvSpPr>
        <p:spPr>
          <a:xfrm>
            <a:off x="1447800" y="1418459"/>
            <a:ext cx="2209800" cy="2209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800" b="1" dirty="0" smtClean="0"/>
              <a:t>Agent</a:t>
            </a:r>
            <a:endParaRPr lang="en-US" sz="4800" b="1" dirty="0"/>
          </a:p>
        </p:txBody>
      </p:sp>
      <p:sp>
        <p:nvSpPr>
          <p:cNvPr id="5" name="Left-Right Arrow 4"/>
          <p:cNvSpPr/>
          <p:nvPr/>
        </p:nvSpPr>
        <p:spPr>
          <a:xfrm>
            <a:off x="3657600" y="2389352"/>
            <a:ext cx="1828800" cy="380128"/>
          </a:xfrm>
          <a:prstGeom prst="leftRightArrow">
            <a:avLst>
              <a:gd name="adj1" fmla="val 34985"/>
              <a:gd name="adj2" fmla="val 7402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4457700"/>
            <a:ext cx="64008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Distributed </a:t>
            </a:r>
            <a:r>
              <a:rPr lang="en-US" sz="2400" b="1" dirty="0"/>
              <a:t>Ledger (</a:t>
            </a:r>
            <a:r>
              <a:rPr lang="en-US" sz="2400" b="1" dirty="0" smtClean="0"/>
              <a:t>Blockchain)</a:t>
            </a:r>
            <a:endParaRPr lang="en-US" sz="2400" b="1" dirty="0"/>
          </a:p>
        </p:txBody>
      </p:sp>
      <p:cxnSp>
        <p:nvCxnSpPr>
          <p:cNvPr id="15" name="Straight Arrow Connector 14"/>
          <p:cNvCxnSpPr>
            <a:stCxn id="14" idx="4"/>
          </p:cNvCxnSpPr>
          <p:nvPr/>
        </p:nvCxnSpPr>
        <p:spPr>
          <a:xfrm>
            <a:off x="2552700" y="3628259"/>
            <a:ext cx="0" cy="82944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29400" y="3628259"/>
            <a:ext cx="0" cy="82944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57600" y="284655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Connection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1028700"/>
            <a:ext cx="1828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How agents talk to each other</a:t>
            </a:r>
            <a:r>
              <a:rPr lang="mr-IN" sz="2400" b="1" dirty="0" smtClean="0">
                <a:solidFill>
                  <a:srgbClr val="FF6600"/>
                </a:solidFill>
              </a:rPr>
              <a:t>…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3162300"/>
            <a:ext cx="1828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400" b="1" dirty="0" smtClean="0">
                <a:solidFill>
                  <a:srgbClr val="FF6600"/>
                </a:solidFill>
              </a:rPr>
              <a:t>…</a:t>
            </a:r>
            <a:r>
              <a:rPr lang="en-US" sz="2400" b="1" dirty="0" smtClean="0">
                <a:solidFill>
                  <a:srgbClr val="FF6600"/>
                </a:solidFill>
              </a:rPr>
              <a:t>and understand each other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8072" y="1522155"/>
            <a:ext cx="690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venir Book"/>
                <a:cs typeface="Avenir Book"/>
              </a:rPr>
              <a:t>The SSI protocol is evolving so rapidly enough that it will become </a:t>
            </a: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a de facto standard </a:t>
            </a:r>
            <a:r>
              <a:rPr lang="en-US" sz="4000" dirty="0" smtClean="0">
                <a:latin typeface="Avenir Book"/>
                <a:cs typeface="Avenir Book"/>
              </a:rPr>
              <a:t>long before de jure</a:t>
            </a:r>
            <a:endParaRPr lang="en-US" sz="4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623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3081561"/>
            <a:ext cx="4191000" cy="1299939"/>
          </a:xfrm>
          <a:prstGeom prst="rect">
            <a:avLst/>
          </a:prstGeom>
        </p:spPr>
      </p:pic>
      <p:pic>
        <p:nvPicPr>
          <p:cNvPr id="6" name="Picture 5" descr="Linux_Foundation_logo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"/>
            <a:ext cx="4076700" cy="1238298"/>
          </a:xfrm>
          <a:prstGeom prst="rect">
            <a:avLst/>
          </a:prstGeom>
        </p:spPr>
      </p:pic>
      <p:pic>
        <p:nvPicPr>
          <p:cNvPr id="7" name="Picture 6" descr="logo_hl_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66900"/>
            <a:ext cx="5295900" cy="1138619"/>
          </a:xfrm>
          <a:prstGeom prst="rect">
            <a:avLst/>
          </a:prstGeom>
        </p:spPr>
      </p:pic>
      <p:pic>
        <p:nvPicPr>
          <p:cNvPr id="8" name="Picture 7" descr="Sovrin-Log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t="40151" r="13637" b="37500"/>
          <a:stretch/>
        </p:blipFill>
        <p:spPr>
          <a:xfrm>
            <a:off x="5257799" y="4404380"/>
            <a:ext cx="3626149" cy="11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4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072" y="876300"/>
            <a:ext cx="7664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Governance Standards: </a:t>
            </a:r>
            <a:r>
              <a:rPr lang="en-US" sz="6000" dirty="0">
                <a:solidFill>
                  <a:srgbClr val="FF6600"/>
                </a:solidFill>
                <a:latin typeface="Avenir Book"/>
                <a:cs typeface="Avenir Book"/>
              </a:rPr>
              <a:t/>
            </a:r>
            <a:br>
              <a:rPr lang="en-US" sz="6000" dirty="0">
                <a:solidFill>
                  <a:srgbClr val="FF6600"/>
                </a:solidFill>
                <a:latin typeface="Avenir Book"/>
                <a:cs typeface="Avenir Book"/>
              </a:rPr>
            </a:br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The Role </a:t>
            </a:r>
            <a:r>
              <a:rPr lang="en-US" sz="6000" dirty="0">
                <a:solidFill>
                  <a:srgbClr val="FF6600"/>
                </a:solidFill>
                <a:latin typeface="Avenir Book"/>
                <a:cs typeface="Avenir Book"/>
              </a:rPr>
              <a:t>of </a:t>
            </a:r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/>
            </a:r>
            <a:b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</a:br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Trust Frameworks</a:t>
            </a:r>
            <a:endParaRPr lang="en-US" sz="6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671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sl-bl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831" y="0"/>
            <a:ext cx="4487482" cy="5715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0" y="509096"/>
            <a:ext cx="3925887" cy="1434004"/>
            <a:chOff x="457200" y="509096"/>
            <a:chExt cx="3925887" cy="1434004"/>
          </a:xfrm>
        </p:grpSpPr>
        <p:sp>
          <p:nvSpPr>
            <p:cNvPr id="5" name="Left Brace 4"/>
            <p:cNvSpPr/>
            <p:nvPr/>
          </p:nvSpPr>
          <p:spPr>
            <a:xfrm>
              <a:off x="3657600" y="509096"/>
              <a:ext cx="725487" cy="1420208"/>
            </a:xfrm>
            <a:prstGeom prst="leftBrace">
              <a:avLst>
                <a:gd name="adj1" fmla="val 24890"/>
                <a:gd name="adj2" fmla="val 50000"/>
              </a:avLst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2"/>
            <p:cNvSpPr txBox="1">
              <a:spLocks/>
            </p:cNvSpPr>
            <p:nvPr/>
          </p:nvSpPr>
          <p:spPr>
            <a:xfrm>
              <a:off x="457200" y="538260"/>
              <a:ext cx="3505200" cy="140484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u="none" kern="1200">
                  <a:solidFill>
                    <a:schemeClr val="tx1"/>
                  </a:solidFill>
                  <a:latin typeface="Avenir Black"/>
                  <a:ea typeface="+mj-ea"/>
                  <a:cs typeface="Avenir Black"/>
                </a:defRPr>
              </a:lvl1pPr>
            </a:lstStyle>
            <a:p>
              <a:pPr algn="ctr"/>
              <a:r>
                <a:rPr lang="en-US" sz="4000" dirty="0" smtClean="0"/>
                <a:t>Business Policies</a:t>
              </a:r>
              <a:endParaRPr lang="en-US" sz="4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2109296"/>
            <a:ext cx="3925887" cy="1420208"/>
            <a:chOff x="457200" y="2109296"/>
            <a:chExt cx="3925887" cy="1420208"/>
          </a:xfrm>
        </p:grpSpPr>
        <p:sp>
          <p:nvSpPr>
            <p:cNvPr id="7" name="Left Brace 6"/>
            <p:cNvSpPr/>
            <p:nvPr/>
          </p:nvSpPr>
          <p:spPr>
            <a:xfrm>
              <a:off x="3657600" y="2109296"/>
              <a:ext cx="725487" cy="1420208"/>
            </a:xfrm>
            <a:prstGeom prst="leftBrace">
              <a:avLst>
                <a:gd name="adj1" fmla="val 24890"/>
                <a:gd name="adj2" fmla="val 50000"/>
              </a:avLst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2"/>
            <p:cNvSpPr txBox="1">
              <a:spLocks/>
            </p:cNvSpPr>
            <p:nvPr/>
          </p:nvSpPr>
          <p:spPr>
            <a:xfrm>
              <a:off x="457200" y="2109296"/>
              <a:ext cx="3505200" cy="140484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u="none" kern="1200">
                  <a:solidFill>
                    <a:schemeClr val="tx1"/>
                  </a:solidFill>
                  <a:latin typeface="Avenir Black"/>
                  <a:ea typeface="+mj-ea"/>
                  <a:cs typeface="Avenir Black"/>
                </a:defRPr>
              </a:lvl1pPr>
            </a:lstStyle>
            <a:p>
              <a:pPr algn="ctr"/>
              <a:r>
                <a:rPr lang="en-US" sz="4000" dirty="0" smtClean="0"/>
                <a:t>Legal</a:t>
              </a:r>
              <a:br>
                <a:rPr lang="en-US" sz="4000" dirty="0" smtClean="0"/>
              </a:br>
              <a:r>
                <a:rPr lang="en-US" sz="4000" dirty="0" smtClean="0"/>
                <a:t>Policies</a:t>
              </a:r>
              <a:endParaRPr lang="en-US" sz="4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3723292"/>
            <a:ext cx="3925887" cy="1420208"/>
            <a:chOff x="457200" y="3723292"/>
            <a:chExt cx="3925887" cy="1420208"/>
          </a:xfrm>
        </p:grpSpPr>
        <p:sp>
          <p:nvSpPr>
            <p:cNvPr id="8" name="Left Brace 7"/>
            <p:cNvSpPr/>
            <p:nvPr/>
          </p:nvSpPr>
          <p:spPr>
            <a:xfrm>
              <a:off x="3657600" y="3723292"/>
              <a:ext cx="725487" cy="1420208"/>
            </a:xfrm>
            <a:prstGeom prst="leftBrace">
              <a:avLst>
                <a:gd name="adj1" fmla="val 24890"/>
                <a:gd name="adj2" fmla="val 50000"/>
              </a:avLst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2"/>
            <p:cNvSpPr txBox="1">
              <a:spLocks/>
            </p:cNvSpPr>
            <p:nvPr/>
          </p:nvSpPr>
          <p:spPr>
            <a:xfrm>
              <a:off x="457200" y="3738660"/>
              <a:ext cx="3505200" cy="140484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i="0" u="none" kern="1200">
                  <a:solidFill>
                    <a:schemeClr val="tx1"/>
                  </a:solidFill>
                  <a:latin typeface="Avenir Black"/>
                  <a:ea typeface="+mj-ea"/>
                  <a:cs typeface="Avenir Black"/>
                </a:defRPr>
              </a:lvl1pPr>
            </a:lstStyle>
            <a:p>
              <a:pPr algn="ctr"/>
              <a:r>
                <a:rPr lang="en-US" sz="4000" dirty="0" smtClean="0"/>
                <a:t>Technical</a:t>
              </a:r>
              <a:br>
                <a:rPr lang="en-US" sz="4000" dirty="0" smtClean="0"/>
              </a:br>
              <a:r>
                <a:rPr lang="en-US" sz="4000" dirty="0" smtClean="0"/>
                <a:t>Policies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31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2060"/>
            <a:ext cx="8229600" cy="79524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 trust framework is</a:t>
            </a:r>
            <a:r>
              <a:rPr lang="mr-IN" sz="4400" dirty="0" smtClean="0"/>
              <a:t>…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7072" y="1790700"/>
            <a:ext cx="7664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venir Book"/>
                <a:cs typeface="Avenir Book"/>
              </a:rPr>
              <a:t>A set of business, legal, and technical rules which members of a community agree to follow in order to achieve trust online</a:t>
            </a:r>
            <a:endParaRPr lang="en-US" sz="4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7834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6072" y="226755"/>
            <a:ext cx="8426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venir Book"/>
                <a:cs typeface="Avenir Book"/>
              </a:rPr>
              <a:t>Example: </a:t>
            </a: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a credit card network </a:t>
            </a:r>
            <a:r>
              <a:rPr lang="en-US" sz="4000" dirty="0" smtClean="0">
                <a:latin typeface="Avenir Book"/>
                <a:cs typeface="Avenir Book"/>
              </a:rPr>
              <a:t>relies on </a:t>
            </a:r>
            <a:r>
              <a:rPr lang="en-US" sz="4000" dirty="0">
                <a:latin typeface="Avenir Book"/>
                <a:cs typeface="Avenir Book"/>
              </a:rPr>
              <a:t>a trust </a:t>
            </a:r>
            <a:r>
              <a:rPr lang="en-US" sz="4000" dirty="0" smtClean="0">
                <a:latin typeface="Avenir Book"/>
                <a:cs typeface="Avenir Book"/>
              </a:rPr>
              <a:t>framework to establish trust between the parties</a:t>
            </a:r>
            <a:endParaRPr lang="en-US" sz="4000" dirty="0">
              <a:latin typeface="Avenir Book"/>
              <a:cs typeface="Avenir Boo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2606682"/>
            <a:ext cx="7766312" cy="2460618"/>
            <a:chOff x="990600" y="2606682"/>
            <a:chExt cx="7766312" cy="2460618"/>
          </a:xfrm>
        </p:grpSpPr>
        <p:pic>
          <p:nvPicPr>
            <p:cNvPr id="3" name="Picture 2" descr="downloa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0" y="3201723"/>
              <a:ext cx="2125752" cy="1337045"/>
            </a:xfrm>
            <a:prstGeom prst="rect">
              <a:avLst/>
            </a:prstGeom>
          </p:spPr>
        </p:pic>
        <p:pic>
          <p:nvPicPr>
            <p:cNvPr id="5" name="Picture 4" descr="download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4700" y="2606682"/>
              <a:ext cx="3672212" cy="2460618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429000" y="3395769"/>
              <a:ext cx="1524000" cy="9906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777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6072" y="226755"/>
            <a:ext cx="8426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venir Book"/>
                <a:cs typeface="Avenir Book"/>
              </a:rPr>
              <a:t>Similarly, the </a:t>
            </a: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trust </a:t>
            </a:r>
            <a:r>
              <a:rPr lang="en-US" sz="4000" dirty="0" smtClean="0">
                <a:latin typeface="Avenir Book"/>
                <a:cs typeface="Avenir Book"/>
              </a:rPr>
              <a:t>in any SSI digital credential will depend on </a:t>
            </a:r>
            <a:r>
              <a:rPr lang="en-US" sz="4000" dirty="0">
                <a:latin typeface="Avenir Book"/>
                <a:cs typeface="Avenir Book"/>
              </a:rPr>
              <a:t>the </a:t>
            </a:r>
            <a:r>
              <a:rPr lang="en-US" sz="4000" dirty="0">
                <a:solidFill>
                  <a:srgbClr val="FF6600"/>
                </a:solidFill>
                <a:latin typeface="Avenir Book"/>
                <a:cs typeface="Avenir Book"/>
              </a:rPr>
              <a:t>trust </a:t>
            </a: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framework </a:t>
            </a:r>
            <a:r>
              <a:rPr lang="en-US" sz="4000" dirty="0" smtClean="0">
                <a:latin typeface="Avenir Book"/>
                <a:cs typeface="Avenir Book"/>
              </a:rPr>
              <a:t>under which it is issued</a:t>
            </a:r>
            <a:endParaRPr lang="en-US" sz="4000" dirty="0">
              <a:latin typeface="Avenir Book"/>
              <a:cs typeface="Avenir Book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29000" y="3395769"/>
            <a:ext cx="1524000" cy="990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452" y="2324100"/>
            <a:ext cx="1584041" cy="315887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71600" y="3395769"/>
            <a:ext cx="1371600" cy="1061931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Digital Credential</a:t>
            </a:r>
            <a:endParaRPr lang="en-US" sz="2000" b="1" dirty="0"/>
          </a:p>
        </p:txBody>
      </p:sp>
      <p:pic>
        <p:nvPicPr>
          <p:cNvPr id="17" name="Picture 16" descr="downloa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4700" y="2606682"/>
            <a:ext cx="3672212" cy="24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86342"/>
            <a:ext cx="7357297" cy="5510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80135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Digital Credential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80135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Trust Framework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2165165"/>
            <a:ext cx="838200" cy="228600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19648" y="2165165"/>
            <a:ext cx="838200" cy="228600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456"/>
            <a:ext cx="2971800" cy="7952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Am I?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drummond-evernym-bw-headshot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19300"/>
            <a:ext cx="2057400" cy="195082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505200" y="1333500"/>
            <a:ext cx="5334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Chief Trust Officer, Evernym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Trustee, Sovrin Foundation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Chair, Sovrin Trust </a:t>
            </a:r>
            <a:r>
              <a:rPr lang="en-US" dirty="0" smtClean="0">
                <a:solidFill>
                  <a:schemeClr val="bg1"/>
                </a:solidFill>
              </a:rPr>
              <a:t>Framework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Co-Chair, Decentralized Identity Foundation ID WG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Co-Chair, OASIS XDI TC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Principle Investigator, </a:t>
            </a:r>
            <a:r>
              <a:rPr lang="en-US" dirty="0" smtClean="0">
                <a:solidFill>
                  <a:schemeClr val="bg1"/>
                </a:solidFill>
              </a:rPr>
              <a:t>U.S DHS DID </a:t>
            </a:r>
            <a:r>
              <a:rPr lang="en-US" dirty="0">
                <a:solidFill>
                  <a:schemeClr val="bg1"/>
                </a:solidFill>
              </a:rPr>
              <a:t>and DKMS </a:t>
            </a:r>
            <a:r>
              <a:rPr lang="en-US" dirty="0" smtClean="0">
                <a:solidFill>
                  <a:schemeClr val="bg1"/>
                </a:solidFill>
              </a:rPr>
              <a:t>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Co-Editor, W3C DID Spec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60913" y="242456"/>
            <a:ext cx="2971800" cy="79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u="none" kern="1200">
                <a:solidFill>
                  <a:schemeClr val="tx1"/>
                </a:solidFill>
                <a:latin typeface="Avenir Black"/>
                <a:ea typeface="+mj-ea"/>
                <a:cs typeface="Avenir Black"/>
              </a:defRPr>
            </a:lvl1pPr>
          </a:lstStyle>
          <a:p>
            <a:pPr algn="ctr"/>
            <a:r>
              <a:rPr lang="en-US" dirty="0" smtClean="0">
                <a:solidFill>
                  <a:srgbClr val="FF6600"/>
                </a:solidFill>
              </a:rPr>
              <a:t>Hats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07672" y="1832908"/>
            <a:ext cx="5683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venir Book"/>
                <a:cs typeface="Avenir Book"/>
              </a:rPr>
              <a:t>This is why SSI is going to lead to</a:t>
            </a:r>
            <a:r>
              <a:rPr lang="en-US" sz="4000" dirty="0">
                <a:solidFill>
                  <a:srgbClr val="FF6600"/>
                </a:solidFill>
                <a:latin typeface="Avenir Book"/>
                <a:cs typeface="Avenir Book"/>
              </a:rPr>
              <a:t> </a:t>
            </a: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an explosion of trust frameworks</a:t>
            </a:r>
            <a:endParaRPr lang="en-US" sz="4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044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072" y="1333500"/>
            <a:ext cx="7664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The Sovrin Trust Framework: 3 Layers of Enablement</a:t>
            </a:r>
            <a:endParaRPr lang="en-US" sz="6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943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2176" y="5067300"/>
            <a:ext cx="4754623" cy="3048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Config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963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One: </a:t>
            </a:r>
            <a:r>
              <a:rPr lang="en-US" dirty="0" smtClean="0">
                <a:latin typeface="Avenir Black"/>
                <a:cs typeface="Avenir Black"/>
              </a:rPr>
              <a:t/>
            </a:r>
            <a:br>
              <a:rPr lang="en-US" dirty="0" smtClean="0">
                <a:latin typeface="Avenir Black"/>
                <a:cs typeface="Avenir Black"/>
              </a:rPr>
            </a:br>
            <a:r>
              <a:rPr lang="en-US" dirty="0" smtClean="0">
                <a:latin typeface="Avenir Black"/>
                <a:cs typeface="Avenir Black"/>
              </a:rPr>
              <a:t>Sovrin Public Ledger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2176" y="4765227"/>
            <a:ext cx="4754623" cy="304800"/>
          </a:xfrm>
          <a:prstGeom prst="rect">
            <a:avLst/>
          </a:prstGeom>
          <a:solidFill>
            <a:srgbClr val="972DAB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Pool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2176" y="4460427"/>
            <a:ext cx="4754624" cy="304800"/>
          </a:xfrm>
          <a:prstGeom prst="rect">
            <a:avLst/>
          </a:prstGeom>
          <a:solidFill>
            <a:srgbClr val="2B40C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2176" y="4155627"/>
            <a:ext cx="4754624" cy="304800"/>
          </a:xfrm>
          <a:prstGeom prst="rect">
            <a:avLst/>
          </a:prstGeom>
          <a:solidFill>
            <a:srgbClr val="107C0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Payment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90804" y="4155627"/>
            <a:ext cx="1041373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0804" y="4762500"/>
            <a:ext cx="1041373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Internal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91634" y="391474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 Black"/>
                <a:cs typeface="Avenir Black"/>
              </a:rPr>
              <a:t>Cryptographic Trust</a:t>
            </a:r>
            <a:endParaRPr lang="en-US" sz="20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1554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95600" y="2857500"/>
            <a:ext cx="5791200" cy="1143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5" name="Picture 14" descr="pip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61774" r="7640"/>
          <a:stretch/>
        </p:blipFill>
        <p:spPr>
          <a:xfrm>
            <a:off x="3581401" y="3246183"/>
            <a:ext cx="4343399" cy="1222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32176" y="5067300"/>
            <a:ext cx="4754623" cy="3048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Config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963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One: </a:t>
            </a:r>
            <a:r>
              <a:rPr lang="en-US" dirty="0" smtClean="0">
                <a:latin typeface="Avenir Black"/>
                <a:cs typeface="Avenir Black"/>
              </a:rPr>
              <a:t/>
            </a:r>
            <a:br>
              <a:rPr lang="en-US" dirty="0" smtClean="0">
                <a:latin typeface="Avenir Black"/>
                <a:cs typeface="Avenir Black"/>
              </a:rPr>
            </a:br>
            <a:r>
              <a:rPr lang="en-US" dirty="0" smtClean="0">
                <a:latin typeface="Avenir Black"/>
                <a:cs typeface="Avenir Black"/>
              </a:rPr>
              <a:t>Sovrin Public Ledger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2176" y="4765227"/>
            <a:ext cx="4754623" cy="304800"/>
          </a:xfrm>
          <a:prstGeom prst="rect">
            <a:avLst/>
          </a:prstGeom>
          <a:solidFill>
            <a:srgbClr val="972DAB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Pool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2176" y="4460427"/>
            <a:ext cx="4754624" cy="304800"/>
          </a:xfrm>
          <a:prstGeom prst="rect">
            <a:avLst/>
          </a:prstGeom>
          <a:solidFill>
            <a:srgbClr val="2B40C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2176" y="4155627"/>
            <a:ext cx="4754624" cy="304800"/>
          </a:xfrm>
          <a:prstGeom prst="rect">
            <a:avLst/>
          </a:prstGeom>
          <a:solidFill>
            <a:srgbClr val="107C0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Payment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917624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Two: </a:t>
            </a:r>
            <a:r>
              <a:rPr lang="en-US" dirty="0" smtClean="0">
                <a:latin typeface="Avenir Black"/>
                <a:cs typeface="Avenir Black"/>
              </a:rPr>
              <a:t/>
            </a:r>
            <a:br>
              <a:rPr lang="en-US" dirty="0" smtClean="0">
                <a:latin typeface="Avenir Black"/>
                <a:cs typeface="Avenir Black"/>
              </a:rPr>
            </a:br>
            <a:r>
              <a:rPr lang="en-US" dirty="0" smtClean="0">
                <a:latin typeface="Avenir Black"/>
                <a:cs typeface="Avenir Black"/>
              </a:rPr>
              <a:t>Agent</a:t>
            </a:r>
            <a:r>
              <a:rPr lang="en-US" dirty="0">
                <a:latin typeface="Avenir Black"/>
                <a:cs typeface="Avenir Black"/>
              </a:rPr>
              <a:t>-to</a:t>
            </a:r>
            <a:r>
              <a:rPr lang="en-US" dirty="0" smtClean="0">
                <a:latin typeface="Avenir Black"/>
                <a:cs typeface="Avenir Black"/>
              </a:rPr>
              <a:t>-Agent Protocol</a:t>
            </a:r>
            <a:endParaRPr lang="en-US" dirty="0">
              <a:latin typeface="Avenir Black"/>
              <a:cs typeface="Avenir Black"/>
            </a:endParaRPr>
          </a:p>
        </p:txBody>
      </p:sp>
      <p:pic>
        <p:nvPicPr>
          <p:cNvPr id="13" name="Picture 12" descr="android-wallet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76" y="2933700"/>
            <a:ext cx="469392" cy="718458"/>
          </a:xfrm>
          <a:prstGeom prst="rect">
            <a:avLst/>
          </a:prstGeom>
        </p:spPr>
      </p:pic>
      <p:pic>
        <p:nvPicPr>
          <p:cNvPr id="14" name="Picture 13" descr="android-wallet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933700"/>
            <a:ext cx="469392" cy="71845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08206" y="3605753"/>
            <a:ext cx="143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Agent + Wallet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32871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Connection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2890804" y="4155627"/>
            <a:ext cx="1041373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0804" y="4762500"/>
            <a:ext cx="1041373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Internal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9000" y="3605753"/>
            <a:ext cx="142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Agent + Wallet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91634" y="391474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 Black"/>
                <a:cs typeface="Avenir Black"/>
              </a:rPr>
              <a:t>Cryptographic Trust</a:t>
            </a:r>
            <a:endParaRPr lang="en-US" sz="20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62661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2781300"/>
            <a:ext cx="8686800" cy="266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2857500"/>
            <a:ext cx="5791200" cy="1143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5" name="Picture 14" descr="pip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61774" r="7640"/>
          <a:stretch/>
        </p:blipFill>
        <p:spPr>
          <a:xfrm>
            <a:off x="3581401" y="3246183"/>
            <a:ext cx="4343399" cy="1222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32176" y="5067300"/>
            <a:ext cx="4754623" cy="3048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Config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963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One: </a:t>
            </a:r>
            <a:r>
              <a:rPr lang="en-US" dirty="0" smtClean="0">
                <a:latin typeface="Avenir Black"/>
                <a:cs typeface="Avenir Black"/>
              </a:rPr>
              <a:t/>
            </a:r>
            <a:br>
              <a:rPr lang="en-US" dirty="0" smtClean="0">
                <a:latin typeface="Avenir Black"/>
                <a:cs typeface="Avenir Black"/>
              </a:rPr>
            </a:br>
            <a:r>
              <a:rPr lang="en-US" dirty="0" smtClean="0">
                <a:latin typeface="Avenir Black"/>
                <a:cs typeface="Avenir Black"/>
              </a:rPr>
              <a:t>Sovrin Public Ledger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2176" y="4765227"/>
            <a:ext cx="4754623" cy="304800"/>
          </a:xfrm>
          <a:prstGeom prst="rect">
            <a:avLst/>
          </a:prstGeom>
          <a:solidFill>
            <a:srgbClr val="972DAB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Pool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2176" y="4460427"/>
            <a:ext cx="4754624" cy="304800"/>
          </a:xfrm>
          <a:prstGeom prst="rect">
            <a:avLst/>
          </a:prstGeom>
          <a:solidFill>
            <a:srgbClr val="2B40C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2176" y="4155627"/>
            <a:ext cx="4754624" cy="304800"/>
          </a:xfrm>
          <a:prstGeom prst="rect">
            <a:avLst/>
          </a:prstGeom>
          <a:solidFill>
            <a:srgbClr val="107C0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Payment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917624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Two: </a:t>
            </a:r>
            <a:r>
              <a:rPr lang="en-US" dirty="0" smtClean="0">
                <a:latin typeface="Avenir Black"/>
                <a:cs typeface="Avenir Black"/>
              </a:rPr>
              <a:t/>
            </a:r>
            <a:br>
              <a:rPr lang="en-US" dirty="0" smtClean="0">
                <a:latin typeface="Avenir Black"/>
                <a:cs typeface="Avenir Black"/>
              </a:rPr>
            </a:br>
            <a:r>
              <a:rPr lang="en-US" dirty="0" smtClean="0">
                <a:latin typeface="Avenir Black"/>
                <a:cs typeface="Avenir Black"/>
              </a:rPr>
              <a:t>Agent</a:t>
            </a:r>
            <a:r>
              <a:rPr lang="en-US" dirty="0">
                <a:latin typeface="Avenir Black"/>
                <a:cs typeface="Avenir Black"/>
              </a:rPr>
              <a:t>-to</a:t>
            </a:r>
            <a:r>
              <a:rPr lang="en-US" dirty="0" smtClean="0">
                <a:latin typeface="Avenir Black"/>
                <a:cs typeface="Avenir Black"/>
              </a:rPr>
              <a:t>-Agent Protocol</a:t>
            </a:r>
            <a:endParaRPr lang="en-US" dirty="0">
              <a:latin typeface="Avenir Black"/>
              <a:cs typeface="Avenir Black"/>
            </a:endParaRPr>
          </a:p>
        </p:txBody>
      </p:sp>
      <p:pic>
        <p:nvPicPr>
          <p:cNvPr id="13" name="Picture 12" descr="android-wallet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76" y="2933700"/>
            <a:ext cx="469392" cy="718458"/>
          </a:xfrm>
          <a:prstGeom prst="rect">
            <a:avLst/>
          </a:prstGeom>
        </p:spPr>
      </p:pic>
      <p:pic>
        <p:nvPicPr>
          <p:cNvPr id="14" name="Picture 13" descr="android-wallet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933700"/>
            <a:ext cx="469392" cy="71845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08206" y="3605753"/>
            <a:ext cx="143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Agent + Wallet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32871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Connection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2890804" y="4155627"/>
            <a:ext cx="1041373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0804" y="4762500"/>
            <a:ext cx="1041373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Internal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9000" y="3605753"/>
            <a:ext cx="142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Agent + Wallet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91634" y="391474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 Black"/>
                <a:cs typeface="Avenir Black"/>
              </a:rPr>
              <a:t>Cryptographic Trust</a:t>
            </a:r>
            <a:endParaRPr lang="en-US" sz="20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75070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2781300"/>
            <a:ext cx="8686800" cy="266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2857500"/>
            <a:ext cx="5791200" cy="1143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5600" y="342900"/>
            <a:ext cx="57912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3" name="Picture 22" descr="pip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61774" r="7640"/>
          <a:stretch/>
        </p:blipFill>
        <p:spPr>
          <a:xfrm rot="1810975" flipV="1">
            <a:off x="5754649" y="1338894"/>
            <a:ext cx="2536441" cy="143041"/>
          </a:xfrm>
          <a:prstGeom prst="rect">
            <a:avLst/>
          </a:prstGeom>
        </p:spPr>
      </p:pic>
      <p:pic>
        <p:nvPicPr>
          <p:cNvPr id="22" name="Picture 21" descr="pip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61774" r="7640"/>
          <a:stretch/>
        </p:blipFill>
        <p:spPr>
          <a:xfrm rot="19789025">
            <a:off x="3423691" y="1322532"/>
            <a:ext cx="2536441" cy="154561"/>
          </a:xfrm>
          <a:prstGeom prst="rect">
            <a:avLst/>
          </a:prstGeom>
        </p:spPr>
      </p:pic>
      <p:pic>
        <p:nvPicPr>
          <p:cNvPr id="15" name="Picture 14" descr="pip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61774" r="7640"/>
          <a:stretch/>
        </p:blipFill>
        <p:spPr>
          <a:xfrm>
            <a:off x="3581401" y="3246183"/>
            <a:ext cx="4343399" cy="1222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32176" y="5067300"/>
            <a:ext cx="4754623" cy="3048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Config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963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One: </a:t>
            </a:r>
            <a:r>
              <a:rPr lang="en-US" dirty="0" smtClean="0">
                <a:latin typeface="Avenir Black"/>
                <a:cs typeface="Avenir Black"/>
              </a:rPr>
              <a:t/>
            </a:r>
            <a:br>
              <a:rPr lang="en-US" dirty="0" smtClean="0">
                <a:latin typeface="Avenir Black"/>
                <a:cs typeface="Avenir Black"/>
              </a:rPr>
            </a:br>
            <a:r>
              <a:rPr lang="en-US" dirty="0" smtClean="0">
                <a:latin typeface="Avenir Black"/>
                <a:cs typeface="Avenir Black"/>
              </a:rPr>
              <a:t>Sovrin Public Ledger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2176" y="4765227"/>
            <a:ext cx="4754623" cy="304800"/>
          </a:xfrm>
          <a:prstGeom prst="rect">
            <a:avLst/>
          </a:prstGeom>
          <a:solidFill>
            <a:srgbClr val="972DAB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Pool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2176" y="4460427"/>
            <a:ext cx="4754624" cy="304800"/>
          </a:xfrm>
          <a:prstGeom prst="rect">
            <a:avLst/>
          </a:prstGeom>
          <a:solidFill>
            <a:srgbClr val="2B40C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2176" y="4155627"/>
            <a:ext cx="4754624" cy="304800"/>
          </a:xfrm>
          <a:prstGeom prst="rect">
            <a:avLst/>
          </a:prstGeom>
          <a:solidFill>
            <a:srgbClr val="107C0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Payment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917624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Two: </a:t>
            </a:r>
            <a:r>
              <a:rPr lang="en-US" dirty="0" smtClean="0">
                <a:latin typeface="Avenir Black"/>
                <a:cs typeface="Avenir Black"/>
              </a:rPr>
              <a:t/>
            </a:r>
            <a:br>
              <a:rPr lang="en-US" dirty="0" smtClean="0">
                <a:latin typeface="Avenir Black"/>
                <a:cs typeface="Avenir Black"/>
              </a:rPr>
            </a:br>
            <a:r>
              <a:rPr lang="en-US" dirty="0" smtClean="0">
                <a:latin typeface="Avenir Black"/>
                <a:cs typeface="Avenir Black"/>
              </a:rPr>
              <a:t>Agent</a:t>
            </a:r>
            <a:r>
              <a:rPr lang="en-US" dirty="0">
                <a:latin typeface="Avenir Black"/>
                <a:cs typeface="Avenir Black"/>
              </a:rPr>
              <a:t>-to</a:t>
            </a:r>
            <a:r>
              <a:rPr lang="en-US" dirty="0" smtClean="0">
                <a:latin typeface="Avenir Black"/>
                <a:cs typeface="Avenir Black"/>
              </a:rPr>
              <a:t>-Agent Protocol</a:t>
            </a:r>
            <a:endParaRPr lang="en-US" dirty="0">
              <a:latin typeface="Avenir Black"/>
              <a:cs typeface="Avenir Black"/>
            </a:endParaRPr>
          </a:p>
        </p:txBody>
      </p:sp>
      <p:pic>
        <p:nvPicPr>
          <p:cNvPr id="13" name="Picture 12" descr="android-wallet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76" y="2933700"/>
            <a:ext cx="469392" cy="718458"/>
          </a:xfrm>
          <a:prstGeom prst="rect">
            <a:avLst/>
          </a:prstGeom>
        </p:spPr>
      </p:pic>
      <p:pic>
        <p:nvPicPr>
          <p:cNvPr id="14" name="Picture 13" descr="android-wallet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933700"/>
            <a:ext cx="469392" cy="718458"/>
          </a:xfrm>
          <a:prstGeom prst="rect">
            <a:avLst/>
          </a:prstGeom>
        </p:spPr>
      </p:pic>
      <p:pic>
        <p:nvPicPr>
          <p:cNvPr id="18" name="Picture 17" descr="android-wallet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7936"/>
            <a:ext cx="521208" cy="797767"/>
          </a:xfrm>
          <a:prstGeom prst="rect">
            <a:avLst/>
          </a:prstGeom>
        </p:spPr>
      </p:pic>
      <p:pic>
        <p:nvPicPr>
          <p:cNvPr id="20" name="Picture 19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25" y="1527108"/>
            <a:ext cx="838200" cy="838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36807" y="2286855"/>
            <a:ext cx="79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Issuer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639457" y="2286855"/>
            <a:ext cx="79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Verifier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429362" y="1147346"/>
            <a:ext cx="79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Holder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959425" y="2104230"/>
            <a:ext cx="3660575" cy="5622"/>
          </a:xfrm>
          <a:prstGeom prst="straightConnector1">
            <a:avLst/>
          </a:prstGeom>
          <a:ln w="12700" cmpd="sng">
            <a:solidFill>
              <a:srgbClr val="B833DB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29362" y="2109852"/>
            <a:ext cx="795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B833DB"/>
                </a:solidFill>
              </a:rPr>
              <a:t>Trust</a:t>
            </a:r>
            <a:endParaRPr lang="en-US" sz="1200" i="1" dirty="0">
              <a:solidFill>
                <a:srgbClr val="B833D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10959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Three: </a:t>
            </a:r>
            <a:r>
              <a:rPr lang="en-US" dirty="0" smtClean="0">
                <a:latin typeface="Avenir Black"/>
                <a:cs typeface="Avenir Black"/>
              </a:rPr>
              <a:t>Credential Exchange</a:t>
            </a:r>
            <a:endParaRPr lang="en-US" dirty="0">
              <a:latin typeface="Avenir Black"/>
              <a:cs typeface="Avenir Black"/>
            </a:endParaRPr>
          </a:p>
        </p:txBody>
      </p:sp>
      <p:pic>
        <p:nvPicPr>
          <p:cNvPr id="31" name="Picture 30" descr="download.png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b="16142"/>
          <a:stretch/>
        </p:blipFill>
        <p:spPr>
          <a:xfrm>
            <a:off x="4343400" y="894302"/>
            <a:ext cx="457200" cy="3123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76600" y="800100"/>
            <a:ext cx="105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B833DB"/>
                </a:solidFill>
              </a:rPr>
              <a:t>Verifiable C</a:t>
            </a:r>
            <a:r>
              <a:rPr lang="en-US" sz="1200" i="1" dirty="0" smtClean="0">
                <a:solidFill>
                  <a:srgbClr val="B833DB"/>
                </a:solidFill>
              </a:rPr>
              <a:t>redential</a:t>
            </a:r>
            <a:endParaRPr lang="en-US" sz="1200" i="1" dirty="0">
              <a:solidFill>
                <a:srgbClr val="B833DB"/>
              </a:solidFill>
            </a:endParaRPr>
          </a:p>
        </p:txBody>
      </p:sp>
      <p:pic>
        <p:nvPicPr>
          <p:cNvPr id="33" name="Picture 32" descr="download.png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b="16142"/>
          <a:stretch/>
        </p:blipFill>
        <p:spPr>
          <a:xfrm>
            <a:off x="6858000" y="894302"/>
            <a:ext cx="457200" cy="31236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892277" y="495300"/>
            <a:ext cx="49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5A50A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15A50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15200" y="904101"/>
            <a:ext cx="105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B833DB"/>
                </a:solidFill>
              </a:rPr>
              <a:t>Proof</a:t>
            </a:r>
            <a:endParaRPr lang="en-US" sz="1200" i="1" dirty="0">
              <a:solidFill>
                <a:srgbClr val="B833DB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08206" y="3605753"/>
            <a:ext cx="143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Agent + Wallet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32871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Connection</a:t>
            </a:r>
            <a:endParaRPr lang="en-US" sz="1600" dirty="0"/>
          </a:p>
        </p:txBody>
      </p:sp>
      <p:pic>
        <p:nvPicPr>
          <p:cNvPr id="42" name="Picture 41" descr="ima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57" y="1545194"/>
            <a:ext cx="795370" cy="79537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90804" y="4155627"/>
            <a:ext cx="1041373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0804" y="4762500"/>
            <a:ext cx="1041373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Internal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9000" y="3605753"/>
            <a:ext cx="142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Agent + Wallet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91634" y="391474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 Black"/>
                <a:cs typeface="Avenir Black"/>
              </a:rPr>
              <a:t>Cryptographic Trust</a:t>
            </a:r>
            <a:endParaRPr lang="en-US" sz="20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644739" y="1277049"/>
            <a:ext cx="257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 Black"/>
                <a:cs typeface="Avenir Black"/>
              </a:rPr>
              <a:t>Human Trust</a:t>
            </a:r>
            <a:endParaRPr lang="en-US" sz="20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48396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2781300"/>
            <a:ext cx="8686800" cy="266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2857500"/>
            <a:ext cx="5791200" cy="1143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190500"/>
            <a:ext cx="8686800" cy="2590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342900"/>
            <a:ext cx="57912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3" name="Picture 22" descr="pip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61774" r="7640"/>
          <a:stretch/>
        </p:blipFill>
        <p:spPr>
          <a:xfrm rot="1810975" flipV="1">
            <a:off x="5754649" y="1338894"/>
            <a:ext cx="2536441" cy="143041"/>
          </a:xfrm>
          <a:prstGeom prst="rect">
            <a:avLst/>
          </a:prstGeom>
        </p:spPr>
      </p:pic>
      <p:pic>
        <p:nvPicPr>
          <p:cNvPr id="22" name="Picture 21" descr="pip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61774" r="7640"/>
          <a:stretch/>
        </p:blipFill>
        <p:spPr>
          <a:xfrm rot="19789025">
            <a:off x="3423691" y="1322532"/>
            <a:ext cx="2536441" cy="154561"/>
          </a:xfrm>
          <a:prstGeom prst="rect">
            <a:avLst/>
          </a:prstGeom>
        </p:spPr>
      </p:pic>
      <p:pic>
        <p:nvPicPr>
          <p:cNvPr id="15" name="Picture 14" descr="pip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61774" r="7640"/>
          <a:stretch/>
        </p:blipFill>
        <p:spPr>
          <a:xfrm>
            <a:off x="3581401" y="3246183"/>
            <a:ext cx="4343399" cy="1222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32176" y="5067300"/>
            <a:ext cx="4754623" cy="3048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Config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963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One: </a:t>
            </a:r>
            <a:r>
              <a:rPr lang="en-US" dirty="0" smtClean="0">
                <a:latin typeface="Avenir Black"/>
                <a:cs typeface="Avenir Black"/>
              </a:rPr>
              <a:t/>
            </a:r>
            <a:br>
              <a:rPr lang="en-US" dirty="0" smtClean="0">
                <a:latin typeface="Avenir Black"/>
                <a:cs typeface="Avenir Black"/>
              </a:rPr>
            </a:br>
            <a:r>
              <a:rPr lang="en-US" dirty="0" smtClean="0">
                <a:latin typeface="Avenir Black"/>
                <a:cs typeface="Avenir Black"/>
              </a:rPr>
              <a:t>Sovrin Public Ledger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2176" y="4765227"/>
            <a:ext cx="4754623" cy="304800"/>
          </a:xfrm>
          <a:prstGeom prst="rect">
            <a:avLst/>
          </a:prstGeom>
          <a:solidFill>
            <a:srgbClr val="972DAB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Pool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2176" y="4460427"/>
            <a:ext cx="4754624" cy="304800"/>
          </a:xfrm>
          <a:prstGeom prst="rect">
            <a:avLst/>
          </a:prstGeom>
          <a:solidFill>
            <a:srgbClr val="2B40C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2176" y="4155627"/>
            <a:ext cx="4754624" cy="304800"/>
          </a:xfrm>
          <a:prstGeom prst="rect">
            <a:avLst/>
          </a:prstGeom>
          <a:solidFill>
            <a:srgbClr val="107C0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Payment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917624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Two: </a:t>
            </a:r>
            <a:r>
              <a:rPr lang="en-US" dirty="0" smtClean="0">
                <a:latin typeface="Avenir Black"/>
                <a:cs typeface="Avenir Black"/>
              </a:rPr>
              <a:t/>
            </a:r>
            <a:br>
              <a:rPr lang="en-US" dirty="0" smtClean="0">
                <a:latin typeface="Avenir Black"/>
                <a:cs typeface="Avenir Black"/>
              </a:rPr>
            </a:br>
            <a:r>
              <a:rPr lang="en-US" dirty="0" smtClean="0">
                <a:latin typeface="Avenir Black"/>
                <a:cs typeface="Avenir Black"/>
              </a:rPr>
              <a:t>Agent</a:t>
            </a:r>
            <a:r>
              <a:rPr lang="en-US" dirty="0">
                <a:latin typeface="Avenir Black"/>
                <a:cs typeface="Avenir Black"/>
              </a:rPr>
              <a:t>-to</a:t>
            </a:r>
            <a:r>
              <a:rPr lang="en-US" dirty="0" smtClean="0">
                <a:latin typeface="Avenir Black"/>
                <a:cs typeface="Avenir Black"/>
              </a:rPr>
              <a:t>-Agent Protocol</a:t>
            </a:r>
            <a:endParaRPr lang="en-US" dirty="0">
              <a:latin typeface="Avenir Black"/>
              <a:cs typeface="Avenir Black"/>
            </a:endParaRPr>
          </a:p>
        </p:txBody>
      </p:sp>
      <p:pic>
        <p:nvPicPr>
          <p:cNvPr id="13" name="Picture 12" descr="android-wallet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76" y="2933700"/>
            <a:ext cx="469392" cy="718458"/>
          </a:xfrm>
          <a:prstGeom prst="rect">
            <a:avLst/>
          </a:prstGeom>
        </p:spPr>
      </p:pic>
      <p:pic>
        <p:nvPicPr>
          <p:cNvPr id="14" name="Picture 13" descr="android-wallet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933700"/>
            <a:ext cx="469392" cy="718458"/>
          </a:xfrm>
          <a:prstGeom prst="rect">
            <a:avLst/>
          </a:prstGeom>
        </p:spPr>
      </p:pic>
      <p:pic>
        <p:nvPicPr>
          <p:cNvPr id="18" name="Picture 17" descr="android-wallet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7936"/>
            <a:ext cx="521208" cy="797767"/>
          </a:xfrm>
          <a:prstGeom prst="rect">
            <a:avLst/>
          </a:prstGeom>
        </p:spPr>
      </p:pic>
      <p:pic>
        <p:nvPicPr>
          <p:cNvPr id="20" name="Picture 19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25" y="1527108"/>
            <a:ext cx="838200" cy="838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36807" y="2286855"/>
            <a:ext cx="79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Issuer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639457" y="2286855"/>
            <a:ext cx="79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Verifier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429362" y="1147346"/>
            <a:ext cx="79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Holder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959425" y="2104230"/>
            <a:ext cx="3660575" cy="5622"/>
          </a:xfrm>
          <a:prstGeom prst="straightConnector1">
            <a:avLst/>
          </a:prstGeom>
          <a:ln w="12700" cmpd="sng">
            <a:solidFill>
              <a:srgbClr val="B833DB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29362" y="2109852"/>
            <a:ext cx="795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B833DB"/>
                </a:solidFill>
              </a:rPr>
              <a:t>Trust</a:t>
            </a:r>
            <a:endParaRPr lang="en-US" sz="1200" i="1" dirty="0">
              <a:solidFill>
                <a:srgbClr val="B833D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10959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venir Black"/>
                <a:cs typeface="Avenir Black"/>
              </a:rPr>
              <a:t>Layer Three: </a:t>
            </a:r>
            <a:r>
              <a:rPr lang="en-US" dirty="0" smtClean="0">
                <a:latin typeface="Avenir Black"/>
                <a:cs typeface="Avenir Black"/>
              </a:rPr>
              <a:t>Credential Exchange</a:t>
            </a:r>
            <a:endParaRPr lang="en-US" dirty="0">
              <a:latin typeface="Avenir Black"/>
              <a:cs typeface="Avenir Black"/>
            </a:endParaRPr>
          </a:p>
        </p:txBody>
      </p:sp>
      <p:pic>
        <p:nvPicPr>
          <p:cNvPr id="31" name="Picture 30" descr="download.png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b="16142"/>
          <a:stretch/>
        </p:blipFill>
        <p:spPr>
          <a:xfrm>
            <a:off x="4343400" y="894302"/>
            <a:ext cx="457200" cy="3123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76600" y="800100"/>
            <a:ext cx="105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B833DB"/>
                </a:solidFill>
              </a:rPr>
              <a:t>Verifiable C</a:t>
            </a:r>
            <a:r>
              <a:rPr lang="en-US" sz="1200" i="1" dirty="0" smtClean="0">
                <a:solidFill>
                  <a:srgbClr val="B833DB"/>
                </a:solidFill>
              </a:rPr>
              <a:t>redential</a:t>
            </a:r>
            <a:endParaRPr lang="en-US" sz="1200" i="1" dirty="0">
              <a:solidFill>
                <a:srgbClr val="B833DB"/>
              </a:solidFill>
            </a:endParaRPr>
          </a:p>
        </p:txBody>
      </p:sp>
      <p:pic>
        <p:nvPicPr>
          <p:cNvPr id="33" name="Picture 32" descr="download.png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b="16142"/>
          <a:stretch/>
        </p:blipFill>
        <p:spPr>
          <a:xfrm>
            <a:off x="6858000" y="894302"/>
            <a:ext cx="457200" cy="31236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892277" y="495300"/>
            <a:ext cx="49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5A50A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800" dirty="0">
              <a:solidFill>
                <a:srgbClr val="15A50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15200" y="904101"/>
            <a:ext cx="105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B833DB"/>
                </a:solidFill>
              </a:rPr>
              <a:t>Proof</a:t>
            </a:r>
            <a:endParaRPr lang="en-US" sz="1200" i="1" dirty="0">
              <a:solidFill>
                <a:srgbClr val="B833DB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08206" y="3605753"/>
            <a:ext cx="143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Agent + Wallet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32871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Connection</a:t>
            </a:r>
            <a:endParaRPr lang="en-US" sz="1600" dirty="0"/>
          </a:p>
        </p:txBody>
      </p:sp>
      <p:pic>
        <p:nvPicPr>
          <p:cNvPr id="42" name="Picture 41" descr="ima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57" y="1545194"/>
            <a:ext cx="795370" cy="79537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90804" y="4155627"/>
            <a:ext cx="1041373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0804" y="4762500"/>
            <a:ext cx="1041373" cy="609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Internal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9000" y="3605753"/>
            <a:ext cx="142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Agent + Wallet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91634" y="391474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 Black"/>
                <a:cs typeface="Avenir Black"/>
              </a:rPr>
              <a:t>Cryptographic Trust</a:t>
            </a:r>
            <a:endParaRPr lang="en-US" sz="20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644739" y="1277049"/>
            <a:ext cx="2573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 Black"/>
                <a:cs typeface="Avenir Black"/>
              </a:rPr>
              <a:t>Human Trust</a:t>
            </a:r>
            <a:endParaRPr lang="en-US" sz="20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52264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3" descr="51ANJDKEPB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2780738"/>
            <a:ext cx="4648200" cy="24062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9600" y="2812212"/>
            <a:ext cx="3276600" cy="2255088"/>
            <a:chOff x="609600" y="2812212"/>
            <a:chExt cx="3276600" cy="2255088"/>
          </a:xfrm>
        </p:grpSpPr>
        <p:sp>
          <p:nvSpPr>
            <p:cNvPr id="10" name="Left Brace 9"/>
            <p:cNvSpPr/>
            <p:nvPr/>
          </p:nvSpPr>
          <p:spPr>
            <a:xfrm>
              <a:off x="3276600" y="2812212"/>
              <a:ext cx="609600" cy="2255088"/>
            </a:xfrm>
            <a:prstGeom prst="leftBrace">
              <a:avLst>
                <a:gd name="adj1" fmla="val 37319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3415249"/>
              <a:ext cx="2590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venir Black"/>
                  <a:cs typeface="Avenir Black"/>
                </a:rPr>
                <a:t>Sovrin Trust </a:t>
              </a:r>
              <a:r>
                <a:rPr lang="en-US" sz="3200" dirty="0" smtClean="0">
                  <a:latin typeface="Avenir Black"/>
                  <a:cs typeface="Avenir Black"/>
                </a:rPr>
                <a:t>Framework</a:t>
              </a:r>
              <a:endParaRPr lang="en-US" sz="3200" dirty="0">
                <a:latin typeface="Avenir Black"/>
                <a:cs typeface="Avenir Black"/>
              </a:endParaRPr>
            </a:p>
          </p:txBody>
        </p:sp>
      </p:grp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514181"/>
            <a:ext cx="3632200" cy="2235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9600" y="514181"/>
            <a:ext cx="3276600" cy="2255088"/>
            <a:chOff x="609600" y="514181"/>
            <a:chExt cx="3276600" cy="2255088"/>
          </a:xfrm>
        </p:grpSpPr>
        <p:sp>
          <p:nvSpPr>
            <p:cNvPr id="9" name="Left Brace 8"/>
            <p:cNvSpPr/>
            <p:nvPr/>
          </p:nvSpPr>
          <p:spPr>
            <a:xfrm>
              <a:off x="3276600" y="514181"/>
              <a:ext cx="609600" cy="2255088"/>
            </a:xfrm>
            <a:prstGeom prst="leftBrace">
              <a:avLst>
                <a:gd name="adj1" fmla="val 37319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615672"/>
              <a:ext cx="25908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venir Black"/>
                  <a:cs typeface="Avenir Black"/>
                </a:rPr>
                <a:t>Domain-Specific Trust Frameworks</a:t>
              </a:r>
              <a:endParaRPr lang="en-US" sz="3200" dirty="0">
                <a:latin typeface="Avenir Black"/>
                <a:cs typeface="Avenir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0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8472" y="1832908"/>
            <a:ext cx="8122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venir Book"/>
                <a:cs typeface="Avenir Book"/>
              </a:rPr>
              <a:t>T</a:t>
            </a:r>
            <a:r>
              <a:rPr lang="en-US" sz="4000" dirty="0" smtClean="0">
                <a:latin typeface="Avenir Book"/>
                <a:cs typeface="Avenir Book"/>
              </a:rPr>
              <a:t>he future of SSI—the </a:t>
            </a:r>
            <a:br>
              <a:rPr lang="en-US" sz="4000" dirty="0" smtClean="0">
                <a:latin typeface="Avenir Book"/>
                <a:cs typeface="Avenir Book"/>
              </a:rPr>
            </a:br>
            <a:r>
              <a:rPr lang="en-US" sz="4000" dirty="0" smtClean="0">
                <a:latin typeface="Avenir Book"/>
                <a:cs typeface="Avenir Book"/>
              </a:rPr>
              <a:t>“trust layer for the Internet”—is </a:t>
            </a:r>
            <a:br>
              <a:rPr lang="en-US" sz="4000" dirty="0" smtClean="0">
                <a:latin typeface="Avenir Book"/>
                <a:cs typeface="Avenir Book"/>
              </a:rPr>
            </a:b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domain</a:t>
            </a:r>
            <a:r>
              <a:rPr lang="en-US" sz="4000" dirty="0">
                <a:solidFill>
                  <a:srgbClr val="FF6600"/>
                </a:solidFill>
                <a:latin typeface="Avenir Book"/>
                <a:cs typeface="Avenir Book"/>
              </a:rPr>
              <a:t>-specific trust </a:t>
            </a: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frameworks</a:t>
            </a:r>
            <a:endParaRPr lang="en-US" sz="4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649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072" y="1333500"/>
            <a:ext cx="7664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A Specific Example:</a:t>
            </a:r>
            <a:r>
              <a:rPr lang="en-US" sz="6000" dirty="0">
                <a:solidFill>
                  <a:srgbClr val="FF6600"/>
                </a:solidFill>
                <a:latin typeface="Avenir Book"/>
                <a:cs typeface="Avenir Book"/>
              </a:rPr>
              <a:t/>
            </a:r>
            <a:br>
              <a:rPr lang="en-US" sz="6000" dirty="0">
                <a:solidFill>
                  <a:srgbClr val="FF6600"/>
                </a:solidFill>
                <a:latin typeface="Avenir Book"/>
                <a:cs typeface="Avenir Book"/>
              </a:rPr>
            </a:br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CULedger </a:t>
            </a:r>
            <a:r>
              <a:rPr lang="en-US" sz="6000" dirty="0">
                <a:solidFill>
                  <a:srgbClr val="FF6600"/>
                </a:solidFill>
                <a:latin typeface="Avenir Book"/>
                <a:cs typeface="Avenir Book"/>
              </a:rPr>
              <a:t>and </a:t>
            </a:r>
            <a:r>
              <a:rPr lang="en-US" sz="6000" dirty="0" err="1" smtClean="0">
                <a:solidFill>
                  <a:srgbClr val="FF6600"/>
                </a:solidFill>
                <a:latin typeface="Avenir Book"/>
                <a:cs typeface="Avenir Book"/>
              </a:rPr>
              <a:t>MyCUID</a:t>
            </a:r>
            <a:endParaRPr lang="en-US" sz="6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956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071623212_94677cb86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04" y="0"/>
            <a:ext cx="72782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2060"/>
            <a:ext cx="8229600" cy="79524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CULedger is</a:t>
            </a:r>
            <a:r>
              <a:rPr lang="mr-IN" sz="4400" dirty="0" smtClean="0"/>
              <a:t>…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45672" y="1674555"/>
            <a:ext cx="7207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venir Book"/>
                <a:cs typeface="Avenir Book"/>
              </a:rPr>
              <a:t>A consortia created to </a:t>
            </a:r>
            <a:r>
              <a:rPr lang="en-US" sz="4000" dirty="0">
                <a:latin typeface="Avenir Book"/>
                <a:cs typeface="Avenir Book"/>
              </a:rPr>
              <a:t>build </a:t>
            </a:r>
            <a:r>
              <a:rPr lang="en-US" sz="4000" dirty="0" smtClean="0">
                <a:latin typeface="Avenir Book"/>
                <a:cs typeface="Avenir Book"/>
              </a:rPr>
              <a:t>blockchain solutions for </a:t>
            </a:r>
            <a:r>
              <a:rPr lang="en-US" sz="4000" dirty="0">
                <a:latin typeface="Avenir Book"/>
                <a:cs typeface="Avenir Book"/>
              </a:rPr>
              <a:t>the </a:t>
            </a:r>
            <a:r>
              <a:rPr lang="en-US" sz="4000" dirty="0">
                <a:solidFill>
                  <a:srgbClr val="FF6600"/>
                </a:solidFill>
                <a:latin typeface="Avenir Book"/>
                <a:cs typeface="Avenir Book"/>
              </a:rPr>
              <a:t>credit </a:t>
            </a: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union industry </a:t>
            </a:r>
            <a:r>
              <a:rPr lang="en-US" sz="4000" dirty="0" smtClean="0">
                <a:latin typeface="Avenir Book"/>
                <a:cs typeface="Avenir Book"/>
              </a:rPr>
              <a:t>and its 235M members worldwide</a:t>
            </a:r>
            <a:endParaRPr lang="en-US" sz="40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827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714500"/>
            <a:ext cx="754579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2060"/>
            <a:ext cx="8229600" cy="79524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MyCUID</a:t>
            </a:r>
            <a:r>
              <a:rPr lang="en-US" sz="4400" dirty="0" smtClean="0"/>
              <a:t> is</a:t>
            </a:r>
            <a:r>
              <a:rPr lang="mr-IN" sz="4400" dirty="0" smtClean="0"/>
              <a:t>…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45672" y="1826955"/>
            <a:ext cx="7207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venir Book"/>
                <a:cs typeface="Avenir Book"/>
              </a:rPr>
              <a:t>The </a:t>
            </a:r>
            <a:r>
              <a:rPr lang="en-US" sz="4000" dirty="0">
                <a:latin typeface="Avenir Book"/>
                <a:cs typeface="Avenir Book"/>
              </a:rPr>
              <a:t>first initiative coming </a:t>
            </a:r>
            <a:r>
              <a:rPr lang="en-US" sz="4000" dirty="0" smtClean="0">
                <a:latin typeface="Avenir Book"/>
                <a:cs typeface="Avenir Book"/>
              </a:rPr>
              <a:t/>
            </a:r>
            <a:br>
              <a:rPr lang="en-US" sz="4000" dirty="0" smtClean="0">
                <a:latin typeface="Avenir Book"/>
                <a:cs typeface="Avenir Book"/>
              </a:rPr>
            </a:br>
            <a:r>
              <a:rPr lang="en-US" sz="4000" dirty="0" smtClean="0">
                <a:latin typeface="Avenir Book"/>
                <a:cs typeface="Avenir Book"/>
              </a:rPr>
              <a:t>from CULedger:</a:t>
            </a:r>
            <a:endParaRPr lang="en-US" sz="40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a global </a:t>
            </a:r>
            <a:r>
              <a:rPr lang="en-US" sz="4000" dirty="0">
                <a:solidFill>
                  <a:srgbClr val="FF6600"/>
                </a:solidFill>
                <a:latin typeface="Avenir Book"/>
                <a:cs typeface="Avenir Book"/>
              </a:rPr>
              <a:t>digital </a:t>
            </a:r>
            <a: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  <a:t>credential </a:t>
            </a:r>
            <a:br>
              <a:rPr lang="en-US" sz="4000" dirty="0" smtClean="0">
                <a:solidFill>
                  <a:srgbClr val="FF6600"/>
                </a:solidFill>
                <a:latin typeface="Avenir Book"/>
                <a:cs typeface="Avenir Book"/>
              </a:rPr>
            </a:br>
            <a:r>
              <a:rPr lang="en-US" sz="4000" dirty="0" smtClean="0">
                <a:latin typeface="Avenir Book"/>
                <a:cs typeface="Avenir Book"/>
              </a:rPr>
              <a:t>of credit union membership</a:t>
            </a:r>
            <a:endParaRPr lang="en-US" sz="40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435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93FBE037-EC4A-4E47-BEDC-269AF8653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96344"/>
            <a:ext cx="676249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072" y="1333500"/>
            <a:ext cx="7664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  <a:latin typeface="Avenir Book"/>
                <a:cs typeface="Avenir Book"/>
              </a:rPr>
              <a:t>Questions?</a:t>
            </a:r>
            <a:endParaRPr lang="en-US" sz="60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072" y="3086100"/>
            <a:ext cx="76649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venir Book"/>
                <a:cs typeface="Avenir Book"/>
                <a:hlinkClick r:id="rId2"/>
              </a:rPr>
              <a:t>drummond.reed</a:t>
            </a:r>
            <a:r>
              <a:rPr lang="en-US" sz="3200" dirty="0">
                <a:solidFill>
                  <a:srgbClr val="FF6600"/>
                </a:solidFill>
                <a:latin typeface="Avenir Book"/>
                <a:cs typeface="Avenir Book"/>
                <a:hlinkClick r:id="rId2"/>
              </a:rPr>
              <a:t>@</a:t>
            </a:r>
            <a:r>
              <a:rPr lang="en-US" sz="3200" dirty="0" smtClean="0">
                <a:solidFill>
                  <a:srgbClr val="FF6600"/>
                </a:solidFill>
                <a:latin typeface="Avenir Book"/>
                <a:cs typeface="Avenir Book"/>
                <a:hlinkClick r:id="rId2"/>
              </a:rPr>
              <a:t>evernym.com</a:t>
            </a:r>
            <a:r>
              <a:rPr lang="en-US" sz="3200" dirty="0" smtClean="0">
                <a:solidFill>
                  <a:srgbClr val="FF6600"/>
                </a:solidFill>
                <a:latin typeface="Avenir Book"/>
                <a:cs typeface="Avenir Book"/>
              </a:rPr>
              <a:t> </a:t>
            </a:r>
            <a:endParaRPr lang="en-US" sz="32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072" y="3670876"/>
            <a:ext cx="76649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venir Book"/>
                <a:cs typeface="Avenir Book"/>
                <a:hlinkClick r:id="rId3"/>
              </a:rPr>
              <a:t>drummond.reed@sovrin.org</a:t>
            </a:r>
            <a:r>
              <a:rPr lang="en-US" sz="3200" dirty="0" smtClean="0">
                <a:solidFill>
                  <a:srgbClr val="FF6600"/>
                </a:solidFill>
                <a:latin typeface="Avenir Book"/>
                <a:cs typeface="Avenir Book"/>
              </a:rPr>
              <a:t>  </a:t>
            </a:r>
            <a:endParaRPr lang="en-US" sz="32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950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TheInternetNoOneKnowsYoureADo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47700"/>
            <a:ext cx="44196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0" y="53721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The New Yorker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61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47700"/>
            <a:ext cx="6133636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3815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Internet Identity Workshop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82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41Rnb9RYztL._SX320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74" y="419100"/>
            <a:ext cx="3024026" cy="4686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482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5" t="4487" r="2245" b="3799"/>
          <a:stretch/>
        </p:blipFill>
        <p:spPr>
          <a:xfrm>
            <a:off x="1072990" y="903282"/>
            <a:ext cx="7016355" cy="39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6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CD3-0623-E94F-B76B-309250383BC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dee_hock-320x0-c-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382594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4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spect Network 0526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Respect Network 05262015.thmx</Template>
  <TotalTime>189068</TotalTime>
  <Words>615</Words>
  <Application>Microsoft Macintosh PowerPoint</Application>
  <PresentationFormat>On-screen Show (16:10)</PresentationFormat>
  <Paragraphs>195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Respect Network 05262015</vt:lpstr>
      <vt:lpstr>Not Your Father’s Identity Standards</vt:lpstr>
      <vt:lpstr>Who Am I?</vt:lpstr>
      <vt:lpstr>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#1: Siloed (Centralized) Identity</vt:lpstr>
      <vt:lpstr>#2: Third-Party IDP (Federated) Identity</vt:lpstr>
      <vt:lpstr>#3: Self-Sovereign Identity (SSI)</vt:lpstr>
      <vt:lpstr>#3: Self-Sovereign Identity (SSI)</vt:lpstr>
      <vt:lpstr>Emerging De Jure Standards for SSI</vt:lpstr>
      <vt:lpstr>PowerPoint Presentation</vt:lpstr>
      <vt:lpstr>SSI Architecture</vt:lpstr>
      <vt:lpstr>SSI Protocol</vt:lpstr>
      <vt:lpstr>PowerPoint Presentation</vt:lpstr>
      <vt:lpstr>PowerPoint Presentation</vt:lpstr>
      <vt:lpstr>PowerPoint Presentation</vt:lpstr>
      <vt:lpstr>PowerPoint Presentation</vt:lpstr>
      <vt:lpstr>A trust framework 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CULedger is…</vt:lpstr>
      <vt:lpstr>PowerPoint Presentation</vt:lpstr>
      <vt:lpstr>MyCUID is…</vt:lpstr>
      <vt:lpstr>PowerPoint Presentation</vt:lpstr>
      <vt:lpstr>PowerPoint Presentation</vt:lpstr>
    </vt:vector>
  </TitlesOfParts>
  <Company>Respect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Drummond Reed</dc:creator>
  <cp:lastModifiedBy>Drummond Reed</cp:lastModifiedBy>
  <cp:revision>2065</cp:revision>
  <cp:lastPrinted>2016-01-20T16:09:22Z</cp:lastPrinted>
  <dcterms:created xsi:type="dcterms:W3CDTF">2014-09-07T07:08:33Z</dcterms:created>
  <dcterms:modified xsi:type="dcterms:W3CDTF">2018-08-30T07:10:30Z</dcterms:modified>
</cp:coreProperties>
</file>